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7556500" cy="10693400"/>
  <p:notesSz cx="7556500" cy="10693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37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03466" y="10062294"/>
            <a:ext cx="228600" cy="1943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‹N°›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3.png"/><Relationship Id="rId5" Type="http://schemas.openxmlformats.org/officeDocument/2006/relationships/image" Target="../media/image52.png"/><Relationship Id="rId4" Type="http://schemas.openxmlformats.org/officeDocument/2006/relationships/image" Target="../media/image5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05066" y="10045700"/>
            <a:ext cx="101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94000" y="9836150"/>
            <a:ext cx="440055" cy="399415"/>
          </a:xfrm>
          <a:custGeom>
            <a:avLst/>
            <a:gdLst/>
            <a:ahLst/>
            <a:cxnLst/>
            <a:rect l="l" t="t" r="r" b="b"/>
            <a:pathLst>
              <a:path w="440055" h="399415">
                <a:moveTo>
                  <a:pt x="220091" y="0"/>
                </a:moveTo>
                <a:lnTo>
                  <a:pt x="169630" y="5274"/>
                </a:lnTo>
                <a:lnTo>
                  <a:pt x="123306" y="20297"/>
                </a:lnTo>
                <a:lnTo>
                  <a:pt x="82441" y="43872"/>
                </a:lnTo>
                <a:lnTo>
                  <a:pt x="48355" y="74798"/>
                </a:lnTo>
                <a:lnTo>
                  <a:pt x="22372" y="111879"/>
                </a:lnTo>
                <a:lnTo>
                  <a:pt x="5813" y="153915"/>
                </a:lnTo>
                <a:lnTo>
                  <a:pt x="0" y="199707"/>
                </a:lnTo>
                <a:lnTo>
                  <a:pt x="5813" y="245499"/>
                </a:lnTo>
                <a:lnTo>
                  <a:pt x="22372" y="287535"/>
                </a:lnTo>
                <a:lnTo>
                  <a:pt x="48355" y="324616"/>
                </a:lnTo>
                <a:lnTo>
                  <a:pt x="82441" y="355542"/>
                </a:lnTo>
                <a:lnTo>
                  <a:pt x="123306" y="379117"/>
                </a:lnTo>
                <a:lnTo>
                  <a:pt x="169630" y="394140"/>
                </a:lnTo>
                <a:lnTo>
                  <a:pt x="220091" y="399414"/>
                </a:lnTo>
                <a:lnTo>
                  <a:pt x="270504" y="394140"/>
                </a:lnTo>
                <a:lnTo>
                  <a:pt x="316794" y="379117"/>
                </a:lnTo>
                <a:lnTo>
                  <a:pt x="357637" y="355542"/>
                </a:lnTo>
                <a:lnTo>
                  <a:pt x="391709" y="324616"/>
                </a:lnTo>
                <a:lnTo>
                  <a:pt x="417685" y="287535"/>
                </a:lnTo>
                <a:lnTo>
                  <a:pt x="434241" y="245499"/>
                </a:lnTo>
                <a:lnTo>
                  <a:pt x="440055" y="199707"/>
                </a:lnTo>
                <a:lnTo>
                  <a:pt x="434241" y="153915"/>
                </a:lnTo>
                <a:lnTo>
                  <a:pt x="417685" y="111879"/>
                </a:lnTo>
                <a:lnTo>
                  <a:pt x="391709" y="74798"/>
                </a:lnTo>
                <a:lnTo>
                  <a:pt x="357637" y="43872"/>
                </a:lnTo>
                <a:lnTo>
                  <a:pt x="316794" y="20297"/>
                </a:lnTo>
                <a:lnTo>
                  <a:pt x="270504" y="5274"/>
                </a:lnTo>
                <a:lnTo>
                  <a:pt x="220091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06725" y="9829469"/>
            <a:ext cx="235267" cy="4089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99109" y="10239692"/>
            <a:ext cx="2520315" cy="0"/>
          </a:xfrm>
          <a:custGeom>
            <a:avLst/>
            <a:gdLst/>
            <a:ahLst/>
            <a:cxnLst/>
            <a:rect l="l" t="t" r="r" b="b"/>
            <a:pathLst>
              <a:path w="2520315">
                <a:moveTo>
                  <a:pt x="0" y="0"/>
                </a:moveTo>
                <a:lnTo>
                  <a:pt x="2520315" y="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95934" y="9830434"/>
            <a:ext cx="2522220" cy="12065"/>
          </a:xfrm>
          <a:custGeom>
            <a:avLst/>
            <a:gdLst/>
            <a:ahLst/>
            <a:cxnLst/>
            <a:rect l="l" t="t" r="r" b="b"/>
            <a:pathLst>
              <a:path w="2522220" h="12065">
                <a:moveTo>
                  <a:pt x="0" y="12064"/>
                </a:moveTo>
                <a:lnTo>
                  <a:pt x="2522220" y="12064"/>
                </a:lnTo>
                <a:lnTo>
                  <a:pt x="2522220" y="0"/>
                </a:lnTo>
                <a:lnTo>
                  <a:pt x="0" y="0"/>
                </a:lnTo>
                <a:lnTo>
                  <a:pt x="0" y="120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8475" y="9842500"/>
            <a:ext cx="2522220" cy="391795"/>
          </a:xfrm>
          <a:custGeom>
            <a:avLst/>
            <a:gdLst/>
            <a:ahLst/>
            <a:cxnLst/>
            <a:rect l="l" t="t" r="r" b="b"/>
            <a:pathLst>
              <a:path w="2522220" h="391795">
                <a:moveTo>
                  <a:pt x="2522220" y="0"/>
                </a:moveTo>
                <a:lnTo>
                  <a:pt x="0" y="0"/>
                </a:lnTo>
                <a:lnTo>
                  <a:pt x="0" y="391794"/>
                </a:lnTo>
                <a:lnTo>
                  <a:pt x="2522220" y="391794"/>
                </a:lnTo>
                <a:lnTo>
                  <a:pt x="2522220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97205" y="9834244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764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638935" y="9931400"/>
            <a:ext cx="1461135" cy="251460"/>
          </a:xfrm>
          <a:custGeom>
            <a:avLst/>
            <a:gdLst/>
            <a:ahLst/>
            <a:cxnLst/>
            <a:rect l="l" t="t" r="r" b="b"/>
            <a:pathLst>
              <a:path w="1461135" h="251459">
                <a:moveTo>
                  <a:pt x="1461135" y="0"/>
                </a:moveTo>
                <a:lnTo>
                  <a:pt x="0" y="0"/>
                </a:lnTo>
                <a:lnTo>
                  <a:pt x="0" y="251459"/>
                </a:lnTo>
                <a:lnTo>
                  <a:pt x="1461135" y="251459"/>
                </a:lnTo>
                <a:lnTo>
                  <a:pt x="1461135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759966" y="9955479"/>
            <a:ext cx="12192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Times New Roman"/>
                <a:cs typeface="Times New Roman"/>
              </a:rPr>
              <a:t>Année </a:t>
            </a:r>
            <a:r>
              <a:rPr sz="1200" b="1" i="1" dirty="0">
                <a:latin typeface="Times New Roman"/>
                <a:cs typeface="Times New Roman"/>
              </a:rPr>
              <a:t>:</a:t>
            </a:r>
            <a:r>
              <a:rPr sz="1200" b="1" i="1" spc="-4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2020-2021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812800" y="394969"/>
            <a:ext cx="353695" cy="372110"/>
          </a:xfrm>
          <a:custGeom>
            <a:avLst/>
            <a:gdLst/>
            <a:ahLst/>
            <a:cxnLst/>
            <a:rect l="l" t="t" r="r" b="b"/>
            <a:pathLst>
              <a:path w="353694" h="372109">
                <a:moveTo>
                  <a:pt x="176847" y="0"/>
                </a:moveTo>
                <a:lnTo>
                  <a:pt x="129832" y="6646"/>
                </a:lnTo>
                <a:lnTo>
                  <a:pt x="87586" y="25404"/>
                </a:lnTo>
                <a:lnTo>
                  <a:pt x="51795" y="54498"/>
                </a:lnTo>
                <a:lnTo>
                  <a:pt x="24143" y="92154"/>
                </a:lnTo>
                <a:lnTo>
                  <a:pt x="6316" y="136598"/>
                </a:lnTo>
                <a:lnTo>
                  <a:pt x="0" y="186055"/>
                </a:lnTo>
                <a:lnTo>
                  <a:pt x="6316" y="235511"/>
                </a:lnTo>
                <a:lnTo>
                  <a:pt x="24143" y="279955"/>
                </a:lnTo>
                <a:lnTo>
                  <a:pt x="51795" y="317611"/>
                </a:lnTo>
                <a:lnTo>
                  <a:pt x="87586" y="346705"/>
                </a:lnTo>
                <a:lnTo>
                  <a:pt x="129832" y="365463"/>
                </a:lnTo>
                <a:lnTo>
                  <a:pt x="176847" y="372110"/>
                </a:lnTo>
                <a:lnTo>
                  <a:pt x="223862" y="365463"/>
                </a:lnTo>
                <a:lnTo>
                  <a:pt x="266108" y="346705"/>
                </a:lnTo>
                <a:lnTo>
                  <a:pt x="301899" y="317611"/>
                </a:lnTo>
                <a:lnTo>
                  <a:pt x="329551" y="279955"/>
                </a:lnTo>
                <a:lnTo>
                  <a:pt x="347378" y="235511"/>
                </a:lnTo>
                <a:lnTo>
                  <a:pt x="353694" y="186055"/>
                </a:lnTo>
                <a:lnTo>
                  <a:pt x="347378" y="136598"/>
                </a:lnTo>
                <a:lnTo>
                  <a:pt x="329551" y="92154"/>
                </a:lnTo>
                <a:lnTo>
                  <a:pt x="301899" y="54498"/>
                </a:lnTo>
                <a:lnTo>
                  <a:pt x="266108" y="25404"/>
                </a:lnTo>
                <a:lnTo>
                  <a:pt x="223862" y="6646"/>
                </a:lnTo>
                <a:lnTo>
                  <a:pt x="176847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06119" y="387032"/>
            <a:ext cx="363245" cy="19970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63637" y="560069"/>
            <a:ext cx="0" cy="357505"/>
          </a:xfrm>
          <a:custGeom>
            <a:avLst/>
            <a:gdLst/>
            <a:ahLst/>
            <a:cxnLst/>
            <a:rect l="l" t="t" r="r" b="b"/>
            <a:pathLst>
              <a:path h="357505">
                <a:moveTo>
                  <a:pt x="0" y="0"/>
                </a:moveTo>
                <a:lnTo>
                  <a:pt x="0" y="357504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163637" y="1309369"/>
            <a:ext cx="0" cy="285115"/>
          </a:xfrm>
          <a:custGeom>
            <a:avLst/>
            <a:gdLst/>
            <a:ahLst/>
            <a:cxnLst/>
            <a:rect l="l" t="t" r="r" b="b"/>
            <a:pathLst>
              <a:path h="285115">
                <a:moveTo>
                  <a:pt x="0" y="0"/>
                </a:moveTo>
                <a:lnTo>
                  <a:pt x="0" y="285115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163637" y="1929764"/>
            <a:ext cx="0" cy="7802245"/>
          </a:xfrm>
          <a:custGeom>
            <a:avLst/>
            <a:gdLst/>
            <a:ahLst/>
            <a:cxnLst/>
            <a:rect l="l" t="t" r="r" b="b"/>
            <a:pathLst>
              <a:path h="7802245">
                <a:moveTo>
                  <a:pt x="0" y="0"/>
                </a:moveTo>
                <a:lnTo>
                  <a:pt x="0" y="7802245"/>
                </a:lnTo>
              </a:path>
            </a:pathLst>
          </a:custGeom>
          <a:ln w="107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13117" y="563244"/>
            <a:ext cx="0" cy="354330"/>
          </a:xfrm>
          <a:custGeom>
            <a:avLst/>
            <a:gdLst/>
            <a:ahLst/>
            <a:cxnLst/>
            <a:rect l="l" t="t" r="r" b="b"/>
            <a:pathLst>
              <a:path h="354330">
                <a:moveTo>
                  <a:pt x="0" y="0"/>
                </a:moveTo>
                <a:lnTo>
                  <a:pt x="0" y="354329"/>
                </a:lnTo>
              </a:path>
            </a:pathLst>
          </a:custGeom>
          <a:ln w="12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13117" y="1309369"/>
            <a:ext cx="0" cy="285115"/>
          </a:xfrm>
          <a:custGeom>
            <a:avLst/>
            <a:gdLst/>
            <a:ahLst/>
            <a:cxnLst/>
            <a:rect l="l" t="t" r="r" b="b"/>
            <a:pathLst>
              <a:path h="285115">
                <a:moveTo>
                  <a:pt x="0" y="0"/>
                </a:moveTo>
                <a:lnTo>
                  <a:pt x="0" y="285115"/>
                </a:lnTo>
              </a:path>
            </a:pathLst>
          </a:custGeom>
          <a:ln w="12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13117" y="1929764"/>
            <a:ext cx="0" cy="7813675"/>
          </a:xfrm>
          <a:custGeom>
            <a:avLst/>
            <a:gdLst/>
            <a:ahLst/>
            <a:cxnLst/>
            <a:rect l="l" t="t" r="r" b="b"/>
            <a:pathLst>
              <a:path h="7813675">
                <a:moveTo>
                  <a:pt x="0" y="0"/>
                </a:moveTo>
                <a:lnTo>
                  <a:pt x="0" y="7813675"/>
                </a:lnTo>
              </a:path>
            </a:pathLst>
          </a:custGeom>
          <a:ln w="1206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19150" y="553719"/>
            <a:ext cx="339090" cy="363855"/>
          </a:xfrm>
          <a:custGeom>
            <a:avLst/>
            <a:gdLst/>
            <a:ahLst/>
            <a:cxnLst/>
            <a:rect l="l" t="t" r="r" b="b"/>
            <a:pathLst>
              <a:path w="339090" h="363855">
                <a:moveTo>
                  <a:pt x="0" y="363854"/>
                </a:moveTo>
                <a:lnTo>
                  <a:pt x="339090" y="363854"/>
                </a:lnTo>
                <a:lnTo>
                  <a:pt x="339090" y="0"/>
                </a:lnTo>
                <a:lnTo>
                  <a:pt x="0" y="0"/>
                </a:lnTo>
                <a:lnTo>
                  <a:pt x="0" y="363854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19150" y="1309369"/>
            <a:ext cx="339090" cy="285115"/>
          </a:xfrm>
          <a:custGeom>
            <a:avLst/>
            <a:gdLst/>
            <a:ahLst/>
            <a:cxnLst/>
            <a:rect l="l" t="t" r="r" b="b"/>
            <a:pathLst>
              <a:path w="339090" h="285115">
                <a:moveTo>
                  <a:pt x="0" y="285115"/>
                </a:moveTo>
                <a:lnTo>
                  <a:pt x="339090" y="285115"/>
                </a:lnTo>
                <a:lnTo>
                  <a:pt x="339090" y="0"/>
                </a:lnTo>
                <a:lnTo>
                  <a:pt x="0" y="0"/>
                </a:lnTo>
                <a:lnTo>
                  <a:pt x="0" y="285115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19150" y="1929764"/>
            <a:ext cx="339090" cy="7805420"/>
          </a:xfrm>
          <a:custGeom>
            <a:avLst/>
            <a:gdLst/>
            <a:ahLst/>
            <a:cxnLst/>
            <a:rect l="l" t="t" r="r" b="b"/>
            <a:pathLst>
              <a:path w="339090" h="7805420">
                <a:moveTo>
                  <a:pt x="0" y="7805420"/>
                </a:moveTo>
                <a:lnTo>
                  <a:pt x="339090" y="7805420"/>
                </a:lnTo>
                <a:lnTo>
                  <a:pt x="339090" y="0"/>
                </a:lnTo>
                <a:lnTo>
                  <a:pt x="0" y="0"/>
                </a:lnTo>
                <a:lnTo>
                  <a:pt x="0" y="780542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10894" y="9730104"/>
            <a:ext cx="351790" cy="19050"/>
          </a:xfrm>
          <a:custGeom>
            <a:avLst/>
            <a:gdLst/>
            <a:ahLst/>
            <a:cxnLst/>
            <a:rect l="l" t="t" r="r" b="b"/>
            <a:pathLst>
              <a:path w="351790" h="19050">
                <a:moveTo>
                  <a:pt x="0" y="19049"/>
                </a:moveTo>
                <a:lnTo>
                  <a:pt x="351789" y="19049"/>
                </a:lnTo>
                <a:lnTo>
                  <a:pt x="351789" y="0"/>
                </a:lnTo>
                <a:lnTo>
                  <a:pt x="0" y="0"/>
                </a:lnTo>
                <a:lnTo>
                  <a:pt x="0" y="190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15975" y="9538334"/>
            <a:ext cx="349250" cy="370205"/>
          </a:xfrm>
          <a:custGeom>
            <a:avLst/>
            <a:gdLst/>
            <a:ahLst/>
            <a:cxnLst/>
            <a:rect l="l" t="t" r="r" b="b"/>
            <a:pathLst>
              <a:path w="349250" h="370204">
                <a:moveTo>
                  <a:pt x="174625" y="0"/>
                </a:moveTo>
                <a:lnTo>
                  <a:pt x="128202" y="6611"/>
                </a:lnTo>
                <a:lnTo>
                  <a:pt x="86487" y="25270"/>
                </a:lnTo>
                <a:lnTo>
                  <a:pt x="51146" y="54213"/>
                </a:lnTo>
                <a:lnTo>
                  <a:pt x="23841" y="91675"/>
                </a:lnTo>
                <a:lnTo>
                  <a:pt x="6237" y="135892"/>
                </a:lnTo>
                <a:lnTo>
                  <a:pt x="0" y="185102"/>
                </a:lnTo>
                <a:lnTo>
                  <a:pt x="6237" y="234312"/>
                </a:lnTo>
                <a:lnTo>
                  <a:pt x="23841" y="278529"/>
                </a:lnTo>
                <a:lnTo>
                  <a:pt x="51146" y="315991"/>
                </a:lnTo>
                <a:lnTo>
                  <a:pt x="86487" y="344934"/>
                </a:lnTo>
                <a:lnTo>
                  <a:pt x="128202" y="363593"/>
                </a:lnTo>
                <a:lnTo>
                  <a:pt x="174625" y="370205"/>
                </a:lnTo>
                <a:lnTo>
                  <a:pt x="221047" y="363593"/>
                </a:lnTo>
                <a:lnTo>
                  <a:pt x="262762" y="344934"/>
                </a:lnTo>
                <a:lnTo>
                  <a:pt x="298103" y="315991"/>
                </a:lnTo>
                <a:lnTo>
                  <a:pt x="325408" y="278529"/>
                </a:lnTo>
                <a:lnTo>
                  <a:pt x="343012" y="234312"/>
                </a:lnTo>
                <a:lnTo>
                  <a:pt x="349250" y="185102"/>
                </a:lnTo>
                <a:lnTo>
                  <a:pt x="343012" y="135892"/>
                </a:lnTo>
                <a:lnTo>
                  <a:pt x="325408" y="91675"/>
                </a:lnTo>
                <a:lnTo>
                  <a:pt x="298103" y="54213"/>
                </a:lnTo>
                <a:lnTo>
                  <a:pt x="262762" y="25270"/>
                </a:lnTo>
                <a:lnTo>
                  <a:pt x="221047" y="6611"/>
                </a:lnTo>
                <a:lnTo>
                  <a:pt x="174625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09294" y="9717404"/>
            <a:ext cx="358800" cy="19843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010533" y="482600"/>
            <a:ext cx="189293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38100" marR="30480" indent="121920">
              <a:lnSpc>
                <a:spcPts val="1380"/>
              </a:lnSpc>
              <a:spcBef>
                <a:spcPts val="195"/>
              </a:spcBef>
            </a:pPr>
            <a:r>
              <a:rPr sz="1200" b="1" spc="-5" dirty="0">
                <a:latin typeface="Times New Roman"/>
                <a:cs typeface="Times New Roman"/>
              </a:rPr>
              <a:t>Université Mohamed </a:t>
            </a:r>
            <a:r>
              <a:rPr sz="1200" b="1" dirty="0">
                <a:latin typeface="Times New Roman"/>
                <a:cs typeface="Times New Roman"/>
              </a:rPr>
              <a:t>1</a:t>
            </a:r>
            <a:r>
              <a:rPr sz="1200" b="1" baseline="27777" dirty="0">
                <a:latin typeface="Times New Roman"/>
                <a:cs typeface="Times New Roman"/>
              </a:rPr>
              <a:t>er  </a:t>
            </a:r>
            <a:r>
              <a:rPr sz="1200" b="1" spc="-5" dirty="0">
                <a:latin typeface="Times New Roman"/>
                <a:cs typeface="Times New Roman"/>
              </a:rPr>
              <a:t>Faculté des Sciences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-Oujda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954779" y="1126489"/>
            <a:ext cx="2390775" cy="312420"/>
          </a:xfrm>
          <a:prstGeom prst="rect">
            <a:avLst/>
          </a:prstGeom>
          <a:solidFill>
            <a:srgbClr val="C0C0C0"/>
          </a:solidFill>
        </p:spPr>
        <p:txBody>
          <a:bodyPr vert="horz" wrap="square" lIns="0" tIns="35560" rIns="0" bIns="0" rtlCol="0">
            <a:spAutoFit/>
          </a:bodyPr>
          <a:lstStyle/>
          <a:p>
            <a:pPr marL="2540" algn="ctr">
              <a:lnSpc>
                <a:spcPct val="100000"/>
              </a:lnSpc>
              <a:spcBef>
                <a:spcPts val="280"/>
              </a:spcBef>
            </a:pPr>
            <a:r>
              <a:rPr sz="1400" b="1" i="1" spc="-5" dirty="0">
                <a:latin typeface="Times New Roman"/>
                <a:cs typeface="Times New Roman"/>
              </a:rPr>
              <a:t>Physique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6033134" y="1744344"/>
            <a:ext cx="529590" cy="0"/>
          </a:xfrm>
          <a:custGeom>
            <a:avLst/>
            <a:gdLst/>
            <a:ahLst/>
            <a:cxnLst/>
            <a:rect l="l" t="t" r="r" b="b"/>
            <a:pathLst>
              <a:path w="529590">
                <a:moveTo>
                  <a:pt x="0" y="0"/>
                </a:moveTo>
                <a:lnTo>
                  <a:pt x="52958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050279" y="1706244"/>
            <a:ext cx="529590" cy="0"/>
          </a:xfrm>
          <a:custGeom>
            <a:avLst/>
            <a:gdLst/>
            <a:ahLst/>
            <a:cxnLst/>
            <a:rect l="l" t="t" r="r" b="b"/>
            <a:pathLst>
              <a:path w="529590">
                <a:moveTo>
                  <a:pt x="0" y="0"/>
                </a:moveTo>
                <a:lnTo>
                  <a:pt x="5295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233795" y="1557019"/>
            <a:ext cx="400050" cy="421005"/>
          </a:xfrm>
          <a:custGeom>
            <a:avLst/>
            <a:gdLst/>
            <a:ahLst/>
            <a:cxnLst/>
            <a:rect l="l" t="t" r="r" b="b"/>
            <a:pathLst>
              <a:path w="400050" h="421005">
                <a:moveTo>
                  <a:pt x="200025" y="0"/>
                </a:moveTo>
                <a:lnTo>
                  <a:pt x="154155" y="5558"/>
                </a:lnTo>
                <a:lnTo>
                  <a:pt x="112050" y="21392"/>
                </a:lnTo>
                <a:lnTo>
                  <a:pt x="74911" y="46236"/>
                </a:lnTo>
                <a:lnTo>
                  <a:pt x="43937" y="78827"/>
                </a:lnTo>
                <a:lnTo>
                  <a:pt x="20327" y="117900"/>
                </a:lnTo>
                <a:lnTo>
                  <a:pt x="5281" y="162192"/>
                </a:lnTo>
                <a:lnTo>
                  <a:pt x="0" y="210439"/>
                </a:lnTo>
                <a:lnTo>
                  <a:pt x="5281" y="258732"/>
                </a:lnTo>
                <a:lnTo>
                  <a:pt x="20327" y="303057"/>
                </a:lnTo>
                <a:lnTo>
                  <a:pt x="43937" y="342153"/>
                </a:lnTo>
                <a:lnTo>
                  <a:pt x="74911" y="374758"/>
                </a:lnTo>
                <a:lnTo>
                  <a:pt x="112050" y="399609"/>
                </a:lnTo>
                <a:lnTo>
                  <a:pt x="154155" y="415445"/>
                </a:lnTo>
                <a:lnTo>
                  <a:pt x="200025" y="421005"/>
                </a:lnTo>
                <a:lnTo>
                  <a:pt x="245894" y="415445"/>
                </a:lnTo>
                <a:lnTo>
                  <a:pt x="287999" y="399609"/>
                </a:lnTo>
                <a:lnTo>
                  <a:pt x="325138" y="374758"/>
                </a:lnTo>
                <a:lnTo>
                  <a:pt x="356112" y="342153"/>
                </a:lnTo>
                <a:lnTo>
                  <a:pt x="379722" y="303057"/>
                </a:lnTo>
                <a:lnTo>
                  <a:pt x="394768" y="258732"/>
                </a:lnTo>
                <a:lnTo>
                  <a:pt x="400050" y="210439"/>
                </a:lnTo>
                <a:lnTo>
                  <a:pt x="394768" y="162192"/>
                </a:lnTo>
                <a:lnTo>
                  <a:pt x="379722" y="117900"/>
                </a:lnTo>
                <a:lnTo>
                  <a:pt x="356112" y="78827"/>
                </a:lnTo>
                <a:lnTo>
                  <a:pt x="325138" y="46236"/>
                </a:lnTo>
                <a:lnTo>
                  <a:pt x="287999" y="21392"/>
                </a:lnTo>
                <a:lnTo>
                  <a:pt x="245894" y="5558"/>
                </a:lnTo>
                <a:lnTo>
                  <a:pt x="200025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426834" y="1550352"/>
            <a:ext cx="214312" cy="4305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3715" y="1967864"/>
            <a:ext cx="5940425" cy="2540"/>
          </a:xfrm>
          <a:custGeom>
            <a:avLst/>
            <a:gdLst/>
            <a:ahLst/>
            <a:cxnLst/>
            <a:rect l="l" t="t" r="r" b="b"/>
            <a:pathLst>
              <a:path w="5940425" h="2539">
                <a:moveTo>
                  <a:pt x="5940425" y="2540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3715" y="1556384"/>
            <a:ext cx="5937885" cy="13335"/>
          </a:xfrm>
          <a:custGeom>
            <a:avLst/>
            <a:gdLst/>
            <a:ahLst/>
            <a:cxnLst/>
            <a:rect l="l" t="t" r="r" b="b"/>
            <a:pathLst>
              <a:path w="5937885" h="13334">
                <a:moveTo>
                  <a:pt x="5937885" y="0"/>
                </a:moveTo>
                <a:lnTo>
                  <a:pt x="0" y="13334"/>
                </a:lnTo>
              </a:path>
            </a:pathLst>
          </a:custGeom>
          <a:ln w="2857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18794" y="1550669"/>
            <a:ext cx="0" cy="424180"/>
          </a:xfrm>
          <a:custGeom>
            <a:avLst/>
            <a:gdLst/>
            <a:ahLst/>
            <a:cxnLst/>
            <a:rect l="l" t="t" r="r" b="b"/>
            <a:pathLst>
              <a:path h="424180">
                <a:moveTo>
                  <a:pt x="0" y="0"/>
                </a:moveTo>
                <a:lnTo>
                  <a:pt x="0" y="42418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680970" y="915034"/>
            <a:ext cx="440055" cy="399415"/>
          </a:xfrm>
          <a:custGeom>
            <a:avLst/>
            <a:gdLst/>
            <a:ahLst/>
            <a:cxnLst/>
            <a:rect l="l" t="t" r="r" b="b"/>
            <a:pathLst>
              <a:path w="440055" h="399415">
                <a:moveTo>
                  <a:pt x="219963" y="0"/>
                </a:moveTo>
                <a:lnTo>
                  <a:pt x="169550" y="5274"/>
                </a:lnTo>
                <a:lnTo>
                  <a:pt x="123260" y="20299"/>
                </a:lnTo>
                <a:lnTo>
                  <a:pt x="82417" y="43877"/>
                </a:lnTo>
                <a:lnTo>
                  <a:pt x="48345" y="74810"/>
                </a:lnTo>
                <a:lnTo>
                  <a:pt x="22369" y="111902"/>
                </a:lnTo>
                <a:lnTo>
                  <a:pt x="5813" y="153955"/>
                </a:lnTo>
                <a:lnTo>
                  <a:pt x="0" y="199771"/>
                </a:lnTo>
                <a:lnTo>
                  <a:pt x="5813" y="245539"/>
                </a:lnTo>
                <a:lnTo>
                  <a:pt x="22369" y="287558"/>
                </a:lnTo>
                <a:lnTo>
                  <a:pt x="48345" y="324627"/>
                </a:lnTo>
                <a:lnTo>
                  <a:pt x="82417" y="355547"/>
                </a:lnTo>
                <a:lnTo>
                  <a:pt x="123260" y="379118"/>
                </a:lnTo>
                <a:lnTo>
                  <a:pt x="169550" y="394140"/>
                </a:lnTo>
                <a:lnTo>
                  <a:pt x="219963" y="399415"/>
                </a:lnTo>
                <a:lnTo>
                  <a:pt x="270424" y="394140"/>
                </a:lnTo>
                <a:lnTo>
                  <a:pt x="316748" y="379118"/>
                </a:lnTo>
                <a:lnTo>
                  <a:pt x="357613" y="355547"/>
                </a:lnTo>
                <a:lnTo>
                  <a:pt x="391699" y="324627"/>
                </a:lnTo>
                <a:lnTo>
                  <a:pt x="417682" y="287558"/>
                </a:lnTo>
                <a:lnTo>
                  <a:pt x="434241" y="245539"/>
                </a:lnTo>
                <a:lnTo>
                  <a:pt x="440055" y="199771"/>
                </a:lnTo>
                <a:lnTo>
                  <a:pt x="434241" y="153955"/>
                </a:lnTo>
                <a:lnTo>
                  <a:pt x="417682" y="111902"/>
                </a:lnTo>
                <a:lnTo>
                  <a:pt x="391699" y="74810"/>
                </a:lnTo>
                <a:lnTo>
                  <a:pt x="357613" y="43877"/>
                </a:lnTo>
                <a:lnTo>
                  <a:pt x="316748" y="20299"/>
                </a:lnTo>
                <a:lnTo>
                  <a:pt x="270424" y="5274"/>
                </a:lnTo>
                <a:lnTo>
                  <a:pt x="219963" y="0"/>
                </a:lnTo>
                <a:close/>
              </a:path>
            </a:pathLst>
          </a:custGeom>
          <a:solidFill>
            <a:srgbClr val="80808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893695" y="908367"/>
            <a:ext cx="235267" cy="40893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23240" y="1314767"/>
            <a:ext cx="2396490" cy="0"/>
          </a:xfrm>
          <a:custGeom>
            <a:avLst/>
            <a:gdLst/>
            <a:ahLst/>
            <a:cxnLst/>
            <a:rect l="l" t="t" r="r" b="b"/>
            <a:pathLst>
              <a:path w="2396490">
                <a:moveTo>
                  <a:pt x="0" y="0"/>
                </a:moveTo>
                <a:lnTo>
                  <a:pt x="2396490" y="0"/>
                </a:lnTo>
              </a:path>
            </a:pathLst>
          </a:custGeom>
          <a:ln w="107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20065" y="905509"/>
            <a:ext cx="2398395" cy="12065"/>
          </a:xfrm>
          <a:custGeom>
            <a:avLst/>
            <a:gdLst/>
            <a:ahLst/>
            <a:cxnLst/>
            <a:rect l="l" t="t" r="r" b="b"/>
            <a:pathLst>
              <a:path w="2398395" h="12065">
                <a:moveTo>
                  <a:pt x="0" y="12064"/>
                </a:moveTo>
                <a:lnTo>
                  <a:pt x="2398395" y="12064"/>
                </a:lnTo>
                <a:lnTo>
                  <a:pt x="2398395" y="0"/>
                </a:lnTo>
                <a:lnTo>
                  <a:pt x="0" y="0"/>
                </a:lnTo>
                <a:lnTo>
                  <a:pt x="0" y="1206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21969" y="917574"/>
            <a:ext cx="2399030" cy="58419"/>
          </a:xfrm>
          <a:custGeom>
            <a:avLst/>
            <a:gdLst/>
            <a:ahLst/>
            <a:cxnLst/>
            <a:rect l="l" t="t" r="r" b="b"/>
            <a:pathLst>
              <a:path w="2399030" h="58419">
                <a:moveTo>
                  <a:pt x="0" y="58420"/>
                </a:moveTo>
                <a:lnTo>
                  <a:pt x="2399030" y="58420"/>
                </a:lnTo>
                <a:lnTo>
                  <a:pt x="2399030" y="0"/>
                </a:lnTo>
                <a:lnTo>
                  <a:pt x="0" y="0"/>
                </a:lnTo>
                <a:lnTo>
                  <a:pt x="0" y="5842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521969" y="1258569"/>
            <a:ext cx="2399030" cy="50800"/>
          </a:xfrm>
          <a:custGeom>
            <a:avLst/>
            <a:gdLst/>
            <a:ahLst/>
            <a:cxnLst/>
            <a:rect l="l" t="t" r="r" b="b"/>
            <a:pathLst>
              <a:path w="2399030" h="50800">
                <a:moveTo>
                  <a:pt x="0" y="50800"/>
                </a:moveTo>
                <a:lnTo>
                  <a:pt x="2399030" y="50800"/>
                </a:lnTo>
                <a:lnTo>
                  <a:pt x="2399030" y="0"/>
                </a:lnTo>
                <a:lnTo>
                  <a:pt x="0" y="0"/>
                </a:lnTo>
                <a:lnTo>
                  <a:pt x="0" y="5080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21334" y="909319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765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3715" y="975994"/>
            <a:ext cx="2533650" cy="282575"/>
          </a:xfrm>
          <a:custGeom>
            <a:avLst/>
            <a:gdLst/>
            <a:ahLst/>
            <a:cxnLst/>
            <a:rect l="l" t="t" r="r" b="b"/>
            <a:pathLst>
              <a:path w="2533650" h="282575">
                <a:moveTo>
                  <a:pt x="2533650" y="0"/>
                </a:moveTo>
                <a:lnTo>
                  <a:pt x="0" y="0"/>
                </a:lnTo>
                <a:lnTo>
                  <a:pt x="0" y="282575"/>
                </a:lnTo>
                <a:lnTo>
                  <a:pt x="2533650" y="282575"/>
                </a:lnTo>
                <a:lnTo>
                  <a:pt x="2533650" y="0"/>
                </a:lnTo>
                <a:close/>
              </a:path>
            </a:pathLst>
          </a:custGeom>
          <a:solidFill>
            <a:srgbClr val="C0C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92327" y="996441"/>
            <a:ext cx="14497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spc="-5" dirty="0">
                <a:latin typeface="Times New Roman"/>
                <a:cs typeface="Times New Roman"/>
              </a:rPr>
              <a:t>Filière </a:t>
            </a:r>
            <a:r>
              <a:rPr sz="1400" b="1" i="1" dirty="0">
                <a:latin typeface="Times New Roman"/>
                <a:cs typeface="Times New Roman"/>
              </a:rPr>
              <a:t>: </a:t>
            </a:r>
            <a:r>
              <a:rPr sz="1400" b="1" i="1" spc="-5" dirty="0">
                <a:latin typeface="Times New Roman"/>
                <a:cs typeface="Times New Roman"/>
              </a:rPr>
              <a:t>SMIA</a:t>
            </a:r>
            <a:r>
              <a:rPr sz="1400" b="1" i="1" spc="-45" dirty="0">
                <a:latin typeface="Times New Roman"/>
                <a:cs typeface="Times New Roman"/>
              </a:rPr>
              <a:t> </a:t>
            </a:r>
            <a:r>
              <a:rPr sz="1400" b="1" i="1" spc="-5" dirty="0">
                <a:latin typeface="Times New Roman"/>
                <a:cs typeface="Times New Roman"/>
              </a:rPr>
              <a:t>-S2.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601595" y="1650237"/>
            <a:ext cx="2254885" cy="797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Cours : </a:t>
            </a:r>
            <a:r>
              <a:rPr sz="1400" b="1" spc="-5" dirty="0">
                <a:latin typeface="Times New Roman"/>
                <a:cs typeface="Times New Roman"/>
              </a:rPr>
              <a:t>Optique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géométrique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749935">
              <a:lnSpc>
                <a:spcPct val="100000"/>
              </a:lnSpc>
            </a:pPr>
            <a:r>
              <a:rPr sz="1600" b="1" i="1" spc="-5" dirty="0">
                <a:latin typeface="Times New Roman"/>
                <a:cs typeface="Times New Roman"/>
              </a:rPr>
              <a:t>Sommaire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264285" y="5657214"/>
            <a:ext cx="6271260" cy="24276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9080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715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1 :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Généralités</a:t>
            </a:r>
            <a:endParaRPr sz="1400">
              <a:latin typeface="Times New Roman"/>
              <a:cs typeface="Times New Roman"/>
            </a:endParaRPr>
          </a:p>
          <a:p>
            <a:pPr marL="96520" marR="594360">
              <a:lnSpc>
                <a:spcPts val="3640"/>
              </a:lnSpc>
              <a:spcBef>
                <a:spcPts val="420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2 : </a:t>
            </a:r>
            <a:r>
              <a:rPr sz="1400" b="1" spc="-5" dirty="0">
                <a:latin typeface="Times New Roman"/>
                <a:cs typeface="Times New Roman"/>
              </a:rPr>
              <a:t>Systèmes optiques </a:t>
            </a:r>
            <a:r>
              <a:rPr sz="1400" b="1" dirty="0">
                <a:latin typeface="Times New Roman"/>
                <a:cs typeface="Times New Roman"/>
              </a:rPr>
              <a:t>– </a:t>
            </a:r>
            <a:r>
              <a:rPr sz="1400" b="1" spc="-5" dirty="0">
                <a:latin typeface="Times New Roman"/>
                <a:cs typeface="Times New Roman"/>
              </a:rPr>
              <a:t>Stigmatismes </a:t>
            </a:r>
            <a:r>
              <a:rPr sz="1400" b="1" dirty="0">
                <a:latin typeface="Times New Roman"/>
                <a:cs typeface="Times New Roman"/>
              </a:rPr>
              <a:t>- </a:t>
            </a:r>
            <a:r>
              <a:rPr sz="1400" b="1" spc="-5" dirty="0">
                <a:latin typeface="Times New Roman"/>
                <a:cs typeface="Times New Roman"/>
              </a:rPr>
              <a:t>Approximation </a:t>
            </a:r>
            <a:r>
              <a:rPr sz="1400" b="1" spc="-10" dirty="0">
                <a:latin typeface="Times New Roman"/>
                <a:cs typeface="Times New Roman"/>
              </a:rPr>
              <a:t>de </a:t>
            </a:r>
            <a:r>
              <a:rPr sz="1400" b="1" spc="-5" dirty="0">
                <a:latin typeface="Times New Roman"/>
                <a:cs typeface="Times New Roman"/>
              </a:rPr>
              <a:t>Gauss  Chapitre </a:t>
            </a:r>
            <a:r>
              <a:rPr sz="1400" b="1" dirty="0">
                <a:latin typeface="Times New Roman"/>
                <a:cs typeface="Times New Roman"/>
              </a:rPr>
              <a:t>3 : </a:t>
            </a:r>
            <a:r>
              <a:rPr sz="1400" b="1" spc="-5" dirty="0">
                <a:latin typeface="Times New Roman"/>
                <a:cs typeface="Times New Roman"/>
              </a:rPr>
              <a:t>Dioptre </a:t>
            </a:r>
            <a:r>
              <a:rPr sz="1400" b="1" dirty="0">
                <a:latin typeface="Times New Roman"/>
                <a:cs typeface="Times New Roman"/>
              </a:rPr>
              <a:t>plan et </a:t>
            </a:r>
            <a:r>
              <a:rPr sz="1400" b="1" spc="-5" dirty="0">
                <a:latin typeface="Times New Roman"/>
                <a:cs typeface="Times New Roman"/>
              </a:rPr>
              <a:t>lames </a:t>
            </a:r>
            <a:r>
              <a:rPr sz="1400" b="1" dirty="0">
                <a:latin typeface="Times New Roman"/>
                <a:cs typeface="Times New Roman"/>
              </a:rPr>
              <a:t>à </a:t>
            </a:r>
            <a:r>
              <a:rPr sz="1400" b="1" spc="-5" dirty="0">
                <a:latin typeface="Times New Roman"/>
                <a:cs typeface="Times New Roman"/>
              </a:rPr>
              <a:t>faces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parallèles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9652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4 : </a:t>
            </a:r>
            <a:r>
              <a:rPr sz="1400" b="1" spc="-5" dirty="0">
                <a:latin typeface="Times New Roman"/>
                <a:cs typeface="Times New Roman"/>
              </a:rPr>
              <a:t>Dioptre</a:t>
            </a:r>
            <a:r>
              <a:rPr sz="1400" b="1" spc="-2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sphérique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650">
              <a:latin typeface="Times New Roman"/>
              <a:cs typeface="Times New Roman"/>
            </a:endParaRPr>
          </a:p>
          <a:p>
            <a:pPr marL="96520">
              <a:lnSpc>
                <a:spcPct val="100000"/>
              </a:lnSpc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5 : </a:t>
            </a:r>
            <a:r>
              <a:rPr sz="1400" b="1" spc="-5" dirty="0">
                <a:latin typeface="Times New Roman"/>
                <a:cs typeface="Times New Roman"/>
              </a:rPr>
              <a:t>Systèmes dioptriques </a:t>
            </a:r>
            <a:r>
              <a:rPr sz="1400" b="1" dirty="0">
                <a:latin typeface="Times New Roman"/>
                <a:cs typeface="Times New Roman"/>
              </a:rPr>
              <a:t>à</a:t>
            </a:r>
            <a:r>
              <a:rPr sz="1400" b="1" spc="2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foyer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2039620" y="2724784"/>
            <a:ext cx="3577589" cy="264541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233795" y="160019"/>
            <a:ext cx="1174115" cy="99440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41566" y="10074994"/>
            <a:ext cx="152400" cy="1689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10"/>
              </a:lnSpc>
            </a:pPr>
            <a:r>
              <a:rPr sz="1200" dirty="0">
                <a:latin typeface="Times New Roman"/>
                <a:cs typeface="Times New Roman"/>
              </a:rPr>
              <a:t>10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3768" y="1065021"/>
            <a:ext cx="24301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85115" algn="l"/>
              </a:tabLst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4.	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indice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de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réfraction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du</a:t>
            </a:r>
            <a:r>
              <a:rPr sz="1400" spc="-6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prisme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80489" y="1727142"/>
            <a:ext cx="5026660" cy="188173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5168" y="4015866"/>
            <a:ext cx="29013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triangle </a:t>
            </a:r>
            <a:r>
              <a:rPr sz="1400" dirty="0">
                <a:latin typeface="Times New Roman"/>
                <a:cs typeface="Times New Roman"/>
              </a:rPr>
              <a:t>I </a:t>
            </a:r>
            <a:r>
              <a:rPr sz="1400" spc="-5" dirty="0">
                <a:latin typeface="Times New Roman"/>
                <a:cs typeface="Times New Roman"/>
              </a:rPr>
              <a:t>I’R montre que </a:t>
            </a:r>
            <a:r>
              <a:rPr sz="1150" b="1" i="1" spc="50" dirty="0">
                <a:latin typeface="Times New Roman"/>
                <a:cs typeface="Times New Roman"/>
              </a:rPr>
              <a:t>A </a:t>
            </a:r>
            <a:r>
              <a:rPr sz="1150" b="1" spc="40" dirty="0">
                <a:latin typeface="Symbol"/>
                <a:cs typeface="Symbol"/>
              </a:rPr>
              <a:t></a:t>
            </a:r>
            <a:r>
              <a:rPr sz="1150" b="1" spc="4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40" dirty="0">
                <a:latin typeface="Symbol"/>
                <a:cs typeface="Symbol"/>
              </a:rPr>
              <a:t></a:t>
            </a:r>
            <a:r>
              <a:rPr sz="1150" b="1" spc="40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r>
              <a:rPr sz="1150" b="1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50316" y="4015866"/>
            <a:ext cx="15557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i="1" spc="30" dirty="0">
                <a:latin typeface="Times New Roman"/>
                <a:cs typeface="Times New Roman"/>
              </a:rPr>
              <a:t>D </a:t>
            </a:r>
            <a:r>
              <a:rPr sz="1150" b="1" spc="20" dirty="0">
                <a:latin typeface="Symbol"/>
                <a:cs typeface="Symbol"/>
              </a:rPr>
              <a:t></a:t>
            </a:r>
            <a:r>
              <a:rPr sz="1150" b="1" spc="20" dirty="0">
                <a:latin typeface="Times New Roman"/>
                <a:cs typeface="Times New Roman"/>
              </a:rPr>
              <a:t> </a:t>
            </a:r>
            <a:r>
              <a:rPr sz="1150" b="1" i="1" spc="10" dirty="0">
                <a:latin typeface="Times New Roman"/>
                <a:cs typeface="Times New Roman"/>
              </a:rPr>
              <a:t>i </a:t>
            </a:r>
            <a:r>
              <a:rPr sz="1150" b="1" spc="20" dirty="0">
                <a:latin typeface="Symbol"/>
                <a:cs typeface="Symbol"/>
              </a:rPr>
              <a:t></a:t>
            </a:r>
            <a:r>
              <a:rPr sz="1150" b="1" spc="20" dirty="0">
                <a:latin typeface="Times New Roman"/>
                <a:cs typeface="Times New Roman"/>
              </a:rPr>
              <a:t> </a:t>
            </a:r>
            <a:r>
              <a:rPr sz="1150" b="1" i="1" spc="35" dirty="0">
                <a:latin typeface="Times New Roman"/>
                <a:cs typeface="Times New Roman"/>
              </a:rPr>
              <a:t>i</a:t>
            </a:r>
            <a:r>
              <a:rPr sz="1150" b="1" spc="35" dirty="0">
                <a:latin typeface="Times New Roman"/>
                <a:cs typeface="Times New Roman"/>
              </a:rPr>
              <a:t>'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35" dirty="0">
                <a:latin typeface="Times New Roman"/>
                <a:cs typeface="Times New Roman"/>
              </a:rPr>
              <a:t>(</a:t>
            </a:r>
            <a:r>
              <a:rPr sz="1150" b="1" i="1" spc="35" dirty="0">
                <a:latin typeface="Times New Roman"/>
                <a:cs typeface="Times New Roman"/>
              </a:rPr>
              <a:t>r </a:t>
            </a:r>
            <a:r>
              <a:rPr sz="1150" b="1" spc="20" dirty="0">
                <a:latin typeface="Symbol"/>
                <a:cs typeface="Symbol"/>
              </a:rPr>
              <a:t></a:t>
            </a:r>
            <a:r>
              <a:rPr sz="1150" b="1" spc="20" dirty="0">
                <a:latin typeface="Times New Roman"/>
                <a:cs typeface="Times New Roman"/>
              </a:rPr>
              <a:t> </a:t>
            </a:r>
            <a:r>
              <a:rPr sz="1150" b="1" i="1" spc="70" dirty="0">
                <a:latin typeface="Times New Roman"/>
                <a:cs typeface="Times New Roman"/>
              </a:rPr>
              <a:t>r</a:t>
            </a:r>
            <a:r>
              <a:rPr sz="1150" b="1" spc="70" dirty="0">
                <a:latin typeface="Times New Roman"/>
                <a:cs typeface="Times New Roman"/>
              </a:rPr>
              <a:t>')</a:t>
            </a:r>
            <a:r>
              <a:rPr sz="1150" b="1" spc="2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donc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76878" y="4590922"/>
            <a:ext cx="835660" cy="186055"/>
          </a:xfrm>
          <a:prstGeom prst="rect">
            <a:avLst/>
          </a:prstGeom>
          <a:ln w="9144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4925">
              <a:lnSpc>
                <a:spcPts val="1390"/>
              </a:lnSpc>
            </a:pPr>
            <a:r>
              <a:rPr sz="1200" b="1" i="1" spc="65" dirty="0">
                <a:latin typeface="Times New Roman"/>
                <a:cs typeface="Times New Roman"/>
              </a:rPr>
              <a:t>D</a:t>
            </a:r>
            <a:r>
              <a:rPr sz="1200" b="1" i="1" spc="-5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i="1" spc="25" dirty="0">
                <a:latin typeface="Times New Roman"/>
                <a:cs typeface="Times New Roman"/>
              </a:rPr>
              <a:t>i</a:t>
            </a:r>
            <a:r>
              <a:rPr sz="1200" b="1" i="1" spc="-4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Symbol"/>
                <a:cs typeface="Symbol"/>
              </a:rPr>
              <a:t>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i</a:t>
            </a:r>
            <a:r>
              <a:rPr sz="1200" b="1" spc="20" dirty="0">
                <a:latin typeface="Times New Roman"/>
                <a:cs typeface="Times New Roman"/>
              </a:rPr>
              <a:t>'</a:t>
            </a:r>
            <a:r>
              <a:rPr sz="1200" b="1" spc="20" dirty="0">
                <a:latin typeface="Symbol"/>
                <a:cs typeface="Symbol"/>
              </a:rPr>
              <a:t></a:t>
            </a:r>
            <a:r>
              <a:rPr sz="1200" b="1" spc="-195" dirty="0">
                <a:latin typeface="Times New Roman"/>
                <a:cs typeface="Times New Roman"/>
              </a:rPr>
              <a:t> </a:t>
            </a:r>
            <a:r>
              <a:rPr sz="1200" b="1" i="1" spc="60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58368" y="4761605"/>
            <a:ext cx="6474460" cy="17526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9"/>
              </a:spcBef>
            </a:pPr>
            <a:r>
              <a:rPr sz="1400" spc="-5" dirty="0">
                <a:latin typeface="Times New Roman"/>
                <a:cs typeface="Times New Roman"/>
              </a:rPr>
              <a:t>Les lois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réfraction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57150">
              <a:lnSpc>
                <a:spcPct val="100000"/>
              </a:lnSpc>
              <a:spcBef>
                <a:spcPts val="360"/>
              </a:spcBef>
            </a:pPr>
            <a:r>
              <a:rPr sz="1200" b="1" spc="50" dirty="0">
                <a:latin typeface="Times New Roman"/>
                <a:cs typeface="Times New Roman"/>
              </a:rPr>
              <a:t>sin</a:t>
            </a:r>
            <a:r>
              <a:rPr sz="1200" b="1" i="1" spc="50" dirty="0">
                <a:latin typeface="Times New Roman"/>
                <a:cs typeface="Times New Roman"/>
              </a:rPr>
              <a:t>i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i="1" spc="65" dirty="0">
                <a:latin typeface="Times New Roman"/>
                <a:cs typeface="Times New Roman"/>
              </a:rPr>
              <a:t>n</a:t>
            </a:r>
            <a:r>
              <a:rPr sz="1200" b="1" spc="65" dirty="0">
                <a:latin typeface="Times New Roman"/>
                <a:cs typeface="Times New Roman"/>
              </a:rPr>
              <a:t>sin</a:t>
            </a:r>
            <a:r>
              <a:rPr sz="1200" b="1" i="1" spc="65" dirty="0">
                <a:latin typeface="Times New Roman"/>
                <a:cs typeface="Times New Roman"/>
              </a:rPr>
              <a:t>r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200" b="1" spc="60" dirty="0">
                <a:latin typeface="Times New Roman"/>
                <a:cs typeface="Times New Roman"/>
              </a:rPr>
              <a:t>sin</a:t>
            </a:r>
            <a:r>
              <a:rPr sz="1200" b="1" i="1" spc="60" dirty="0">
                <a:latin typeface="Times New Roman"/>
                <a:cs typeface="Times New Roman"/>
              </a:rPr>
              <a:t>i</a:t>
            </a:r>
            <a:r>
              <a:rPr sz="1200" b="1" spc="60" dirty="0">
                <a:latin typeface="Times New Roman"/>
                <a:cs typeface="Times New Roman"/>
              </a:rPr>
              <a:t>'</a:t>
            </a:r>
            <a:r>
              <a:rPr sz="1200" b="1" spc="60" dirty="0">
                <a:latin typeface="Symbol"/>
                <a:cs typeface="Symbol"/>
              </a:rPr>
              <a:t>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i="1" spc="60" dirty="0">
                <a:latin typeface="Times New Roman"/>
                <a:cs typeface="Times New Roman"/>
              </a:rPr>
              <a:t>n</a:t>
            </a:r>
            <a:r>
              <a:rPr sz="1200" b="1" spc="60" dirty="0">
                <a:latin typeface="Times New Roman"/>
                <a:cs typeface="Times New Roman"/>
              </a:rPr>
              <a:t>sin</a:t>
            </a:r>
            <a:r>
              <a:rPr sz="1200" b="1" i="1" spc="60" dirty="0">
                <a:latin typeface="Times New Roman"/>
                <a:cs typeface="Times New Roman"/>
              </a:rPr>
              <a:t>r</a:t>
            </a:r>
            <a:r>
              <a:rPr sz="1200" b="1" spc="6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38100" marR="34925">
              <a:lnSpc>
                <a:spcPts val="1610"/>
              </a:lnSpc>
              <a:spcBef>
                <a:spcPts val="409"/>
              </a:spcBef>
            </a:pPr>
            <a:r>
              <a:rPr sz="1400" dirty="0">
                <a:latin typeface="Times New Roman"/>
                <a:cs typeface="Times New Roman"/>
              </a:rPr>
              <a:t>N.B : </a:t>
            </a:r>
            <a:r>
              <a:rPr sz="1400" spc="-5" dirty="0">
                <a:latin typeface="Times New Roman"/>
                <a:cs typeface="Times New Roman"/>
              </a:rPr>
              <a:t>l’indice de réfraction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face d’entrée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celle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sortie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égale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celle de l’air  (n=1)</a:t>
            </a:r>
            <a:endParaRPr sz="1400">
              <a:latin typeface="Times New Roman"/>
              <a:cs typeface="Times New Roman"/>
            </a:endParaRPr>
          </a:p>
          <a:p>
            <a:pPr marL="38100" marR="30480">
              <a:lnSpc>
                <a:spcPct val="112300"/>
              </a:lnSpc>
              <a:spcBef>
                <a:spcPts val="110"/>
              </a:spcBef>
            </a:pPr>
            <a:r>
              <a:rPr sz="1400" spc="-5" dirty="0">
                <a:latin typeface="Times New Roman"/>
                <a:cs typeface="Times New Roman"/>
              </a:rPr>
              <a:t>Nous allons montrer que lorsque </a:t>
            </a:r>
            <a:r>
              <a:rPr sz="1200" b="1" i="1" spc="5" dirty="0">
                <a:latin typeface="Times New Roman"/>
                <a:cs typeface="Times New Roman"/>
              </a:rPr>
              <a:t>i</a:t>
            </a:r>
            <a:r>
              <a:rPr sz="1200" b="1" i="1" spc="3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varie, </a:t>
            </a:r>
            <a:r>
              <a:rPr sz="1400" i="1" dirty="0">
                <a:latin typeface="Times New Roman"/>
                <a:cs typeface="Times New Roman"/>
              </a:rPr>
              <a:t>D </a:t>
            </a:r>
            <a:r>
              <a:rPr sz="1400" spc="-5" dirty="0">
                <a:latin typeface="Times New Roman"/>
                <a:cs typeface="Times New Roman"/>
              </a:rPr>
              <a:t>passe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une valeur minimale </a:t>
            </a:r>
            <a:r>
              <a:rPr sz="1725" b="1" i="1" spc="30" baseline="2415" dirty="0">
                <a:latin typeface="Times New Roman"/>
                <a:cs typeface="Times New Roman"/>
              </a:rPr>
              <a:t>D</a:t>
            </a:r>
            <a:r>
              <a:rPr sz="1050" b="1" i="1" spc="30" baseline="-19841" dirty="0">
                <a:latin typeface="Times New Roman"/>
                <a:cs typeface="Times New Roman"/>
              </a:rPr>
              <a:t>m </a:t>
            </a:r>
            <a:r>
              <a:rPr sz="1400" spc="-5" dirty="0">
                <a:latin typeface="Times New Roman"/>
                <a:cs typeface="Times New Roman"/>
              </a:rPr>
              <a:t>pour </a:t>
            </a:r>
            <a:r>
              <a:rPr sz="1400" dirty="0">
                <a:latin typeface="Times New Roman"/>
                <a:cs typeface="Times New Roman"/>
              </a:rPr>
              <a:t>une  </a:t>
            </a:r>
            <a:r>
              <a:rPr sz="1400" spc="-5" dirty="0">
                <a:latin typeface="Times New Roman"/>
                <a:cs typeface="Times New Roman"/>
              </a:rPr>
              <a:t>radiation monochromatique (Minimum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déviation).</a:t>
            </a:r>
            <a:endParaRPr sz="14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325"/>
              </a:spcBef>
            </a:pP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Détermination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minimum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400" u="sng" spc="-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Déviation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3768" y="6418131"/>
            <a:ext cx="1256030" cy="78676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1400" dirty="0">
                <a:latin typeface="Times New Roman"/>
                <a:cs typeface="Times New Roman"/>
              </a:rPr>
              <a:t>On a </a:t>
            </a:r>
            <a:r>
              <a:rPr sz="1150" b="1" i="1" spc="50" dirty="0">
                <a:latin typeface="Times New Roman"/>
                <a:cs typeface="Times New Roman"/>
              </a:rPr>
              <a:t>A </a:t>
            </a:r>
            <a:r>
              <a:rPr sz="1150" b="1" spc="40" dirty="0">
                <a:latin typeface="Symbol"/>
                <a:cs typeface="Symbol"/>
              </a:rPr>
              <a:t></a:t>
            </a:r>
            <a:r>
              <a:rPr sz="1150" b="1" spc="4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40" dirty="0">
                <a:latin typeface="Symbol"/>
                <a:cs typeface="Symbol"/>
              </a:rPr>
              <a:t></a:t>
            </a:r>
            <a:r>
              <a:rPr sz="1150" b="1" spc="130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  <a:p>
            <a:pPr marL="58419">
              <a:lnSpc>
                <a:spcPct val="100000"/>
              </a:lnSpc>
              <a:spcBef>
                <a:spcPts val="1200"/>
              </a:spcBef>
            </a:pPr>
            <a:r>
              <a:rPr sz="1850" b="1" i="1" spc="75" dirty="0">
                <a:latin typeface="Times New Roman"/>
                <a:cs typeface="Times New Roman"/>
              </a:rPr>
              <a:t>D</a:t>
            </a:r>
            <a:r>
              <a:rPr sz="1850" b="1" i="1" spc="-90" dirty="0">
                <a:latin typeface="Times New Roman"/>
                <a:cs typeface="Times New Roman"/>
              </a:rPr>
              <a:t> </a:t>
            </a:r>
            <a:r>
              <a:rPr sz="1850" b="1" spc="55" dirty="0">
                <a:latin typeface="Symbol"/>
                <a:cs typeface="Symbol"/>
              </a:rPr>
              <a:t></a:t>
            </a:r>
            <a:r>
              <a:rPr sz="1850" b="1" spc="-35" dirty="0">
                <a:latin typeface="Times New Roman"/>
                <a:cs typeface="Times New Roman"/>
              </a:rPr>
              <a:t> </a:t>
            </a:r>
            <a:r>
              <a:rPr sz="1850" b="1" i="1" spc="25" dirty="0">
                <a:latin typeface="Times New Roman"/>
                <a:cs typeface="Times New Roman"/>
              </a:rPr>
              <a:t>i</a:t>
            </a:r>
            <a:r>
              <a:rPr sz="1850" b="1" i="1" spc="-65" dirty="0">
                <a:latin typeface="Times New Roman"/>
                <a:cs typeface="Times New Roman"/>
              </a:rPr>
              <a:t> </a:t>
            </a:r>
            <a:r>
              <a:rPr sz="1850" b="1" spc="55" dirty="0">
                <a:latin typeface="Symbol"/>
                <a:cs typeface="Symbol"/>
              </a:rPr>
              <a:t></a:t>
            </a:r>
            <a:r>
              <a:rPr sz="1850" b="1" spc="-114" dirty="0">
                <a:latin typeface="Times New Roman"/>
                <a:cs typeface="Times New Roman"/>
              </a:rPr>
              <a:t> </a:t>
            </a:r>
            <a:r>
              <a:rPr sz="1850" b="1" i="1" spc="20" dirty="0">
                <a:latin typeface="Times New Roman"/>
                <a:cs typeface="Times New Roman"/>
              </a:rPr>
              <a:t>i</a:t>
            </a:r>
            <a:r>
              <a:rPr sz="1850" b="1" spc="20" dirty="0">
                <a:latin typeface="Times New Roman"/>
                <a:cs typeface="Times New Roman"/>
              </a:rPr>
              <a:t>'</a:t>
            </a:r>
            <a:r>
              <a:rPr sz="1850" b="1" spc="20" dirty="0">
                <a:latin typeface="Symbol"/>
                <a:cs typeface="Symbol"/>
              </a:rPr>
              <a:t></a:t>
            </a:r>
            <a:r>
              <a:rPr sz="1850" b="1" spc="-300" dirty="0">
                <a:latin typeface="Times New Roman"/>
                <a:cs typeface="Times New Roman"/>
              </a:rPr>
              <a:t> </a:t>
            </a:r>
            <a:r>
              <a:rPr sz="1850" b="1" i="1" spc="70" dirty="0">
                <a:latin typeface="Times New Roman"/>
                <a:cs typeface="Times New Roman"/>
              </a:rPr>
              <a:t>A</a:t>
            </a:r>
            <a:endParaRPr sz="18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26624" y="6417725"/>
            <a:ext cx="1950720" cy="787400"/>
          </a:xfrm>
          <a:prstGeom prst="rect">
            <a:avLst/>
          </a:prstGeom>
        </p:spPr>
        <p:txBody>
          <a:bodyPr vert="horz" wrap="square" lIns="0" tIns="1289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15"/>
              </a:spcBef>
            </a:pPr>
            <a:r>
              <a:rPr sz="1200" b="1" i="1" spc="50" dirty="0">
                <a:latin typeface="Times New Roman"/>
                <a:cs typeface="Times New Roman"/>
              </a:rPr>
              <a:t>dA</a:t>
            </a:r>
            <a:r>
              <a:rPr sz="1200" b="1" i="1" spc="-13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200" b="1" i="1" spc="35" dirty="0">
                <a:latin typeface="Times New Roman"/>
                <a:cs typeface="Times New Roman"/>
              </a:rPr>
              <a:t>dr</a:t>
            </a:r>
            <a:r>
              <a:rPr sz="1200" b="1" i="1" spc="-70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Symbol"/>
                <a:cs typeface="Symbol"/>
              </a:rPr>
              <a:t></a:t>
            </a:r>
            <a:r>
              <a:rPr sz="1200" b="1" spc="-85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dr</a:t>
            </a:r>
            <a:r>
              <a:rPr sz="1200" b="1" spc="20" dirty="0">
                <a:latin typeface="Times New Roman"/>
                <a:cs typeface="Times New Roman"/>
              </a:rPr>
              <a:t>'</a:t>
            </a:r>
            <a:r>
              <a:rPr sz="1200" b="1" spc="-1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-5" dirty="0">
                <a:latin typeface="Times New Roman"/>
                <a:cs typeface="Times New Roman"/>
              </a:rPr>
              <a:t> ainsi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200" b="1" i="1" spc="35" dirty="0">
                <a:latin typeface="Times New Roman"/>
                <a:cs typeface="Times New Roman"/>
              </a:rPr>
              <a:t>dr</a:t>
            </a:r>
            <a:r>
              <a:rPr sz="1200" b="1" i="1" spc="15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Symbol"/>
                <a:cs typeface="Symbol"/>
              </a:rPr>
              <a:t>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30" dirty="0">
                <a:latin typeface="Symbol"/>
                <a:cs typeface="Symbol"/>
              </a:rPr>
              <a:t></a:t>
            </a:r>
            <a:r>
              <a:rPr sz="1200" b="1" i="1" spc="30" dirty="0">
                <a:latin typeface="Times New Roman"/>
                <a:cs typeface="Times New Roman"/>
              </a:rPr>
              <a:t>dr</a:t>
            </a:r>
            <a:r>
              <a:rPr sz="1200" b="1" spc="3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R="29845" algn="ctr">
              <a:lnSpc>
                <a:spcPct val="100000"/>
              </a:lnSpc>
              <a:spcBef>
                <a:spcPts val="1235"/>
              </a:spcBef>
            </a:pPr>
            <a:r>
              <a:rPr sz="1800" b="1" i="1" spc="65" dirty="0">
                <a:latin typeface="Times New Roman"/>
                <a:cs typeface="Times New Roman"/>
              </a:rPr>
              <a:t>dD</a:t>
            </a:r>
            <a:r>
              <a:rPr sz="1800" b="1" i="1" spc="-155" dirty="0">
                <a:latin typeface="Times New Roman"/>
                <a:cs typeface="Times New Roman"/>
              </a:rPr>
              <a:t> </a:t>
            </a:r>
            <a:r>
              <a:rPr sz="1800" b="1" spc="60" dirty="0">
                <a:latin typeface="Symbol"/>
                <a:cs typeface="Symbol"/>
              </a:rPr>
              <a:t>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i="1" spc="35" dirty="0">
                <a:latin typeface="Times New Roman"/>
                <a:cs typeface="Times New Roman"/>
              </a:rPr>
              <a:t>di</a:t>
            </a:r>
            <a:r>
              <a:rPr sz="1800" b="1" i="1" spc="-125" dirty="0">
                <a:latin typeface="Times New Roman"/>
                <a:cs typeface="Times New Roman"/>
              </a:rPr>
              <a:t> </a:t>
            </a:r>
            <a:r>
              <a:rPr sz="1800" b="1" spc="60" dirty="0">
                <a:latin typeface="Symbol"/>
                <a:cs typeface="Symbol"/>
              </a:rPr>
              <a:t></a:t>
            </a:r>
            <a:r>
              <a:rPr sz="1800" b="1" spc="-135" dirty="0">
                <a:latin typeface="Times New Roman"/>
                <a:cs typeface="Times New Roman"/>
              </a:rPr>
              <a:t> </a:t>
            </a:r>
            <a:r>
              <a:rPr sz="1800" b="1" i="1" spc="15" dirty="0">
                <a:latin typeface="Times New Roman"/>
                <a:cs typeface="Times New Roman"/>
              </a:rPr>
              <a:t>di</a:t>
            </a:r>
            <a:r>
              <a:rPr sz="1800" b="1" spc="15" dirty="0">
                <a:latin typeface="Times New Roman"/>
                <a:cs typeface="Times New Roman"/>
              </a:rPr>
              <a:t>'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298697" y="7074890"/>
            <a:ext cx="251460" cy="0"/>
          </a:xfrm>
          <a:custGeom>
            <a:avLst/>
            <a:gdLst/>
            <a:ahLst/>
            <a:cxnLst/>
            <a:rect l="l" t="t" r="r" b="b"/>
            <a:pathLst>
              <a:path w="251460">
                <a:moveTo>
                  <a:pt x="0" y="0"/>
                </a:moveTo>
                <a:lnTo>
                  <a:pt x="251102" y="0"/>
                </a:lnTo>
              </a:path>
            </a:pathLst>
          </a:custGeom>
          <a:ln w="79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028011" y="7074890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61" y="0"/>
                </a:lnTo>
              </a:path>
            </a:pathLst>
          </a:custGeom>
          <a:ln w="793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5257804" y="6761178"/>
            <a:ext cx="1036319" cy="559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0" marR="43180" indent="-38100">
              <a:lnSpc>
                <a:spcPct val="116799"/>
              </a:lnSpc>
              <a:spcBef>
                <a:spcPts val="100"/>
              </a:spcBef>
              <a:tabLst>
                <a:tab pos="800100" algn="l"/>
              </a:tabLst>
            </a:pPr>
            <a:r>
              <a:rPr sz="1500" b="1" i="1" spc="20" dirty="0">
                <a:latin typeface="Times New Roman"/>
                <a:cs typeface="Times New Roman"/>
              </a:rPr>
              <a:t>dD </a:t>
            </a:r>
            <a:r>
              <a:rPr sz="2250" b="1" baseline="-35185" dirty="0">
                <a:latin typeface="Symbol"/>
                <a:cs typeface="Symbol"/>
              </a:rPr>
              <a:t></a:t>
            </a:r>
            <a:r>
              <a:rPr sz="2250" b="1" baseline="-35185" dirty="0">
                <a:latin typeface="Times New Roman"/>
                <a:cs typeface="Times New Roman"/>
              </a:rPr>
              <a:t> 1 </a:t>
            </a:r>
            <a:r>
              <a:rPr sz="2250" b="1" baseline="-35185" dirty="0">
                <a:latin typeface="Symbol"/>
                <a:cs typeface="Symbol"/>
              </a:rPr>
              <a:t></a:t>
            </a:r>
            <a:r>
              <a:rPr sz="2250" b="1" spc="-232" baseline="-35185" dirty="0">
                <a:latin typeface="Times New Roman"/>
                <a:cs typeface="Times New Roman"/>
              </a:rPr>
              <a:t> </a:t>
            </a:r>
            <a:r>
              <a:rPr sz="1500" b="1" i="1" spc="5" dirty="0">
                <a:latin typeface="Times New Roman"/>
                <a:cs typeface="Times New Roman"/>
              </a:rPr>
              <a:t>di</a:t>
            </a:r>
            <a:r>
              <a:rPr sz="1500" b="1" spc="5" dirty="0">
                <a:latin typeface="Times New Roman"/>
                <a:cs typeface="Times New Roman"/>
              </a:rPr>
              <a:t>'  </a:t>
            </a:r>
            <a:r>
              <a:rPr sz="1500" b="1" i="1" spc="15" dirty="0">
                <a:latin typeface="Times New Roman"/>
                <a:cs typeface="Times New Roman"/>
              </a:rPr>
              <a:t>di	</a:t>
            </a:r>
            <a:r>
              <a:rPr sz="1500" b="1" i="1" spc="35" dirty="0">
                <a:latin typeface="Times New Roman"/>
                <a:cs typeface="Times New Roman"/>
              </a:rPr>
              <a:t>di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25295" y="6613525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123439" y="7045325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39895" y="7038340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76580" y="7387590"/>
            <a:ext cx="6656705" cy="3305175"/>
          </a:xfrm>
          <a:custGeom>
            <a:avLst/>
            <a:gdLst/>
            <a:ahLst/>
            <a:cxnLst/>
            <a:rect l="l" t="t" r="r" b="b"/>
            <a:pathLst>
              <a:path w="6656705" h="3305175">
                <a:moveTo>
                  <a:pt x="6656705" y="0"/>
                </a:moveTo>
                <a:lnTo>
                  <a:pt x="0" y="0"/>
                </a:lnTo>
                <a:lnTo>
                  <a:pt x="0" y="3304793"/>
                </a:lnTo>
                <a:lnTo>
                  <a:pt x="6656705" y="3304793"/>
                </a:lnTo>
                <a:lnTo>
                  <a:pt x="665670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91209" y="7532369"/>
            <a:ext cx="859155" cy="526415"/>
          </a:xfrm>
          <a:custGeom>
            <a:avLst/>
            <a:gdLst/>
            <a:ahLst/>
            <a:cxnLst/>
            <a:rect l="l" t="t" r="r" b="b"/>
            <a:pathLst>
              <a:path w="859155" h="526415">
                <a:moveTo>
                  <a:pt x="859154" y="0"/>
                </a:moveTo>
                <a:lnTo>
                  <a:pt x="0" y="0"/>
                </a:lnTo>
                <a:lnTo>
                  <a:pt x="0" y="526414"/>
                </a:lnTo>
                <a:lnTo>
                  <a:pt x="859154" y="526414"/>
                </a:lnTo>
                <a:lnTo>
                  <a:pt x="85915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91209" y="7532369"/>
            <a:ext cx="859155" cy="5264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103505">
              <a:lnSpc>
                <a:spcPct val="100000"/>
              </a:lnSpc>
              <a:spcBef>
                <a:spcPts val="240"/>
              </a:spcBef>
            </a:pPr>
            <a:r>
              <a:rPr sz="1050" spc="5" dirty="0">
                <a:latin typeface="Times New Roman"/>
                <a:cs typeface="Times New Roman"/>
              </a:rPr>
              <a:t>sin</a:t>
            </a:r>
            <a:r>
              <a:rPr sz="1050" spc="-150" dirty="0">
                <a:latin typeface="Times New Roman"/>
                <a:cs typeface="Times New Roman"/>
              </a:rPr>
              <a:t> </a:t>
            </a:r>
            <a:r>
              <a:rPr sz="1050" i="1" spc="15" dirty="0">
                <a:latin typeface="Times New Roman"/>
                <a:cs typeface="Times New Roman"/>
              </a:rPr>
              <a:t>i</a:t>
            </a:r>
            <a:r>
              <a:rPr sz="1050" spc="15" dirty="0">
                <a:latin typeface="Times New Roman"/>
                <a:cs typeface="Times New Roman"/>
              </a:rPr>
              <a:t>'</a:t>
            </a:r>
            <a:r>
              <a:rPr sz="1050" spc="-170" dirty="0">
                <a:latin typeface="Times New Roman"/>
                <a:cs typeface="Times New Roman"/>
              </a:rPr>
              <a:t> </a:t>
            </a:r>
            <a:r>
              <a:rPr sz="1050" spc="15" dirty="0">
                <a:latin typeface="Symbol"/>
                <a:cs typeface="Symbol"/>
              </a:rPr>
              <a:t></a:t>
            </a:r>
            <a:r>
              <a:rPr sz="1050" spc="-35" dirty="0">
                <a:latin typeface="Times New Roman"/>
                <a:cs typeface="Times New Roman"/>
              </a:rPr>
              <a:t> </a:t>
            </a:r>
            <a:r>
              <a:rPr sz="1050" i="1" spc="15" dirty="0">
                <a:latin typeface="Times New Roman"/>
                <a:cs typeface="Times New Roman"/>
              </a:rPr>
              <a:t>n</a:t>
            </a:r>
            <a:r>
              <a:rPr sz="1050" i="1" spc="-170" dirty="0">
                <a:latin typeface="Times New Roman"/>
                <a:cs typeface="Times New Roman"/>
              </a:rPr>
              <a:t> </a:t>
            </a:r>
            <a:r>
              <a:rPr sz="1050" spc="5" dirty="0">
                <a:latin typeface="Times New Roman"/>
                <a:cs typeface="Times New Roman"/>
              </a:rPr>
              <a:t>sin</a:t>
            </a:r>
            <a:r>
              <a:rPr sz="1050" spc="-120" dirty="0">
                <a:latin typeface="Times New Roman"/>
                <a:cs typeface="Times New Roman"/>
              </a:rPr>
              <a:t> </a:t>
            </a:r>
            <a:r>
              <a:rPr sz="1050" i="1" spc="35" dirty="0">
                <a:latin typeface="Times New Roman"/>
                <a:cs typeface="Times New Roman"/>
              </a:rPr>
              <a:t>r</a:t>
            </a:r>
            <a:r>
              <a:rPr sz="1050" spc="35" dirty="0">
                <a:latin typeface="Times New Roman"/>
                <a:cs typeface="Times New Roman"/>
              </a:rPr>
              <a:t>'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2079625" y="7532369"/>
            <a:ext cx="2147570" cy="526415"/>
          </a:xfrm>
          <a:custGeom>
            <a:avLst/>
            <a:gdLst/>
            <a:ahLst/>
            <a:cxnLst/>
            <a:rect l="l" t="t" r="r" b="b"/>
            <a:pathLst>
              <a:path w="2147570" h="526415">
                <a:moveTo>
                  <a:pt x="2147570" y="0"/>
                </a:moveTo>
                <a:lnTo>
                  <a:pt x="0" y="0"/>
                </a:lnTo>
                <a:lnTo>
                  <a:pt x="0" y="526414"/>
                </a:lnTo>
                <a:lnTo>
                  <a:pt x="2147570" y="526414"/>
                </a:lnTo>
                <a:lnTo>
                  <a:pt x="214757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2079625" y="7532369"/>
            <a:ext cx="2147570" cy="52641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23825">
              <a:lnSpc>
                <a:spcPct val="100000"/>
              </a:lnSpc>
              <a:spcBef>
                <a:spcPts val="305"/>
              </a:spcBef>
            </a:pPr>
            <a:r>
              <a:rPr sz="1350" i="1" spc="10" dirty="0">
                <a:latin typeface="Times New Roman"/>
                <a:cs typeface="Times New Roman"/>
              </a:rPr>
              <a:t>d</a:t>
            </a:r>
            <a:r>
              <a:rPr sz="1350" i="1" spc="-190" dirty="0">
                <a:latin typeface="Times New Roman"/>
                <a:cs typeface="Times New Roman"/>
              </a:rPr>
              <a:t> </a:t>
            </a:r>
            <a:r>
              <a:rPr sz="1350" spc="50" dirty="0">
                <a:latin typeface="Times New Roman"/>
                <a:cs typeface="Times New Roman"/>
              </a:rPr>
              <a:t>(sin</a:t>
            </a:r>
            <a:r>
              <a:rPr sz="1350" i="1" spc="50" dirty="0">
                <a:latin typeface="Times New Roman"/>
                <a:cs typeface="Times New Roman"/>
              </a:rPr>
              <a:t>i</a:t>
            </a:r>
            <a:r>
              <a:rPr sz="1350" spc="50" dirty="0">
                <a:latin typeface="Times New Roman"/>
                <a:cs typeface="Times New Roman"/>
              </a:rPr>
              <a:t>')</a:t>
            </a:r>
            <a:r>
              <a:rPr sz="1350" spc="-35" dirty="0">
                <a:latin typeface="Times New Roman"/>
                <a:cs typeface="Times New Roman"/>
              </a:rPr>
              <a:t> </a:t>
            </a:r>
            <a:r>
              <a:rPr sz="1350" spc="10" dirty="0">
                <a:latin typeface="Symbol"/>
                <a:cs typeface="Symbol"/>
              </a:rPr>
              <a:t></a:t>
            </a:r>
            <a:r>
              <a:rPr sz="1350" spc="-20" dirty="0">
                <a:latin typeface="Times New Roman"/>
                <a:cs typeface="Times New Roman"/>
              </a:rPr>
              <a:t> </a:t>
            </a:r>
            <a:r>
              <a:rPr sz="1350" i="1" spc="50" dirty="0">
                <a:latin typeface="Times New Roman"/>
                <a:cs typeface="Times New Roman"/>
              </a:rPr>
              <a:t>nd</a:t>
            </a:r>
            <a:r>
              <a:rPr sz="1350" spc="50" dirty="0">
                <a:latin typeface="Times New Roman"/>
                <a:cs typeface="Times New Roman"/>
              </a:rPr>
              <a:t>(sin</a:t>
            </a:r>
            <a:r>
              <a:rPr sz="1350" spc="-220" dirty="0">
                <a:latin typeface="Times New Roman"/>
                <a:cs typeface="Times New Roman"/>
              </a:rPr>
              <a:t> </a:t>
            </a:r>
            <a:r>
              <a:rPr sz="1350" i="1" spc="65" dirty="0">
                <a:latin typeface="Times New Roman"/>
                <a:cs typeface="Times New Roman"/>
              </a:rPr>
              <a:t>r</a:t>
            </a:r>
            <a:r>
              <a:rPr sz="1350" spc="65" dirty="0">
                <a:latin typeface="Times New Roman"/>
                <a:cs typeface="Times New Roman"/>
              </a:rPr>
              <a:t>')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683894" y="9218294"/>
            <a:ext cx="966469" cy="709930"/>
          </a:xfrm>
          <a:custGeom>
            <a:avLst/>
            <a:gdLst/>
            <a:ahLst/>
            <a:cxnLst/>
            <a:rect l="l" t="t" r="r" b="b"/>
            <a:pathLst>
              <a:path w="966469" h="709929">
                <a:moveTo>
                  <a:pt x="966469" y="0"/>
                </a:moveTo>
                <a:lnTo>
                  <a:pt x="0" y="0"/>
                </a:lnTo>
                <a:lnTo>
                  <a:pt x="0" y="709929"/>
                </a:lnTo>
                <a:lnTo>
                  <a:pt x="966469" y="709929"/>
                </a:lnTo>
                <a:lnTo>
                  <a:pt x="9664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683894" y="9218294"/>
            <a:ext cx="966469" cy="70993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114935">
              <a:lnSpc>
                <a:spcPct val="100000"/>
              </a:lnSpc>
              <a:spcBef>
                <a:spcPts val="320"/>
              </a:spcBef>
            </a:pPr>
            <a:r>
              <a:rPr sz="1200" b="1" spc="50" dirty="0">
                <a:latin typeface="Times New Roman"/>
                <a:cs typeface="Times New Roman"/>
              </a:rPr>
              <a:t>sin</a:t>
            </a:r>
            <a:r>
              <a:rPr sz="1200" b="1" i="1" spc="50" dirty="0">
                <a:latin typeface="Times New Roman"/>
                <a:cs typeface="Times New Roman"/>
              </a:rPr>
              <a:t>i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i="1" spc="65" dirty="0">
                <a:latin typeface="Times New Roman"/>
                <a:cs typeface="Times New Roman"/>
              </a:rPr>
              <a:t>n</a:t>
            </a:r>
            <a:r>
              <a:rPr sz="1200" b="1" spc="65" dirty="0">
                <a:latin typeface="Times New Roman"/>
                <a:cs typeface="Times New Roman"/>
              </a:rPr>
              <a:t>sin</a:t>
            </a:r>
            <a:r>
              <a:rPr sz="1200" b="1" i="1" spc="6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079625" y="9249409"/>
            <a:ext cx="2151380" cy="701675"/>
          </a:xfrm>
          <a:custGeom>
            <a:avLst/>
            <a:gdLst/>
            <a:ahLst/>
            <a:cxnLst/>
            <a:rect l="l" t="t" r="r" b="b"/>
            <a:pathLst>
              <a:path w="2151379" h="701675">
                <a:moveTo>
                  <a:pt x="2151379" y="0"/>
                </a:moveTo>
                <a:lnTo>
                  <a:pt x="0" y="0"/>
                </a:lnTo>
                <a:lnTo>
                  <a:pt x="0" y="701675"/>
                </a:lnTo>
                <a:lnTo>
                  <a:pt x="2151379" y="701675"/>
                </a:lnTo>
                <a:lnTo>
                  <a:pt x="215137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079625" y="9249409"/>
            <a:ext cx="2151380" cy="701675"/>
          </a:xfrm>
          <a:custGeom>
            <a:avLst/>
            <a:gdLst/>
            <a:ahLst/>
            <a:cxnLst/>
            <a:rect l="l" t="t" r="r" b="b"/>
            <a:pathLst>
              <a:path w="2151379" h="701675">
                <a:moveTo>
                  <a:pt x="0" y="701675"/>
                </a:moveTo>
                <a:lnTo>
                  <a:pt x="2151379" y="701675"/>
                </a:lnTo>
                <a:lnTo>
                  <a:pt x="2151379" y="0"/>
                </a:lnTo>
                <a:lnTo>
                  <a:pt x="0" y="0"/>
                </a:lnTo>
                <a:lnTo>
                  <a:pt x="0" y="701675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2195167" y="9279869"/>
            <a:ext cx="12985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idi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i="1" spc="55" dirty="0">
                <a:latin typeface="Times New Roman"/>
                <a:cs typeface="Times New Roman"/>
              </a:rPr>
              <a:t>n</a:t>
            </a:r>
            <a:r>
              <a:rPr sz="1200" b="1" spc="55" dirty="0">
                <a:latin typeface="Times New Roman"/>
                <a:cs typeface="Times New Roman"/>
              </a:rPr>
              <a:t>cos</a:t>
            </a:r>
            <a:r>
              <a:rPr sz="1200" b="1" i="1" spc="55" dirty="0">
                <a:latin typeface="Times New Roman"/>
                <a:cs typeface="Times New Roman"/>
              </a:rPr>
              <a:t>rdr</a:t>
            </a:r>
            <a:r>
              <a:rPr sz="1200" b="1" i="1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2456433" y="9719570"/>
            <a:ext cx="445134" cy="0"/>
          </a:xfrm>
          <a:custGeom>
            <a:avLst/>
            <a:gdLst/>
            <a:ahLst/>
            <a:cxnLst/>
            <a:rect l="l" t="t" r="r" b="b"/>
            <a:pathLst>
              <a:path w="445135">
                <a:moveTo>
                  <a:pt x="0" y="0"/>
                </a:moveTo>
                <a:lnTo>
                  <a:pt x="444533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2461973" y="9711107"/>
            <a:ext cx="44323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35" dirty="0">
                <a:latin typeface="Times New Roman"/>
                <a:cs typeface="Times New Roman"/>
              </a:rPr>
              <a:t>c</a:t>
            </a:r>
            <a:r>
              <a:rPr sz="1200" b="1" spc="40" dirty="0">
                <a:latin typeface="Times New Roman"/>
                <a:cs typeface="Times New Roman"/>
              </a:rPr>
              <a:t>o</a:t>
            </a:r>
            <a:r>
              <a:rPr sz="1200" b="1" spc="85" dirty="0">
                <a:latin typeface="Times New Roman"/>
                <a:cs typeface="Times New Roman"/>
              </a:rPr>
              <a:t>s</a:t>
            </a:r>
            <a:r>
              <a:rPr sz="1200" b="1" i="1" spc="25" dirty="0">
                <a:latin typeface="Times New Roman"/>
                <a:cs typeface="Times New Roman"/>
              </a:rPr>
              <a:t>r</a:t>
            </a:r>
            <a:r>
              <a:rPr sz="1200" b="1" i="1" spc="40" dirty="0">
                <a:latin typeface="Times New Roman"/>
                <a:cs typeface="Times New Roman"/>
              </a:rPr>
              <a:t>d</a:t>
            </a:r>
            <a:r>
              <a:rPr sz="1200" b="1" i="1" spc="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174595" y="9496083"/>
            <a:ext cx="7385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800" b="1" i="1" spc="7" baseline="-34722" dirty="0">
                <a:latin typeface="Times New Roman"/>
                <a:cs typeface="Times New Roman"/>
              </a:rPr>
              <a:t>n </a:t>
            </a:r>
            <a:r>
              <a:rPr sz="1800" b="1" spc="7" baseline="-34722" dirty="0">
                <a:latin typeface="Symbol"/>
                <a:cs typeface="Symbol"/>
              </a:rPr>
              <a:t></a:t>
            </a:r>
            <a:r>
              <a:rPr sz="1800" b="1" spc="292" baseline="-34722" dirty="0">
                <a:latin typeface="Times New Roman"/>
                <a:cs typeface="Times New Roman"/>
              </a:rPr>
              <a:t> </a:t>
            </a:r>
            <a:r>
              <a:rPr sz="1200" b="1" spc="35" dirty="0">
                <a:latin typeface="Times New Roman"/>
                <a:cs typeface="Times New Roman"/>
              </a:rPr>
              <a:t>cos</a:t>
            </a:r>
            <a:r>
              <a:rPr sz="1200" b="1" i="1" spc="35" dirty="0">
                <a:latin typeface="Times New Roman"/>
                <a:cs typeface="Times New Roman"/>
              </a:rPr>
              <a:t>idi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086350" y="8282304"/>
            <a:ext cx="2150110" cy="701040"/>
          </a:xfrm>
          <a:custGeom>
            <a:avLst/>
            <a:gdLst/>
            <a:ahLst/>
            <a:cxnLst/>
            <a:rect l="l" t="t" r="r" b="b"/>
            <a:pathLst>
              <a:path w="2150109" h="701040">
                <a:moveTo>
                  <a:pt x="2150109" y="0"/>
                </a:moveTo>
                <a:lnTo>
                  <a:pt x="0" y="0"/>
                </a:lnTo>
                <a:lnTo>
                  <a:pt x="0" y="701039"/>
                </a:lnTo>
                <a:lnTo>
                  <a:pt x="2150109" y="701039"/>
                </a:lnTo>
                <a:lnTo>
                  <a:pt x="215010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086350" y="8282304"/>
            <a:ext cx="2150110" cy="701040"/>
          </a:xfrm>
          <a:custGeom>
            <a:avLst/>
            <a:gdLst/>
            <a:ahLst/>
            <a:cxnLst/>
            <a:rect l="l" t="t" r="r" b="b"/>
            <a:pathLst>
              <a:path w="2150109" h="701040">
                <a:moveTo>
                  <a:pt x="0" y="701039"/>
                </a:moveTo>
                <a:lnTo>
                  <a:pt x="2150109" y="701039"/>
                </a:lnTo>
                <a:lnTo>
                  <a:pt x="2150109" y="0"/>
                </a:lnTo>
                <a:lnTo>
                  <a:pt x="0" y="0"/>
                </a:lnTo>
                <a:lnTo>
                  <a:pt x="0" y="70103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5171313" y="8309609"/>
            <a:ext cx="99949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déduit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5625682" y="8751830"/>
            <a:ext cx="445134" cy="0"/>
          </a:xfrm>
          <a:custGeom>
            <a:avLst/>
            <a:gdLst/>
            <a:ahLst/>
            <a:cxnLst/>
            <a:rect l="l" t="t" r="r" b="b"/>
            <a:pathLst>
              <a:path w="445135">
                <a:moveTo>
                  <a:pt x="0" y="0"/>
                </a:moveTo>
                <a:lnTo>
                  <a:pt x="444533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680606" y="8743367"/>
            <a:ext cx="3403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35" dirty="0">
                <a:latin typeface="Times New Roman"/>
                <a:cs typeface="Times New Roman"/>
              </a:rPr>
              <a:t>c</a:t>
            </a:r>
            <a:r>
              <a:rPr sz="1200" b="1" spc="40" dirty="0">
                <a:latin typeface="Times New Roman"/>
                <a:cs typeface="Times New Roman"/>
              </a:rPr>
              <a:t>o</a:t>
            </a:r>
            <a:r>
              <a:rPr sz="1200" b="1" spc="80" dirty="0">
                <a:latin typeface="Times New Roman"/>
                <a:cs typeface="Times New Roman"/>
              </a:rPr>
              <a:t>s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200" b="1" spc="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66315" y="8626745"/>
            <a:ext cx="11125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="1" i="1" spc="10" dirty="0">
                <a:latin typeface="Times New Roman"/>
                <a:cs typeface="Times New Roman"/>
              </a:rPr>
              <a:t>di</a:t>
            </a:r>
            <a:r>
              <a:rPr sz="1200" b="1" spc="10" dirty="0">
                <a:latin typeface="Times New Roman"/>
                <a:cs typeface="Times New Roman"/>
              </a:rPr>
              <a:t>'</a:t>
            </a:r>
            <a:r>
              <a:rPr sz="1200" b="1" spc="-200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Symbol"/>
                <a:cs typeface="Symbol"/>
              </a:rPr>
              <a:t>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b="1" spc="10" dirty="0">
                <a:latin typeface="Symbol"/>
                <a:cs typeface="Symbol"/>
              </a:rPr>
              <a:t></a:t>
            </a:r>
            <a:r>
              <a:rPr sz="1200" b="1" spc="-25" dirty="0">
                <a:latin typeface="Times New Roman"/>
                <a:cs typeface="Times New Roman"/>
              </a:rPr>
              <a:t> </a:t>
            </a:r>
            <a:r>
              <a:rPr sz="1800" b="1" i="1" spc="15" baseline="34722" dirty="0">
                <a:latin typeface="Times New Roman"/>
                <a:cs typeface="Times New Roman"/>
              </a:rPr>
              <a:t>n</a:t>
            </a:r>
            <a:r>
              <a:rPr sz="1800" b="1" i="1" spc="-300" baseline="34722" dirty="0">
                <a:latin typeface="Times New Roman"/>
                <a:cs typeface="Times New Roman"/>
              </a:rPr>
              <a:t> </a:t>
            </a:r>
            <a:r>
              <a:rPr sz="1800" b="1" spc="60" baseline="34722" dirty="0">
                <a:latin typeface="Times New Roman"/>
                <a:cs typeface="Times New Roman"/>
              </a:rPr>
              <a:t>cos</a:t>
            </a:r>
            <a:r>
              <a:rPr sz="1800" b="1" i="1" spc="60" baseline="34722" dirty="0">
                <a:latin typeface="Times New Roman"/>
                <a:cs typeface="Times New Roman"/>
              </a:rPr>
              <a:t>r</a:t>
            </a:r>
            <a:r>
              <a:rPr sz="1800" b="1" spc="60" baseline="34722" dirty="0">
                <a:latin typeface="Times New Roman"/>
                <a:cs typeface="Times New Roman"/>
              </a:rPr>
              <a:t>'</a:t>
            </a:r>
            <a:r>
              <a:rPr sz="1800" b="1" spc="-172" baseline="34722" dirty="0">
                <a:latin typeface="Times New Roman"/>
                <a:cs typeface="Times New Roman"/>
              </a:rPr>
              <a:t> </a:t>
            </a:r>
            <a:r>
              <a:rPr sz="1200" b="1" i="1" spc="40" dirty="0">
                <a:latin typeface="Times New Roman"/>
                <a:cs typeface="Times New Roman"/>
              </a:rPr>
              <a:t>dr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4549140" y="9177019"/>
            <a:ext cx="1398270" cy="758190"/>
          </a:xfrm>
          <a:custGeom>
            <a:avLst/>
            <a:gdLst/>
            <a:ahLst/>
            <a:cxnLst/>
            <a:rect l="l" t="t" r="r" b="b"/>
            <a:pathLst>
              <a:path w="1398270" h="758190">
                <a:moveTo>
                  <a:pt x="1398269" y="0"/>
                </a:moveTo>
                <a:lnTo>
                  <a:pt x="0" y="0"/>
                </a:lnTo>
                <a:lnTo>
                  <a:pt x="0" y="758189"/>
                </a:lnTo>
                <a:lnTo>
                  <a:pt x="1398269" y="758189"/>
                </a:lnTo>
                <a:lnTo>
                  <a:pt x="139826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066738" y="9429126"/>
            <a:ext cx="306705" cy="0"/>
          </a:xfrm>
          <a:custGeom>
            <a:avLst/>
            <a:gdLst/>
            <a:ahLst/>
            <a:cxnLst/>
            <a:rect l="l" t="t" r="r" b="b"/>
            <a:pathLst>
              <a:path w="306704">
                <a:moveTo>
                  <a:pt x="0" y="0"/>
                </a:moveTo>
                <a:lnTo>
                  <a:pt x="306485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442094" y="9429126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5">
                <a:moveTo>
                  <a:pt x="0" y="0"/>
                </a:moveTo>
                <a:lnTo>
                  <a:pt x="330366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4549140" y="9177019"/>
            <a:ext cx="1398270" cy="75819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8260" rIns="0" bIns="0" rtlCol="0">
            <a:spAutoFit/>
          </a:bodyPr>
          <a:lstStyle/>
          <a:p>
            <a:pPr marL="119380">
              <a:lnSpc>
                <a:spcPct val="100000"/>
              </a:lnSpc>
              <a:spcBef>
                <a:spcPts val="380"/>
              </a:spcBef>
            </a:pPr>
            <a:r>
              <a:rPr sz="1725" i="1" spc="37" baseline="-36231" dirty="0">
                <a:latin typeface="Times New Roman"/>
                <a:cs typeface="Times New Roman"/>
              </a:rPr>
              <a:t>di</a:t>
            </a:r>
            <a:r>
              <a:rPr sz="1725" spc="37" baseline="-36231" dirty="0">
                <a:latin typeface="Times New Roman"/>
                <a:cs typeface="Times New Roman"/>
              </a:rPr>
              <a:t>'</a:t>
            </a:r>
            <a:r>
              <a:rPr sz="1725" spc="-254" baseline="-36231" dirty="0">
                <a:latin typeface="Times New Roman"/>
                <a:cs typeface="Times New Roman"/>
              </a:rPr>
              <a:t>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725" spc="37" baseline="-36231" dirty="0">
                <a:latin typeface="Times New Roman"/>
                <a:cs typeface="Times New Roman"/>
              </a:rPr>
              <a:t> </a:t>
            </a:r>
            <a:r>
              <a:rPr sz="1725" spc="30" baseline="-36231" dirty="0">
                <a:latin typeface="Symbol"/>
                <a:cs typeface="Symbol"/>
              </a:rPr>
              <a:t></a:t>
            </a:r>
            <a:r>
              <a:rPr sz="1725" spc="67" baseline="-36231" dirty="0">
                <a:latin typeface="Times New Roman"/>
                <a:cs typeface="Times New Roman"/>
              </a:rPr>
              <a:t> </a:t>
            </a:r>
            <a:r>
              <a:rPr sz="1150" spc="50" dirty="0">
                <a:latin typeface="Times New Roman"/>
                <a:cs typeface="Times New Roman"/>
              </a:rPr>
              <a:t>cos</a:t>
            </a:r>
            <a:r>
              <a:rPr sz="1150" i="1" spc="50" dirty="0">
                <a:latin typeface="Times New Roman"/>
                <a:cs typeface="Times New Roman"/>
              </a:rPr>
              <a:t>i</a:t>
            </a:r>
            <a:r>
              <a:rPr sz="1150" i="1" spc="20" dirty="0">
                <a:latin typeface="Times New Roman"/>
                <a:cs typeface="Times New Roman"/>
              </a:rPr>
              <a:t> </a:t>
            </a:r>
            <a:r>
              <a:rPr sz="1725" spc="15" baseline="-36231" dirty="0">
                <a:latin typeface="Times New Roman"/>
                <a:cs typeface="Times New Roman"/>
              </a:rPr>
              <a:t>.</a:t>
            </a:r>
            <a:r>
              <a:rPr sz="1725" spc="-172" baseline="-36231" dirty="0">
                <a:latin typeface="Times New Roman"/>
                <a:cs typeface="Times New Roman"/>
              </a:rPr>
              <a:t> </a:t>
            </a:r>
            <a:r>
              <a:rPr sz="1150" spc="60" dirty="0">
                <a:latin typeface="Times New Roman"/>
                <a:cs typeface="Times New Roman"/>
              </a:rPr>
              <a:t>cos</a:t>
            </a:r>
            <a:r>
              <a:rPr sz="1150" i="1" spc="60" dirty="0">
                <a:latin typeface="Times New Roman"/>
                <a:cs typeface="Times New Roman"/>
              </a:rPr>
              <a:t>r</a:t>
            </a:r>
            <a:r>
              <a:rPr sz="1150" spc="60" dirty="0">
                <a:latin typeface="Times New Roman"/>
                <a:cs typeface="Times New Roman"/>
              </a:rPr>
              <a:t>'</a:t>
            </a:r>
            <a:r>
              <a:rPr sz="1150" spc="-70" dirty="0">
                <a:latin typeface="Times New Roman"/>
                <a:cs typeface="Times New Roman"/>
              </a:rPr>
              <a:t> </a:t>
            </a:r>
            <a:r>
              <a:rPr sz="1725" i="1" spc="89" baseline="-36231" dirty="0">
                <a:latin typeface="Times New Roman"/>
                <a:cs typeface="Times New Roman"/>
              </a:rPr>
              <a:t>di</a:t>
            </a:r>
            <a:endParaRPr sz="1725" baseline="-36231">
              <a:latin typeface="Times New Roman"/>
              <a:cs typeface="Times New Roman"/>
            </a:endParaRPr>
          </a:p>
          <a:p>
            <a:pPr marL="525145">
              <a:lnSpc>
                <a:spcPct val="100000"/>
              </a:lnSpc>
              <a:spcBef>
                <a:spcPts val="295"/>
              </a:spcBef>
            </a:pPr>
            <a:r>
              <a:rPr sz="1150" spc="60" dirty="0">
                <a:latin typeface="Times New Roman"/>
                <a:cs typeface="Times New Roman"/>
              </a:rPr>
              <a:t>cos</a:t>
            </a:r>
            <a:r>
              <a:rPr sz="1150" i="1" spc="60" dirty="0">
                <a:latin typeface="Times New Roman"/>
                <a:cs typeface="Times New Roman"/>
              </a:rPr>
              <a:t>r</a:t>
            </a:r>
            <a:r>
              <a:rPr sz="1150" i="1" spc="155" dirty="0">
                <a:latin typeface="Times New Roman"/>
                <a:cs typeface="Times New Roman"/>
              </a:rPr>
              <a:t> </a:t>
            </a:r>
            <a:r>
              <a:rPr sz="1150" spc="50" dirty="0">
                <a:latin typeface="Times New Roman"/>
                <a:cs typeface="Times New Roman"/>
              </a:rPr>
              <a:t>cos</a:t>
            </a:r>
            <a:r>
              <a:rPr sz="1150" i="1" spc="50" dirty="0">
                <a:latin typeface="Times New Roman"/>
                <a:cs typeface="Times New Roman"/>
              </a:rPr>
              <a:t>i</a:t>
            </a:r>
            <a:r>
              <a:rPr sz="1150" spc="50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5086350" y="10023475"/>
            <a:ext cx="2039620" cy="669290"/>
          </a:xfrm>
          <a:custGeom>
            <a:avLst/>
            <a:gdLst/>
            <a:ahLst/>
            <a:cxnLst/>
            <a:rect l="l" t="t" r="r" b="b"/>
            <a:pathLst>
              <a:path w="2039620" h="669290">
                <a:moveTo>
                  <a:pt x="2039620" y="0"/>
                </a:moveTo>
                <a:lnTo>
                  <a:pt x="0" y="0"/>
                </a:lnTo>
                <a:lnTo>
                  <a:pt x="0" y="668908"/>
                </a:lnTo>
                <a:lnTo>
                  <a:pt x="2039620" y="668908"/>
                </a:lnTo>
                <a:lnTo>
                  <a:pt x="203962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086350" y="10023475"/>
            <a:ext cx="2039620" cy="669290"/>
          </a:xfrm>
          <a:custGeom>
            <a:avLst/>
            <a:gdLst/>
            <a:ahLst/>
            <a:cxnLst/>
            <a:rect l="l" t="t" r="r" b="b"/>
            <a:pathLst>
              <a:path w="2039620" h="669290">
                <a:moveTo>
                  <a:pt x="2039620" y="668908"/>
                </a:moveTo>
                <a:lnTo>
                  <a:pt x="2039620" y="0"/>
                </a:lnTo>
                <a:lnTo>
                  <a:pt x="0" y="0"/>
                </a:lnTo>
                <a:lnTo>
                  <a:pt x="0" y="668908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09049" y="10287895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582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800471" y="10287895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434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203114" y="10287895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624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5166309" y="10032716"/>
            <a:ext cx="1428115" cy="455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1280" marR="43180" indent="-31115">
              <a:lnSpc>
                <a:spcPct val="117600"/>
              </a:lnSpc>
              <a:spcBef>
                <a:spcPts val="100"/>
              </a:spcBef>
              <a:tabLst>
                <a:tab pos="639445" algn="l"/>
              </a:tabLst>
            </a:pPr>
            <a:r>
              <a:rPr sz="1200" b="1" i="1" spc="25" dirty="0">
                <a:latin typeface="Times New Roman"/>
                <a:cs typeface="Times New Roman"/>
              </a:rPr>
              <a:t>dD </a:t>
            </a:r>
            <a:r>
              <a:rPr sz="1800" b="1" spc="15" baseline="-34722" dirty="0">
                <a:latin typeface="Symbol"/>
                <a:cs typeface="Symbol"/>
              </a:rPr>
              <a:t></a:t>
            </a:r>
            <a:r>
              <a:rPr sz="1800" b="1" spc="15" baseline="-34722" dirty="0">
                <a:latin typeface="Times New Roman"/>
                <a:cs typeface="Times New Roman"/>
              </a:rPr>
              <a:t> 1 </a:t>
            </a:r>
            <a:r>
              <a:rPr sz="1800" b="1" spc="15" baseline="-34722" dirty="0">
                <a:latin typeface="Symbol"/>
                <a:cs typeface="Symbol"/>
              </a:rPr>
              <a:t></a:t>
            </a:r>
            <a:r>
              <a:rPr sz="1800" b="1" spc="15" baseline="-34722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 </a:t>
            </a:r>
            <a:r>
              <a:rPr sz="1800" b="1" spc="7" baseline="-34722" dirty="0">
                <a:latin typeface="Times New Roman"/>
                <a:cs typeface="Times New Roman"/>
              </a:rPr>
              <a:t>.</a:t>
            </a:r>
            <a:r>
              <a:rPr sz="1800" b="1" spc="-104" baseline="-34722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Times New Roman"/>
                <a:cs typeface="Times New Roman"/>
              </a:rPr>
              <a:t>cos</a:t>
            </a:r>
            <a:r>
              <a:rPr sz="1200" b="1" i="1" spc="45" dirty="0">
                <a:latin typeface="Times New Roman"/>
                <a:cs typeface="Times New Roman"/>
              </a:rPr>
              <a:t>r</a:t>
            </a:r>
            <a:r>
              <a:rPr sz="1200" b="1" spc="45" dirty="0">
                <a:latin typeface="Times New Roman"/>
                <a:cs typeface="Times New Roman"/>
              </a:rPr>
              <a:t>'  </a:t>
            </a:r>
            <a:r>
              <a:rPr sz="1200" b="1" i="1" spc="20" dirty="0">
                <a:latin typeface="Times New Roman"/>
                <a:cs typeface="Times New Roman"/>
              </a:rPr>
              <a:t>di	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200" b="1" spc="40" dirty="0">
                <a:latin typeface="Times New Roman"/>
                <a:cs typeface="Times New Roman"/>
              </a:rPr>
              <a:t>'</a:t>
            </a:r>
            <a:r>
              <a:rPr sz="1200" b="1" spc="114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4441825" y="7532369"/>
            <a:ext cx="1410335" cy="468630"/>
          </a:xfrm>
          <a:custGeom>
            <a:avLst/>
            <a:gdLst/>
            <a:ahLst/>
            <a:cxnLst/>
            <a:rect l="l" t="t" r="r" b="b"/>
            <a:pathLst>
              <a:path w="1410335" h="468629">
                <a:moveTo>
                  <a:pt x="1410335" y="0"/>
                </a:moveTo>
                <a:lnTo>
                  <a:pt x="0" y="0"/>
                </a:lnTo>
                <a:lnTo>
                  <a:pt x="0" y="468629"/>
                </a:lnTo>
                <a:lnTo>
                  <a:pt x="1410335" y="468629"/>
                </a:lnTo>
                <a:lnTo>
                  <a:pt x="141033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441825" y="7532369"/>
            <a:ext cx="1410335" cy="468630"/>
          </a:xfrm>
          <a:custGeom>
            <a:avLst/>
            <a:gdLst/>
            <a:ahLst/>
            <a:cxnLst/>
            <a:rect l="l" t="t" r="r" b="b"/>
            <a:pathLst>
              <a:path w="1410335" h="468629">
                <a:moveTo>
                  <a:pt x="0" y="468629"/>
                </a:moveTo>
                <a:lnTo>
                  <a:pt x="1410335" y="468629"/>
                </a:lnTo>
                <a:lnTo>
                  <a:pt x="1410335" y="0"/>
                </a:lnTo>
                <a:lnTo>
                  <a:pt x="0" y="0"/>
                </a:lnTo>
                <a:lnTo>
                  <a:pt x="0" y="468629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1650364" y="7677784"/>
            <a:ext cx="429259" cy="175895"/>
          </a:xfrm>
          <a:custGeom>
            <a:avLst/>
            <a:gdLst/>
            <a:ahLst/>
            <a:cxnLst/>
            <a:rect l="l" t="t" r="r" b="b"/>
            <a:pathLst>
              <a:path w="429260" h="175895">
                <a:moveTo>
                  <a:pt x="321945" y="0"/>
                </a:moveTo>
                <a:lnTo>
                  <a:pt x="321945" y="43942"/>
                </a:lnTo>
                <a:lnTo>
                  <a:pt x="0" y="43942"/>
                </a:lnTo>
                <a:lnTo>
                  <a:pt x="0" y="131953"/>
                </a:lnTo>
                <a:lnTo>
                  <a:pt x="321945" y="131953"/>
                </a:lnTo>
                <a:lnTo>
                  <a:pt x="321945" y="175894"/>
                </a:lnTo>
                <a:lnTo>
                  <a:pt x="429260" y="87884"/>
                </a:lnTo>
                <a:lnTo>
                  <a:pt x="3219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650364" y="7677784"/>
            <a:ext cx="429259" cy="175895"/>
          </a:xfrm>
          <a:custGeom>
            <a:avLst/>
            <a:gdLst/>
            <a:ahLst/>
            <a:cxnLst/>
            <a:rect l="l" t="t" r="r" b="b"/>
            <a:pathLst>
              <a:path w="429260" h="175895">
                <a:moveTo>
                  <a:pt x="321945" y="0"/>
                </a:moveTo>
                <a:lnTo>
                  <a:pt x="321945" y="43942"/>
                </a:lnTo>
                <a:lnTo>
                  <a:pt x="0" y="43942"/>
                </a:lnTo>
                <a:lnTo>
                  <a:pt x="0" y="131953"/>
                </a:lnTo>
                <a:lnTo>
                  <a:pt x="321945" y="131953"/>
                </a:lnTo>
                <a:lnTo>
                  <a:pt x="321945" y="175894"/>
                </a:lnTo>
                <a:lnTo>
                  <a:pt x="429260" y="87884"/>
                </a:lnTo>
                <a:lnTo>
                  <a:pt x="32194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1650364" y="9443084"/>
            <a:ext cx="429259" cy="175895"/>
          </a:xfrm>
          <a:custGeom>
            <a:avLst/>
            <a:gdLst/>
            <a:ahLst/>
            <a:cxnLst/>
            <a:rect l="l" t="t" r="r" b="b"/>
            <a:pathLst>
              <a:path w="429260" h="175895">
                <a:moveTo>
                  <a:pt x="321945" y="0"/>
                </a:moveTo>
                <a:lnTo>
                  <a:pt x="321945" y="43967"/>
                </a:lnTo>
                <a:lnTo>
                  <a:pt x="0" y="43967"/>
                </a:lnTo>
                <a:lnTo>
                  <a:pt x="0" y="131927"/>
                </a:lnTo>
                <a:lnTo>
                  <a:pt x="321945" y="131927"/>
                </a:lnTo>
                <a:lnTo>
                  <a:pt x="321945" y="175895"/>
                </a:lnTo>
                <a:lnTo>
                  <a:pt x="429260" y="87947"/>
                </a:lnTo>
                <a:lnTo>
                  <a:pt x="32194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650364" y="9443084"/>
            <a:ext cx="429259" cy="175895"/>
          </a:xfrm>
          <a:custGeom>
            <a:avLst/>
            <a:gdLst/>
            <a:ahLst/>
            <a:cxnLst/>
            <a:rect l="l" t="t" r="r" b="b"/>
            <a:pathLst>
              <a:path w="429260" h="175895">
                <a:moveTo>
                  <a:pt x="321945" y="0"/>
                </a:moveTo>
                <a:lnTo>
                  <a:pt x="321945" y="43967"/>
                </a:lnTo>
                <a:lnTo>
                  <a:pt x="0" y="43967"/>
                </a:lnTo>
                <a:lnTo>
                  <a:pt x="0" y="131927"/>
                </a:lnTo>
                <a:lnTo>
                  <a:pt x="321945" y="131927"/>
                </a:lnTo>
                <a:lnTo>
                  <a:pt x="321945" y="175895"/>
                </a:lnTo>
                <a:lnTo>
                  <a:pt x="429260" y="87947"/>
                </a:lnTo>
                <a:lnTo>
                  <a:pt x="32194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846826" y="7669276"/>
            <a:ext cx="297815" cy="719455"/>
          </a:xfrm>
          <a:custGeom>
            <a:avLst/>
            <a:gdLst/>
            <a:ahLst/>
            <a:cxnLst/>
            <a:rect l="l" t="t" r="r" b="b"/>
            <a:pathLst>
              <a:path w="297814" h="719454">
                <a:moveTo>
                  <a:pt x="19558" y="0"/>
                </a:moveTo>
                <a:lnTo>
                  <a:pt x="0" y="209041"/>
                </a:lnTo>
                <a:lnTo>
                  <a:pt x="141477" y="222249"/>
                </a:lnTo>
                <a:lnTo>
                  <a:pt x="157079" y="238888"/>
                </a:lnTo>
                <a:lnTo>
                  <a:pt x="167132" y="281352"/>
                </a:lnTo>
                <a:lnTo>
                  <a:pt x="170803" y="343318"/>
                </a:lnTo>
                <a:lnTo>
                  <a:pt x="167259" y="418464"/>
                </a:lnTo>
                <a:lnTo>
                  <a:pt x="159131" y="505586"/>
                </a:lnTo>
                <a:lnTo>
                  <a:pt x="115443" y="501522"/>
                </a:lnTo>
                <a:lnTo>
                  <a:pt x="187071" y="719073"/>
                </a:lnTo>
                <a:lnTo>
                  <a:pt x="297688" y="518540"/>
                </a:lnTo>
                <a:lnTo>
                  <a:pt x="254000" y="514476"/>
                </a:lnTo>
                <a:lnTo>
                  <a:pt x="262127" y="427354"/>
                </a:lnTo>
                <a:lnTo>
                  <a:pt x="266392" y="362098"/>
                </a:lnTo>
                <a:lnTo>
                  <a:pt x="266903" y="299866"/>
                </a:lnTo>
                <a:lnTo>
                  <a:pt x="263871" y="241511"/>
                </a:lnTo>
                <a:lnTo>
                  <a:pt x="257505" y="187885"/>
                </a:lnTo>
                <a:lnTo>
                  <a:pt x="248015" y="139842"/>
                </a:lnTo>
                <a:lnTo>
                  <a:pt x="235610" y="98235"/>
                </a:lnTo>
                <a:lnTo>
                  <a:pt x="202895" y="37735"/>
                </a:lnTo>
                <a:lnTo>
                  <a:pt x="161036" y="13207"/>
                </a:lnTo>
                <a:lnTo>
                  <a:pt x="19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5846826" y="7669276"/>
            <a:ext cx="297815" cy="719455"/>
          </a:xfrm>
          <a:custGeom>
            <a:avLst/>
            <a:gdLst/>
            <a:ahLst/>
            <a:cxnLst/>
            <a:rect l="l" t="t" r="r" b="b"/>
            <a:pathLst>
              <a:path w="297814" h="719454">
                <a:moveTo>
                  <a:pt x="187071" y="719073"/>
                </a:moveTo>
                <a:lnTo>
                  <a:pt x="297688" y="518540"/>
                </a:lnTo>
                <a:lnTo>
                  <a:pt x="254000" y="514476"/>
                </a:lnTo>
                <a:lnTo>
                  <a:pt x="262127" y="427354"/>
                </a:lnTo>
                <a:lnTo>
                  <a:pt x="266392" y="362098"/>
                </a:lnTo>
                <a:lnTo>
                  <a:pt x="266903" y="299866"/>
                </a:lnTo>
                <a:lnTo>
                  <a:pt x="263871" y="241511"/>
                </a:lnTo>
                <a:lnTo>
                  <a:pt x="257505" y="187885"/>
                </a:lnTo>
                <a:lnTo>
                  <a:pt x="248015" y="139842"/>
                </a:lnTo>
                <a:lnTo>
                  <a:pt x="235610" y="98235"/>
                </a:lnTo>
                <a:lnTo>
                  <a:pt x="202895" y="37735"/>
                </a:lnTo>
                <a:lnTo>
                  <a:pt x="161036" y="13207"/>
                </a:lnTo>
                <a:lnTo>
                  <a:pt x="19558" y="0"/>
                </a:lnTo>
                <a:lnTo>
                  <a:pt x="0" y="209041"/>
                </a:lnTo>
                <a:lnTo>
                  <a:pt x="141477" y="222249"/>
                </a:lnTo>
                <a:lnTo>
                  <a:pt x="157079" y="238888"/>
                </a:lnTo>
                <a:lnTo>
                  <a:pt x="167132" y="281352"/>
                </a:lnTo>
                <a:lnTo>
                  <a:pt x="170803" y="343318"/>
                </a:lnTo>
                <a:lnTo>
                  <a:pt x="167259" y="418464"/>
                </a:lnTo>
                <a:lnTo>
                  <a:pt x="159131" y="505586"/>
                </a:lnTo>
                <a:lnTo>
                  <a:pt x="115443" y="501522"/>
                </a:lnTo>
                <a:lnTo>
                  <a:pt x="187071" y="719073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27195" y="9443084"/>
            <a:ext cx="321945" cy="175895"/>
          </a:xfrm>
          <a:custGeom>
            <a:avLst/>
            <a:gdLst/>
            <a:ahLst/>
            <a:cxnLst/>
            <a:rect l="l" t="t" r="r" b="b"/>
            <a:pathLst>
              <a:path w="321945" h="175895">
                <a:moveTo>
                  <a:pt x="241426" y="0"/>
                </a:moveTo>
                <a:lnTo>
                  <a:pt x="241426" y="43967"/>
                </a:lnTo>
                <a:lnTo>
                  <a:pt x="0" y="43967"/>
                </a:lnTo>
                <a:lnTo>
                  <a:pt x="0" y="131927"/>
                </a:lnTo>
                <a:lnTo>
                  <a:pt x="241426" y="131927"/>
                </a:lnTo>
                <a:lnTo>
                  <a:pt x="241426" y="175895"/>
                </a:lnTo>
                <a:lnTo>
                  <a:pt x="321944" y="87947"/>
                </a:lnTo>
                <a:lnTo>
                  <a:pt x="241426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227195" y="9443084"/>
            <a:ext cx="321945" cy="175895"/>
          </a:xfrm>
          <a:custGeom>
            <a:avLst/>
            <a:gdLst/>
            <a:ahLst/>
            <a:cxnLst/>
            <a:rect l="l" t="t" r="r" b="b"/>
            <a:pathLst>
              <a:path w="321945" h="175895">
                <a:moveTo>
                  <a:pt x="241426" y="0"/>
                </a:moveTo>
                <a:lnTo>
                  <a:pt x="241426" y="43967"/>
                </a:lnTo>
                <a:lnTo>
                  <a:pt x="0" y="43967"/>
                </a:lnTo>
                <a:lnTo>
                  <a:pt x="0" y="131927"/>
                </a:lnTo>
                <a:lnTo>
                  <a:pt x="241426" y="131927"/>
                </a:lnTo>
                <a:lnTo>
                  <a:pt x="241426" y="175895"/>
                </a:lnTo>
                <a:lnTo>
                  <a:pt x="321944" y="87947"/>
                </a:lnTo>
                <a:lnTo>
                  <a:pt x="241426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5954140" y="9427590"/>
            <a:ext cx="297815" cy="719455"/>
          </a:xfrm>
          <a:custGeom>
            <a:avLst/>
            <a:gdLst/>
            <a:ahLst/>
            <a:cxnLst/>
            <a:rect l="l" t="t" r="r" b="b"/>
            <a:pathLst>
              <a:path w="297814" h="719454">
                <a:moveTo>
                  <a:pt x="19558" y="0"/>
                </a:moveTo>
                <a:lnTo>
                  <a:pt x="0" y="209029"/>
                </a:lnTo>
                <a:lnTo>
                  <a:pt x="141478" y="222224"/>
                </a:lnTo>
                <a:lnTo>
                  <a:pt x="157079" y="238910"/>
                </a:lnTo>
                <a:lnTo>
                  <a:pt x="167132" y="281390"/>
                </a:lnTo>
                <a:lnTo>
                  <a:pt x="170803" y="343354"/>
                </a:lnTo>
                <a:lnTo>
                  <a:pt x="167259" y="418490"/>
                </a:lnTo>
                <a:lnTo>
                  <a:pt x="159131" y="505637"/>
                </a:lnTo>
                <a:lnTo>
                  <a:pt x="115443" y="501561"/>
                </a:lnTo>
                <a:lnTo>
                  <a:pt x="187071" y="719074"/>
                </a:lnTo>
                <a:lnTo>
                  <a:pt x="297688" y="518553"/>
                </a:lnTo>
                <a:lnTo>
                  <a:pt x="254000" y="514489"/>
                </a:lnTo>
                <a:lnTo>
                  <a:pt x="262128" y="427342"/>
                </a:lnTo>
                <a:lnTo>
                  <a:pt x="266392" y="362096"/>
                </a:lnTo>
                <a:lnTo>
                  <a:pt x="266903" y="299871"/>
                </a:lnTo>
                <a:lnTo>
                  <a:pt x="263871" y="241522"/>
                </a:lnTo>
                <a:lnTo>
                  <a:pt x="257505" y="187901"/>
                </a:lnTo>
                <a:lnTo>
                  <a:pt x="248015" y="139860"/>
                </a:lnTo>
                <a:lnTo>
                  <a:pt x="235610" y="98252"/>
                </a:lnTo>
                <a:lnTo>
                  <a:pt x="202895" y="37747"/>
                </a:lnTo>
                <a:lnTo>
                  <a:pt x="161036" y="13208"/>
                </a:lnTo>
                <a:lnTo>
                  <a:pt x="1955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5954140" y="9427590"/>
            <a:ext cx="297815" cy="719455"/>
          </a:xfrm>
          <a:custGeom>
            <a:avLst/>
            <a:gdLst/>
            <a:ahLst/>
            <a:cxnLst/>
            <a:rect l="l" t="t" r="r" b="b"/>
            <a:pathLst>
              <a:path w="297814" h="719454">
                <a:moveTo>
                  <a:pt x="187071" y="719074"/>
                </a:moveTo>
                <a:lnTo>
                  <a:pt x="297688" y="518553"/>
                </a:lnTo>
                <a:lnTo>
                  <a:pt x="254000" y="514489"/>
                </a:lnTo>
                <a:lnTo>
                  <a:pt x="262128" y="427342"/>
                </a:lnTo>
                <a:lnTo>
                  <a:pt x="266392" y="362096"/>
                </a:lnTo>
                <a:lnTo>
                  <a:pt x="266903" y="299871"/>
                </a:lnTo>
                <a:lnTo>
                  <a:pt x="263871" y="241522"/>
                </a:lnTo>
                <a:lnTo>
                  <a:pt x="257505" y="187901"/>
                </a:lnTo>
                <a:lnTo>
                  <a:pt x="248015" y="139860"/>
                </a:lnTo>
                <a:lnTo>
                  <a:pt x="235610" y="98252"/>
                </a:lnTo>
                <a:lnTo>
                  <a:pt x="202895" y="37747"/>
                </a:lnTo>
                <a:lnTo>
                  <a:pt x="161036" y="13208"/>
                </a:lnTo>
                <a:lnTo>
                  <a:pt x="19558" y="0"/>
                </a:lnTo>
                <a:lnTo>
                  <a:pt x="0" y="209029"/>
                </a:lnTo>
                <a:lnTo>
                  <a:pt x="141478" y="222224"/>
                </a:lnTo>
                <a:lnTo>
                  <a:pt x="157079" y="238910"/>
                </a:lnTo>
                <a:lnTo>
                  <a:pt x="167132" y="281390"/>
                </a:lnTo>
                <a:lnTo>
                  <a:pt x="170803" y="343354"/>
                </a:lnTo>
                <a:lnTo>
                  <a:pt x="167259" y="418490"/>
                </a:lnTo>
                <a:lnTo>
                  <a:pt x="159131" y="505637"/>
                </a:lnTo>
                <a:lnTo>
                  <a:pt x="115443" y="501561"/>
                </a:lnTo>
                <a:lnTo>
                  <a:pt x="187071" y="71907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906230" y="1816057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8" y="0"/>
                </a:lnTo>
              </a:path>
            </a:pathLst>
          </a:custGeom>
          <a:ln w="640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58368" y="1665815"/>
            <a:ext cx="37414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minimum de déviation est atteint lorsque </a:t>
            </a:r>
            <a:r>
              <a:rPr sz="1800" b="1" i="1" spc="30" baseline="37037" dirty="0">
                <a:latin typeface="Times New Roman"/>
                <a:cs typeface="Times New Roman"/>
              </a:rPr>
              <a:t>dD </a:t>
            </a:r>
            <a:r>
              <a:rPr sz="1200" b="1" dirty="0">
                <a:latin typeface="Symbol"/>
                <a:cs typeface="Symbol"/>
              </a:rPr>
              <a:t></a:t>
            </a:r>
            <a:r>
              <a:rPr sz="1200" b="1" spc="3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01247" y="181605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059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90681" y="1816057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585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191951" y="1816057"/>
            <a:ext cx="339725" cy="0"/>
          </a:xfrm>
          <a:custGeom>
            <a:avLst/>
            <a:gdLst/>
            <a:ahLst/>
            <a:cxnLst/>
            <a:rect l="l" t="t" r="r" b="b"/>
            <a:pathLst>
              <a:path w="339725">
                <a:moveTo>
                  <a:pt x="0" y="0"/>
                </a:moveTo>
                <a:lnTo>
                  <a:pt x="339557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58547" y="1560496"/>
            <a:ext cx="1673860" cy="45656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55"/>
              </a:spcBef>
            </a:pPr>
            <a:r>
              <a:rPr sz="1200" b="1" i="1" spc="30" dirty="0">
                <a:latin typeface="Times New Roman"/>
                <a:cs typeface="Times New Roman"/>
              </a:rPr>
              <a:t>dD </a:t>
            </a:r>
            <a:r>
              <a:rPr sz="1800" b="1" spc="22" baseline="-37037" dirty="0">
                <a:latin typeface="Symbol"/>
                <a:cs typeface="Symbol"/>
              </a:rPr>
              <a:t></a:t>
            </a:r>
            <a:r>
              <a:rPr sz="1800" b="1" spc="22" baseline="-37037" dirty="0">
                <a:latin typeface="Times New Roman"/>
                <a:cs typeface="Times New Roman"/>
              </a:rPr>
              <a:t> 1 </a:t>
            </a:r>
            <a:r>
              <a:rPr sz="1800" b="1" spc="22" baseline="-37037" dirty="0">
                <a:latin typeface="Symbol"/>
                <a:cs typeface="Symbol"/>
              </a:rPr>
              <a:t></a:t>
            </a:r>
            <a:r>
              <a:rPr sz="1800" b="1" spc="22" baseline="-37037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 </a:t>
            </a:r>
            <a:r>
              <a:rPr sz="1800" b="1" spc="7" baseline="-37037" dirty="0">
                <a:latin typeface="Times New Roman"/>
                <a:cs typeface="Times New Roman"/>
              </a:rPr>
              <a:t>.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r</a:t>
            </a:r>
            <a:r>
              <a:rPr sz="1200" b="1" spc="40" dirty="0">
                <a:latin typeface="Times New Roman"/>
                <a:cs typeface="Times New Roman"/>
              </a:rPr>
              <a:t>' </a:t>
            </a:r>
            <a:r>
              <a:rPr sz="1800" b="1" spc="22" baseline="-37037" dirty="0">
                <a:latin typeface="Symbol"/>
                <a:cs typeface="Symbol"/>
              </a:rPr>
              <a:t></a:t>
            </a:r>
            <a:r>
              <a:rPr sz="1800" b="1" spc="-127" baseline="-37037" dirty="0">
                <a:latin typeface="Times New Roman"/>
                <a:cs typeface="Times New Roman"/>
              </a:rPr>
              <a:t> </a:t>
            </a:r>
            <a:r>
              <a:rPr sz="1800" b="1" spc="22" baseline="-37037" dirty="0">
                <a:latin typeface="Times New Roman"/>
                <a:cs typeface="Times New Roman"/>
              </a:rPr>
              <a:t>0</a:t>
            </a:r>
            <a:endParaRPr sz="1800" baseline="-37037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254"/>
              </a:spcBef>
              <a:tabLst>
                <a:tab pos="637540" algn="l"/>
              </a:tabLst>
            </a:pPr>
            <a:r>
              <a:rPr sz="1200" b="1" i="1" spc="20" dirty="0">
                <a:latin typeface="Times New Roman"/>
                <a:cs typeface="Times New Roman"/>
              </a:rPr>
              <a:t>di	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200" b="1" spc="40" dirty="0">
                <a:latin typeface="Times New Roman"/>
                <a:cs typeface="Times New Roman"/>
              </a:rPr>
              <a:t>'</a:t>
            </a:r>
            <a:r>
              <a:rPr sz="1200" b="1" spc="145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2964" y="2059648"/>
            <a:ext cx="1400810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b="1" spc="45" dirty="0">
                <a:latin typeface="Times New Roman"/>
                <a:cs typeface="Times New Roman"/>
              </a:rPr>
              <a:t>cos</a:t>
            </a:r>
            <a:r>
              <a:rPr sz="1200" b="1" i="1" spc="45" dirty="0">
                <a:latin typeface="Times New Roman"/>
                <a:cs typeface="Times New Roman"/>
              </a:rPr>
              <a:t>i</a:t>
            </a:r>
            <a:r>
              <a:rPr sz="1200" b="1" i="1" spc="-160" dirty="0">
                <a:latin typeface="Times New Roman"/>
                <a:cs typeface="Times New Roman"/>
              </a:rPr>
              <a:t> </a:t>
            </a:r>
            <a:r>
              <a:rPr sz="1200" b="1" spc="60" dirty="0">
                <a:latin typeface="Times New Roman"/>
                <a:cs typeface="Times New Roman"/>
              </a:rPr>
              <a:t>cos</a:t>
            </a:r>
            <a:r>
              <a:rPr sz="1200" b="1" i="1" spc="60" dirty="0">
                <a:latin typeface="Times New Roman"/>
                <a:cs typeface="Times New Roman"/>
              </a:rPr>
              <a:t>r</a:t>
            </a:r>
            <a:r>
              <a:rPr sz="1200" b="1" spc="60" dirty="0">
                <a:latin typeface="Times New Roman"/>
                <a:cs typeface="Times New Roman"/>
              </a:rPr>
              <a:t>'</a:t>
            </a:r>
            <a:r>
              <a:rPr sz="1200" b="1" spc="60" dirty="0">
                <a:latin typeface="Symbol"/>
                <a:cs typeface="Symbol"/>
              </a:rPr>
              <a:t>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cos</a:t>
            </a:r>
            <a:r>
              <a:rPr sz="1200" b="1" i="1" spc="50" dirty="0">
                <a:latin typeface="Times New Roman"/>
                <a:cs typeface="Times New Roman"/>
              </a:rPr>
              <a:t>i</a:t>
            </a:r>
            <a:r>
              <a:rPr sz="1200" b="1" spc="50" dirty="0">
                <a:latin typeface="Times New Roman"/>
                <a:cs typeface="Times New Roman"/>
              </a:rPr>
              <a:t>'cos</a:t>
            </a:r>
            <a:r>
              <a:rPr sz="1200" b="1" i="1" spc="50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21708" y="1738986"/>
            <a:ext cx="1973580" cy="525145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R="188595" algn="ctr">
              <a:lnSpc>
                <a:spcPct val="100000"/>
              </a:lnSpc>
              <a:spcBef>
                <a:spcPts val="645"/>
              </a:spcBef>
            </a:pPr>
            <a:r>
              <a:rPr sz="1200" b="1" i="1" spc="40" dirty="0">
                <a:latin typeface="Times New Roman"/>
                <a:cs typeface="Times New Roman"/>
              </a:rPr>
              <a:t>di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60"/>
              </a:spcBef>
            </a:pPr>
            <a:r>
              <a:rPr sz="1150" b="1" spc="45" dirty="0">
                <a:latin typeface="Times New Roman"/>
                <a:cs typeface="Times New Roman"/>
              </a:rPr>
              <a:t>cos</a:t>
            </a:r>
            <a:r>
              <a:rPr sz="975" b="1" spc="67" baseline="47008" dirty="0">
                <a:latin typeface="Times New Roman"/>
                <a:cs typeface="Times New Roman"/>
              </a:rPr>
              <a:t>2 </a:t>
            </a:r>
            <a:r>
              <a:rPr sz="1150" b="1" i="1" spc="10" dirty="0">
                <a:latin typeface="Times New Roman"/>
                <a:cs typeface="Times New Roman"/>
              </a:rPr>
              <a:t>i </a:t>
            </a:r>
            <a:r>
              <a:rPr sz="1150" b="1" spc="45" dirty="0">
                <a:latin typeface="Times New Roman"/>
                <a:cs typeface="Times New Roman"/>
              </a:rPr>
              <a:t>cos</a:t>
            </a:r>
            <a:r>
              <a:rPr sz="975" b="1" spc="67" baseline="47008" dirty="0">
                <a:latin typeface="Times New Roman"/>
                <a:cs typeface="Times New Roman"/>
              </a:rPr>
              <a:t>2 </a:t>
            </a:r>
            <a:r>
              <a:rPr sz="1150" b="1" i="1" spc="40" dirty="0">
                <a:latin typeface="Times New Roman"/>
                <a:cs typeface="Times New Roman"/>
              </a:rPr>
              <a:t>r</a:t>
            </a:r>
            <a:r>
              <a:rPr sz="1150" b="1" spc="40" dirty="0">
                <a:latin typeface="Times New Roman"/>
                <a:cs typeface="Times New Roman"/>
              </a:rPr>
              <a:t>' </a:t>
            </a:r>
            <a:r>
              <a:rPr sz="1150" b="1" spc="25" dirty="0">
                <a:latin typeface="Symbol"/>
                <a:cs typeface="Symbol"/>
              </a:rPr>
              <a:t></a:t>
            </a:r>
            <a:r>
              <a:rPr sz="1150" b="1" spc="315" dirty="0">
                <a:latin typeface="Times New Roman"/>
                <a:cs typeface="Times New Roman"/>
              </a:rPr>
              <a:t> </a:t>
            </a:r>
            <a:r>
              <a:rPr sz="1150" b="1" spc="45" dirty="0">
                <a:latin typeface="Times New Roman"/>
                <a:cs typeface="Times New Roman"/>
              </a:rPr>
              <a:t>cos</a:t>
            </a:r>
            <a:r>
              <a:rPr sz="975" b="1" spc="67" baseline="47008" dirty="0">
                <a:latin typeface="Times New Roman"/>
                <a:cs typeface="Times New Roman"/>
              </a:rPr>
              <a:t>2 </a:t>
            </a:r>
            <a:r>
              <a:rPr sz="1150" b="1" i="1" spc="30" dirty="0">
                <a:latin typeface="Times New Roman"/>
                <a:cs typeface="Times New Roman"/>
              </a:rPr>
              <a:t>i</a:t>
            </a:r>
            <a:r>
              <a:rPr sz="1150" b="1" spc="30" dirty="0">
                <a:latin typeface="Times New Roman"/>
                <a:cs typeface="Times New Roman"/>
              </a:rPr>
              <a:t>' </a:t>
            </a:r>
            <a:r>
              <a:rPr sz="1150" b="1" spc="45" dirty="0">
                <a:latin typeface="Times New Roman"/>
                <a:cs typeface="Times New Roman"/>
              </a:rPr>
              <a:t>cos</a:t>
            </a:r>
            <a:r>
              <a:rPr sz="975" b="1" spc="67" baseline="47008" dirty="0">
                <a:latin typeface="Times New Roman"/>
                <a:cs typeface="Times New Roman"/>
              </a:rPr>
              <a:t>2 </a:t>
            </a:r>
            <a:r>
              <a:rPr sz="1150" b="1" i="1" spc="15" dirty="0"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77642" y="2569690"/>
            <a:ext cx="3394075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150" b="1" spc="10" dirty="0">
                <a:latin typeface="Times New Roman"/>
                <a:cs typeface="Times New Roman"/>
              </a:rPr>
              <a:t>(1</a:t>
            </a:r>
            <a:r>
              <a:rPr sz="1150" b="1" spc="-110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20" dirty="0">
                <a:latin typeface="Times New Roman"/>
                <a:cs typeface="Times New Roman"/>
              </a:rPr>
              <a:t> </a:t>
            </a:r>
            <a:r>
              <a:rPr sz="1150" b="1" i="1" spc="60" dirty="0">
                <a:latin typeface="Times New Roman"/>
                <a:cs typeface="Times New Roman"/>
              </a:rPr>
              <a:t>n</a:t>
            </a:r>
            <a:r>
              <a:rPr sz="1050" b="1" spc="89" baseline="43650" dirty="0">
                <a:latin typeface="Times New Roman"/>
                <a:cs typeface="Times New Roman"/>
              </a:rPr>
              <a:t>2</a:t>
            </a:r>
            <a:r>
              <a:rPr sz="1050" b="1" spc="150" baseline="43650" dirty="0">
                <a:latin typeface="Times New Roman"/>
                <a:cs typeface="Times New Roman"/>
              </a:rPr>
              <a:t> </a:t>
            </a:r>
            <a:r>
              <a:rPr sz="1150" b="1" spc="40" dirty="0">
                <a:latin typeface="Times New Roman"/>
                <a:cs typeface="Times New Roman"/>
              </a:rPr>
              <a:t>sin</a:t>
            </a:r>
            <a:r>
              <a:rPr sz="1050" b="1" spc="60" baseline="43650" dirty="0">
                <a:latin typeface="Times New Roman"/>
                <a:cs typeface="Times New Roman"/>
              </a:rPr>
              <a:t>2</a:t>
            </a:r>
            <a:r>
              <a:rPr sz="1050" b="1" spc="217" baseline="4365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</a:t>
            </a:r>
            <a:r>
              <a:rPr sz="1150" b="1" i="1" spc="-185" dirty="0">
                <a:latin typeface="Times New Roman"/>
                <a:cs typeface="Times New Roman"/>
              </a:rPr>
              <a:t> </a:t>
            </a:r>
            <a:r>
              <a:rPr sz="1150" b="1" spc="10" dirty="0">
                <a:latin typeface="Times New Roman"/>
                <a:cs typeface="Times New Roman"/>
              </a:rPr>
              <a:t>)(1</a:t>
            </a:r>
            <a:r>
              <a:rPr sz="1150" b="1" spc="-110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60" dirty="0">
                <a:latin typeface="Times New Roman"/>
                <a:cs typeface="Times New Roman"/>
              </a:rPr>
              <a:t> </a:t>
            </a:r>
            <a:r>
              <a:rPr sz="1150" b="1" spc="40" dirty="0">
                <a:latin typeface="Times New Roman"/>
                <a:cs typeface="Times New Roman"/>
              </a:rPr>
              <a:t>sin</a:t>
            </a:r>
            <a:r>
              <a:rPr sz="1050" b="1" spc="60" baseline="43650" dirty="0">
                <a:latin typeface="Times New Roman"/>
                <a:cs typeface="Times New Roman"/>
              </a:rPr>
              <a:t>2</a:t>
            </a:r>
            <a:r>
              <a:rPr sz="1050" b="1" spc="209" baseline="43650" dirty="0">
                <a:latin typeface="Times New Roman"/>
                <a:cs typeface="Times New Roman"/>
              </a:rPr>
              <a:t> </a:t>
            </a:r>
            <a:r>
              <a:rPr sz="1150" b="1" i="1" spc="70" dirty="0">
                <a:latin typeface="Times New Roman"/>
                <a:cs typeface="Times New Roman"/>
              </a:rPr>
              <a:t>r</a:t>
            </a:r>
            <a:r>
              <a:rPr sz="1150" b="1" spc="70" dirty="0">
                <a:latin typeface="Times New Roman"/>
                <a:cs typeface="Times New Roman"/>
              </a:rPr>
              <a:t>')</a:t>
            </a:r>
            <a:r>
              <a:rPr sz="1150" b="1" spc="5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</a:t>
            </a:r>
            <a:r>
              <a:rPr sz="1150" b="1" spc="20" dirty="0">
                <a:latin typeface="Times New Roman"/>
                <a:cs typeface="Times New Roman"/>
              </a:rPr>
              <a:t> </a:t>
            </a:r>
            <a:r>
              <a:rPr sz="1150" b="1" spc="10" dirty="0">
                <a:latin typeface="Times New Roman"/>
                <a:cs typeface="Times New Roman"/>
              </a:rPr>
              <a:t>(1</a:t>
            </a:r>
            <a:r>
              <a:rPr sz="1150" b="1" spc="-110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20" dirty="0">
                <a:latin typeface="Times New Roman"/>
                <a:cs typeface="Times New Roman"/>
              </a:rPr>
              <a:t> </a:t>
            </a:r>
            <a:r>
              <a:rPr sz="1150" b="1" i="1" spc="60" dirty="0">
                <a:latin typeface="Times New Roman"/>
                <a:cs typeface="Times New Roman"/>
              </a:rPr>
              <a:t>n</a:t>
            </a:r>
            <a:r>
              <a:rPr sz="1050" b="1" spc="89" baseline="43650" dirty="0">
                <a:latin typeface="Times New Roman"/>
                <a:cs typeface="Times New Roman"/>
              </a:rPr>
              <a:t>2</a:t>
            </a:r>
            <a:r>
              <a:rPr sz="1050" b="1" spc="157" baseline="43650" dirty="0">
                <a:latin typeface="Times New Roman"/>
                <a:cs typeface="Times New Roman"/>
              </a:rPr>
              <a:t> </a:t>
            </a:r>
            <a:r>
              <a:rPr sz="1150" b="1" spc="40" dirty="0">
                <a:latin typeface="Times New Roman"/>
                <a:cs typeface="Times New Roman"/>
              </a:rPr>
              <a:t>sin</a:t>
            </a:r>
            <a:r>
              <a:rPr sz="1050" b="1" spc="60" baseline="43650" dirty="0">
                <a:latin typeface="Times New Roman"/>
                <a:cs typeface="Times New Roman"/>
              </a:rPr>
              <a:t>2</a:t>
            </a:r>
            <a:r>
              <a:rPr sz="1050" b="1" spc="209" baseline="43650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')(1</a:t>
            </a:r>
            <a:r>
              <a:rPr sz="1150" b="1" spc="-110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60" dirty="0">
                <a:latin typeface="Times New Roman"/>
                <a:cs typeface="Times New Roman"/>
              </a:rPr>
              <a:t> </a:t>
            </a:r>
            <a:r>
              <a:rPr sz="1150" b="1" spc="40" dirty="0">
                <a:latin typeface="Times New Roman"/>
                <a:cs typeface="Times New Roman"/>
              </a:rPr>
              <a:t>sin</a:t>
            </a:r>
            <a:r>
              <a:rPr sz="1050" b="1" spc="60" baseline="43650" dirty="0">
                <a:latin typeface="Times New Roman"/>
                <a:cs typeface="Times New Roman"/>
              </a:rPr>
              <a:t>2</a:t>
            </a:r>
            <a:r>
              <a:rPr sz="1050" b="1" spc="217" baseline="4365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</a:t>
            </a:r>
            <a:r>
              <a:rPr sz="1150" b="1" i="1" spc="-180" dirty="0">
                <a:latin typeface="Times New Roman"/>
                <a:cs typeface="Times New Roman"/>
              </a:rPr>
              <a:t> </a:t>
            </a:r>
            <a:r>
              <a:rPr sz="1150" b="1" spc="20" dirty="0">
                <a:latin typeface="Times New Roman"/>
                <a:cs typeface="Times New Roman"/>
              </a:rPr>
              <a:t>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52478" y="2543301"/>
            <a:ext cx="16395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150" b="1" spc="10" dirty="0">
                <a:latin typeface="Times New Roman"/>
                <a:cs typeface="Times New Roman"/>
              </a:rPr>
              <a:t>(1</a:t>
            </a:r>
            <a:r>
              <a:rPr sz="1150" b="1" spc="-120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35" dirty="0">
                <a:latin typeface="Times New Roman"/>
                <a:cs typeface="Times New Roman"/>
              </a:rPr>
              <a:t> </a:t>
            </a:r>
            <a:r>
              <a:rPr sz="1150" b="1" i="1" spc="55" dirty="0">
                <a:latin typeface="Times New Roman"/>
                <a:cs typeface="Times New Roman"/>
              </a:rPr>
              <a:t>n</a:t>
            </a:r>
            <a:r>
              <a:rPr sz="1050" b="1" spc="82" baseline="43650" dirty="0">
                <a:latin typeface="Times New Roman"/>
                <a:cs typeface="Times New Roman"/>
              </a:rPr>
              <a:t>2</a:t>
            </a:r>
            <a:r>
              <a:rPr sz="1050" b="1" spc="7" baseline="43650" dirty="0">
                <a:latin typeface="Times New Roman"/>
                <a:cs typeface="Times New Roman"/>
              </a:rPr>
              <a:t> </a:t>
            </a:r>
            <a:r>
              <a:rPr sz="1150" b="1" spc="30" dirty="0">
                <a:latin typeface="Times New Roman"/>
                <a:cs typeface="Times New Roman"/>
              </a:rPr>
              <a:t>)(sin</a:t>
            </a:r>
            <a:r>
              <a:rPr sz="1050" b="1" spc="44" baseline="43650" dirty="0">
                <a:latin typeface="Times New Roman"/>
                <a:cs typeface="Times New Roman"/>
              </a:rPr>
              <a:t>2</a:t>
            </a:r>
            <a:r>
              <a:rPr sz="1050" b="1" spc="187" baseline="4365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</a:t>
            </a:r>
            <a:r>
              <a:rPr sz="1150" b="1" i="1" spc="15" dirty="0">
                <a:latin typeface="Times New Roman"/>
                <a:cs typeface="Times New Roman"/>
              </a:rPr>
              <a:t> </a:t>
            </a:r>
            <a:r>
              <a:rPr sz="1150" b="1" spc="35" dirty="0">
                <a:latin typeface="Symbol"/>
                <a:cs typeface="Symbol"/>
              </a:rPr>
              <a:t></a:t>
            </a:r>
            <a:r>
              <a:rPr sz="1150" b="1" spc="-65" dirty="0">
                <a:latin typeface="Times New Roman"/>
                <a:cs typeface="Times New Roman"/>
              </a:rPr>
              <a:t> </a:t>
            </a:r>
            <a:r>
              <a:rPr sz="1150" b="1" spc="40" dirty="0">
                <a:latin typeface="Times New Roman"/>
                <a:cs typeface="Times New Roman"/>
              </a:rPr>
              <a:t>sin</a:t>
            </a:r>
            <a:r>
              <a:rPr sz="1050" b="1" spc="60" baseline="43650" dirty="0">
                <a:latin typeface="Times New Roman"/>
                <a:cs typeface="Times New Roman"/>
              </a:rPr>
              <a:t>2</a:t>
            </a:r>
            <a:r>
              <a:rPr sz="1050" b="1" spc="187" baseline="43650" dirty="0">
                <a:latin typeface="Times New Roman"/>
                <a:cs typeface="Times New Roman"/>
              </a:rPr>
              <a:t> </a:t>
            </a:r>
            <a:r>
              <a:rPr sz="1150" b="1" i="1" spc="70" dirty="0">
                <a:latin typeface="Times New Roman"/>
                <a:cs typeface="Times New Roman"/>
              </a:rPr>
              <a:t>r</a:t>
            </a:r>
            <a:r>
              <a:rPr sz="1150" b="1" spc="70" dirty="0">
                <a:latin typeface="Times New Roman"/>
                <a:cs typeface="Times New Roman"/>
              </a:rPr>
              <a:t>')</a:t>
            </a:r>
            <a:r>
              <a:rPr sz="1150" b="1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45668" y="2842006"/>
            <a:ext cx="4878070" cy="741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ceci </a:t>
            </a:r>
            <a:r>
              <a:rPr sz="1400" spc="-5" dirty="0">
                <a:latin typeface="Times New Roman"/>
                <a:cs typeface="Times New Roman"/>
              </a:rPr>
              <a:t>est vrai si </a:t>
            </a:r>
            <a:r>
              <a:rPr sz="1950" b="1" spc="67" baseline="2136" dirty="0">
                <a:latin typeface="Times New Roman"/>
                <a:cs typeface="Times New Roman"/>
              </a:rPr>
              <a:t>sin</a:t>
            </a:r>
            <a:r>
              <a:rPr sz="1125" b="1" spc="67" baseline="48148" dirty="0">
                <a:latin typeface="Times New Roman"/>
                <a:cs typeface="Times New Roman"/>
              </a:rPr>
              <a:t>2 </a:t>
            </a:r>
            <a:r>
              <a:rPr sz="1950" b="1" i="1" spc="15" baseline="2136" dirty="0">
                <a:latin typeface="Times New Roman"/>
                <a:cs typeface="Times New Roman"/>
              </a:rPr>
              <a:t>r </a:t>
            </a:r>
            <a:r>
              <a:rPr sz="1950" b="1" spc="22" baseline="2136" dirty="0">
                <a:latin typeface="Symbol"/>
                <a:cs typeface="Symbol"/>
              </a:rPr>
              <a:t></a:t>
            </a:r>
            <a:r>
              <a:rPr sz="1950" b="1" spc="22" baseline="2136" dirty="0">
                <a:latin typeface="Times New Roman"/>
                <a:cs typeface="Times New Roman"/>
              </a:rPr>
              <a:t> </a:t>
            </a:r>
            <a:r>
              <a:rPr sz="1950" b="1" spc="67" baseline="2136" dirty="0">
                <a:latin typeface="Times New Roman"/>
                <a:cs typeface="Times New Roman"/>
              </a:rPr>
              <a:t>sin</a:t>
            </a:r>
            <a:r>
              <a:rPr sz="1125" b="1" spc="67" baseline="48148" dirty="0">
                <a:latin typeface="Times New Roman"/>
                <a:cs typeface="Times New Roman"/>
              </a:rPr>
              <a:t>2 </a:t>
            </a:r>
            <a:r>
              <a:rPr sz="1950" b="1" i="1" spc="60" baseline="2136" dirty="0">
                <a:latin typeface="Times New Roman"/>
                <a:cs typeface="Times New Roman"/>
              </a:rPr>
              <a:t>r</a:t>
            </a:r>
            <a:r>
              <a:rPr sz="1950" b="1" spc="60" baseline="2136" dirty="0">
                <a:latin typeface="Times New Roman"/>
                <a:cs typeface="Times New Roman"/>
              </a:rPr>
              <a:t>' </a:t>
            </a:r>
            <a:r>
              <a:rPr sz="1400" dirty="0">
                <a:latin typeface="Times New Roman"/>
                <a:cs typeface="Times New Roman"/>
              </a:rPr>
              <a:t>, ce qui </a:t>
            </a:r>
            <a:r>
              <a:rPr sz="1400" spc="-5" dirty="0">
                <a:latin typeface="Times New Roman"/>
                <a:cs typeface="Times New Roman"/>
              </a:rPr>
              <a:t>admet la seule solution</a:t>
            </a:r>
            <a:r>
              <a:rPr sz="1400" spc="-190" dirty="0">
                <a:latin typeface="Times New Roman"/>
                <a:cs typeface="Times New Roman"/>
              </a:rPr>
              <a:t> </a:t>
            </a: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35" dirty="0">
                <a:latin typeface="Symbol"/>
                <a:cs typeface="Symbol"/>
              </a:rPr>
              <a:t></a:t>
            </a:r>
            <a:r>
              <a:rPr sz="1150" b="1" spc="35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200">
              <a:latin typeface="Times New Roman"/>
              <a:cs typeface="Times New Roman"/>
            </a:endParaRPr>
          </a:p>
          <a:p>
            <a:pPr marL="69850">
              <a:lnSpc>
                <a:spcPct val="100000"/>
              </a:lnSpc>
            </a:pPr>
            <a:r>
              <a:rPr sz="1150" b="1" spc="40" dirty="0">
                <a:latin typeface="Times New Roman"/>
                <a:cs typeface="Times New Roman"/>
              </a:rPr>
              <a:t>cos</a:t>
            </a:r>
            <a:r>
              <a:rPr sz="975" b="1" spc="60" baseline="42735" dirty="0">
                <a:latin typeface="Times New Roman"/>
                <a:cs typeface="Times New Roman"/>
              </a:rPr>
              <a:t>2 </a:t>
            </a:r>
            <a:r>
              <a:rPr sz="1150" b="1" i="1" spc="10" dirty="0">
                <a:latin typeface="Times New Roman"/>
                <a:cs typeface="Times New Roman"/>
              </a:rPr>
              <a:t>i </a:t>
            </a:r>
            <a:r>
              <a:rPr sz="1150" b="1" spc="40" dirty="0">
                <a:latin typeface="Times New Roman"/>
                <a:cs typeface="Times New Roman"/>
              </a:rPr>
              <a:t>cos</a:t>
            </a:r>
            <a:r>
              <a:rPr sz="975" b="1" spc="60" baseline="42735" dirty="0">
                <a:latin typeface="Times New Roman"/>
                <a:cs typeface="Times New Roman"/>
              </a:rPr>
              <a:t>2 </a:t>
            </a:r>
            <a:r>
              <a:rPr sz="1150" b="1" i="1" spc="40" dirty="0">
                <a:latin typeface="Times New Roman"/>
                <a:cs typeface="Times New Roman"/>
              </a:rPr>
              <a:t>r</a:t>
            </a:r>
            <a:r>
              <a:rPr sz="1150" b="1" spc="40" dirty="0">
                <a:latin typeface="Times New Roman"/>
                <a:cs typeface="Times New Roman"/>
              </a:rPr>
              <a:t>' </a:t>
            </a:r>
            <a:r>
              <a:rPr sz="1150" b="1" spc="2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spc="45" dirty="0">
                <a:latin typeface="Times New Roman"/>
                <a:cs typeface="Times New Roman"/>
              </a:rPr>
              <a:t>cos</a:t>
            </a:r>
            <a:r>
              <a:rPr sz="975" b="1" spc="67" baseline="42735" dirty="0">
                <a:latin typeface="Times New Roman"/>
                <a:cs typeface="Times New Roman"/>
              </a:rPr>
              <a:t>2 </a:t>
            </a:r>
            <a:r>
              <a:rPr sz="1150" b="1" i="1" spc="30" dirty="0">
                <a:latin typeface="Times New Roman"/>
                <a:cs typeface="Times New Roman"/>
              </a:rPr>
              <a:t>i</a:t>
            </a:r>
            <a:r>
              <a:rPr sz="1150" b="1" spc="30" dirty="0">
                <a:latin typeface="Times New Roman"/>
                <a:cs typeface="Times New Roman"/>
              </a:rPr>
              <a:t>' </a:t>
            </a:r>
            <a:r>
              <a:rPr sz="1150" b="1" spc="40" dirty="0">
                <a:latin typeface="Times New Roman"/>
                <a:cs typeface="Times New Roman"/>
              </a:rPr>
              <a:t>cos</a:t>
            </a:r>
            <a:r>
              <a:rPr sz="975" b="1" spc="60" baseline="42735" dirty="0">
                <a:latin typeface="Times New Roman"/>
                <a:cs typeface="Times New Roman"/>
              </a:rPr>
              <a:t>2</a:t>
            </a:r>
            <a:r>
              <a:rPr sz="975" b="1" spc="22" baseline="42735" dirty="0">
                <a:latin typeface="Times New Roman"/>
                <a:cs typeface="Times New Roman"/>
              </a:rPr>
              <a:t> </a:t>
            </a:r>
            <a:r>
              <a:rPr sz="1150" b="1" i="1" spc="15" dirty="0"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7451" y="3743935"/>
            <a:ext cx="370840" cy="205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3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229065" y="3598394"/>
            <a:ext cx="555625" cy="35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50" b="1" i="1" spc="10" dirty="0">
                <a:latin typeface="Times New Roman"/>
                <a:cs typeface="Times New Roman"/>
              </a:rPr>
              <a:t>i </a:t>
            </a:r>
            <a:r>
              <a:rPr sz="2150" spc="20" dirty="0">
                <a:latin typeface="Symbol"/>
                <a:cs typeface="Symbol"/>
              </a:rPr>
              <a:t></a:t>
            </a:r>
            <a:r>
              <a:rPr sz="2150" spc="-55" dirty="0">
                <a:latin typeface="Times New Roman"/>
                <a:cs typeface="Times New Roman"/>
              </a:rPr>
              <a:t> </a:t>
            </a:r>
            <a:r>
              <a:rPr sz="2150" b="1" i="1" spc="20" dirty="0">
                <a:latin typeface="Times New Roman"/>
                <a:cs typeface="Times New Roman"/>
              </a:rPr>
              <a:t>i</a:t>
            </a:r>
            <a:r>
              <a:rPr sz="2150" b="1" spc="20" dirty="0">
                <a:latin typeface="Times New Roman"/>
                <a:cs typeface="Times New Roman"/>
              </a:rPr>
              <a:t>'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7451" y="4341470"/>
            <a:ext cx="370840" cy="2057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3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094192" y="4466211"/>
            <a:ext cx="204470" cy="0"/>
          </a:xfrm>
          <a:custGeom>
            <a:avLst/>
            <a:gdLst/>
            <a:ahLst/>
            <a:cxnLst/>
            <a:rect l="l" t="t" r="r" b="b"/>
            <a:pathLst>
              <a:path w="204469">
                <a:moveTo>
                  <a:pt x="0" y="0"/>
                </a:moveTo>
                <a:lnTo>
                  <a:pt x="204059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83626" y="4466211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585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084896" y="4466211"/>
            <a:ext cx="339725" cy="0"/>
          </a:xfrm>
          <a:custGeom>
            <a:avLst/>
            <a:gdLst/>
            <a:ahLst/>
            <a:cxnLst/>
            <a:rect l="l" t="t" r="r" b="b"/>
            <a:pathLst>
              <a:path w="339725">
                <a:moveTo>
                  <a:pt x="0" y="0"/>
                </a:moveTo>
                <a:lnTo>
                  <a:pt x="339557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051492" y="4211027"/>
            <a:ext cx="1673860" cy="45593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50"/>
              </a:spcBef>
            </a:pPr>
            <a:r>
              <a:rPr sz="1200" b="1" i="1" spc="30" dirty="0">
                <a:latin typeface="Times New Roman"/>
                <a:cs typeface="Times New Roman"/>
              </a:rPr>
              <a:t>dD </a:t>
            </a:r>
            <a:r>
              <a:rPr sz="1800" b="1" spc="22" baseline="-34722" dirty="0">
                <a:latin typeface="Symbol"/>
                <a:cs typeface="Symbol"/>
              </a:rPr>
              <a:t></a:t>
            </a:r>
            <a:r>
              <a:rPr sz="1800" b="1" spc="22" baseline="-34722" dirty="0">
                <a:latin typeface="Times New Roman"/>
                <a:cs typeface="Times New Roman"/>
              </a:rPr>
              <a:t> 1 </a:t>
            </a:r>
            <a:r>
              <a:rPr sz="1800" b="1" spc="22" baseline="-34722" dirty="0">
                <a:latin typeface="Symbol"/>
                <a:cs typeface="Symbol"/>
              </a:rPr>
              <a:t></a:t>
            </a:r>
            <a:r>
              <a:rPr sz="1800" b="1" spc="22" baseline="-34722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 </a:t>
            </a:r>
            <a:r>
              <a:rPr sz="1800" b="1" spc="7" baseline="-34722" dirty="0">
                <a:latin typeface="Times New Roman"/>
                <a:cs typeface="Times New Roman"/>
              </a:rPr>
              <a:t>.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r</a:t>
            </a:r>
            <a:r>
              <a:rPr sz="1200" b="1" spc="40" dirty="0">
                <a:latin typeface="Times New Roman"/>
                <a:cs typeface="Times New Roman"/>
              </a:rPr>
              <a:t>' </a:t>
            </a:r>
            <a:r>
              <a:rPr sz="1800" b="1" spc="22" baseline="-34722" dirty="0">
                <a:latin typeface="Symbol"/>
                <a:cs typeface="Symbol"/>
              </a:rPr>
              <a:t></a:t>
            </a:r>
            <a:r>
              <a:rPr sz="1800" b="1" spc="-127" baseline="-34722" dirty="0">
                <a:latin typeface="Times New Roman"/>
                <a:cs typeface="Times New Roman"/>
              </a:rPr>
              <a:t> </a:t>
            </a:r>
            <a:r>
              <a:rPr sz="1800" b="1" spc="22" baseline="-34722" dirty="0">
                <a:latin typeface="Times New Roman"/>
                <a:cs typeface="Times New Roman"/>
              </a:rPr>
              <a:t>0</a:t>
            </a:r>
            <a:endParaRPr sz="1800" baseline="-34722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254"/>
              </a:spcBef>
              <a:tabLst>
                <a:tab pos="637540" algn="l"/>
              </a:tabLst>
            </a:pPr>
            <a:r>
              <a:rPr sz="1200" b="1" i="1" spc="20" dirty="0">
                <a:latin typeface="Times New Roman"/>
                <a:cs typeface="Times New Roman"/>
              </a:rPr>
              <a:t>di	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200" b="1" spc="40" dirty="0">
                <a:latin typeface="Times New Roman"/>
                <a:cs typeface="Times New Roman"/>
              </a:rPr>
              <a:t>'</a:t>
            </a:r>
            <a:r>
              <a:rPr sz="1200" b="1" spc="145" dirty="0">
                <a:latin typeface="Times New Roman"/>
                <a:cs typeface="Times New Roman"/>
              </a:rPr>
              <a:t> </a:t>
            </a:r>
            <a:r>
              <a:rPr sz="1200" b="1" spc="40" dirty="0">
                <a:latin typeface="Times New Roman"/>
                <a:cs typeface="Times New Roman"/>
              </a:rPr>
              <a:t>cos</a:t>
            </a:r>
            <a:r>
              <a:rPr sz="1200" b="1" i="1" spc="40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364826" y="4466211"/>
            <a:ext cx="205740" cy="0"/>
          </a:xfrm>
          <a:custGeom>
            <a:avLst/>
            <a:gdLst/>
            <a:ahLst/>
            <a:cxnLst/>
            <a:rect l="l" t="t" r="r" b="b"/>
            <a:pathLst>
              <a:path w="205739">
                <a:moveTo>
                  <a:pt x="0" y="0"/>
                </a:moveTo>
                <a:lnTo>
                  <a:pt x="205568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5334655" y="4242719"/>
            <a:ext cx="52387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b="1" i="1" spc="20" dirty="0">
                <a:latin typeface="Times New Roman"/>
                <a:cs typeface="Times New Roman"/>
              </a:rPr>
              <a:t>dD </a:t>
            </a:r>
            <a:r>
              <a:rPr sz="1800" b="1" baseline="-37037" dirty="0">
                <a:latin typeface="Symbol"/>
                <a:cs typeface="Symbol"/>
              </a:rPr>
              <a:t></a:t>
            </a:r>
            <a:r>
              <a:rPr sz="1800" b="1" spc="75" baseline="-37037" dirty="0">
                <a:latin typeface="Times New Roman"/>
                <a:cs typeface="Times New Roman"/>
              </a:rPr>
              <a:t> </a:t>
            </a:r>
            <a:r>
              <a:rPr sz="1800" b="1" baseline="-37037" dirty="0">
                <a:latin typeface="Times New Roman"/>
                <a:cs typeface="Times New Roman"/>
              </a:rPr>
              <a:t>0</a:t>
            </a:r>
            <a:endParaRPr sz="1800" baseline="-37037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75336" y="4374641"/>
            <a:ext cx="370840" cy="55562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8575">
              <a:lnSpc>
                <a:spcPct val="100000"/>
              </a:lnSpc>
              <a:spcBef>
                <a:spcPts val="760"/>
              </a:spcBef>
            </a:pPr>
            <a:r>
              <a:rPr sz="1200" b="1" i="1" spc="40" dirty="0">
                <a:latin typeface="Times New Roman"/>
                <a:cs typeface="Times New Roman"/>
              </a:rPr>
              <a:t>di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1150" b="1" i="1" spc="25" dirty="0">
                <a:latin typeface="Times New Roman"/>
                <a:cs typeface="Times New Roman"/>
              </a:rPr>
              <a:t>r </a:t>
            </a:r>
            <a:r>
              <a:rPr sz="1150" b="1" spc="3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r</a:t>
            </a:r>
            <a:r>
              <a:rPr sz="1150" b="1" spc="4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02865" y="4964815"/>
            <a:ext cx="829310" cy="2114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200" b="1" spc="50" dirty="0">
                <a:latin typeface="Times New Roman"/>
                <a:cs typeface="Times New Roman"/>
              </a:rPr>
              <a:t>sin</a:t>
            </a:r>
            <a:r>
              <a:rPr sz="1200" b="1" i="1" spc="50" dirty="0">
                <a:latin typeface="Times New Roman"/>
                <a:cs typeface="Times New Roman"/>
              </a:rPr>
              <a:t>i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-70" dirty="0">
                <a:latin typeface="Times New Roman"/>
                <a:cs typeface="Times New Roman"/>
              </a:rPr>
              <a:t> </a:t>
            </a:r>
            <a:r>
              <a:rPr sz="1200" b="1" i="1" spc="65" dirty="0">
                <a:latin typeface="Times New Roman"/>
                <a:cs typeface="Times New Roman"/>
              </a:rPr>
              <a:t>n</a:t>
            </a:r>
            <a:r>
              <a:rPr sz="1200" b="1" spc="65" dirty="0">
                <a:latin typeface="Times New Roman"/>
                <a:cs typeface="Times New Roman"/>
              </a:rPr>
              <a:t>sin</a:t>
            </a:r>
            <a:r>
              <a:rPr sz="1200" b="1" i="1" spc="6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28020" y="5637165"/>
            <a:ext cx="95250" cy="131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b="1" i="1" spc="5" dirty="0">
                <a:latin typeface="Times New Roman"/>
                <a:cs typeface="Times New Roman"/>
              </a:rPr>
              <a:t>m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14691" y="5536376"/>
            <a:ext cx="794385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259715" algn="l"/>
              </a:tabLst>
            </a:pPr>
            <a:r>
              <a:rPr sz="1150" b="1" i="1" spc="40" dirty="0">
                <a:latin typeface="Times New Roman"/>
                <a:cs typeface="Times New Roman"/>
              </a:rPr>
              <a:t>D	</a:t>
            </a:r>
            <a:r>
              <a:rPr sz="1150" b="1" spc="30" dirty="0">
                <a:latin typeface="Symbol"/>
                <a:cs typeface="Symbol"/>
              </a:rPr>
              <a:t></a:t>
            </a:r>
            <a:r>
              <a:rPr sz="1150" b="1" spc="30" dirty="0">
                <a:latin typeface="Times New Roman"/>
                <a:cs typeface="Times New Roman"/>
              </a:rPr>
              <a:t> </a:t>
            </a:r>
            <a:r>
              <a:rPr sz="1150" b="1" spc="25" dirty="0">
                <a:latin typeface="Times New Roman"/>
                <a:cs typeface="Times New Roman"/>
              </a:rPr>
              <a:t>2</a:t>
            </a:r>
            <a:r>
              <a:rPr sz="1150" b="1" i="1" spc="25" dirty="0">
                <a:latin typeface="Times New Roman"/>
                <a:cs typeface="Times New Roman"/>
              </a:rPr>
              <a:t>i </a:t>
            </a:r>
            <a:r>
              <a:rPr sz="1150" b="1" spc="30" dirty="0">
                <a:latin typeface="Symbol"/>
                <a:cs typeface="Symbol"/>
              </a:rPr>
              <a:t></a:t>
            </a:r>
            <a:r>
              <a:rPr sz="1150" b="1" spc="10" dirty="0">
                <a:latin typeface="Times New Roman"/>
                <a:cs typeface="Times New Roman"/>
              </a:rPr>
              <a:t> </a:t>
            </a:r>
            <a:r>
              <a:rPr sz="1150" b="1" i="1" spc="40" dirty="0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2744609" y="5662551"/>
            <a:ext cx="491490" cy="0"/>
          </a:xfrm>
          <a:custGeom>
            <a:avLst/>
            <a:gdLst/>
            <a:ahLst/>
            <a:cxnLst/>
            <a:rect l="l" t="t" r="r" b="b"/>
            <a:pathLst>
              <a:path w="491489">
                <a:moveTo>
                  <a:pt x="0" y="0"/>
                </a:moveTo>
                <a:lnTo>
                  <a:pt x="491407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942205" y="5654088"/>
            <a:ext cx="1035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1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486277" y="5433903"/>
            <a:ext cx="7874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i="1" spc="7" baseline="-37037" dirty="0">
                <a:latin typeface="Times New Roman"/>
                <a:cs typeface="Times New Roman"/>
              </a:rPr>
              <a:t>i </a:t>
            </a:r>
            <a:r>
              <a:rPr sz="1800" b="1" spc="15" baseline="-37037" dirty="0">
                <a:latin typeface="Symbol"/>
                <a:cs typeface="Symbol"/>
              </a:rPr>
              <a:t></a:t>
            </a:r>
            <a:r>
              <a:rPr sz="1800" b="1" spc="15" baseline="-37037" dirty="0">
                <a:latin typeface="Times New Roman"/>
                <a:cs typeface="Times New Roman"/>
              </a:rPr>
              <a:t> </a:t>
            </a:r>
            <a:r>
              <a:rPr sz="1200" b="1" i="1" spc="15" dirty="0">
                <a:latin typeface="Times New Roman"/>
                <a:cs typeface="Times New Roman"/>
              </a:rPr>
              <a:t>D</a:t>
            </a:r>
            <a:r>
              <a:rPr sz="1050" b="1" i="1" spc="22" baseline="-23809" dirty="0">
                <a:latin typeface="Times New Roman"/>
                <a:cs typeface="Times New Roman"/>
              </a:rPr>
              <a:t>m </a:t>
            </a:r>
            <a:r>
              <a:rPr sz="1200" b="1" spc="10" dirty="0">
                <a:latin typeface="Symbol"/>
                <a:cs typeface="Symbol"/>
              </a:rPr>
              <a:t>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i="1" spc="15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6099369" y="5441983"/>
            <a:ext cx="494665" cy="0"/>
          </a:xfrm>
          <a:custGeom>
            <a:avLst/>
            <a:gdLst/>
            <a:ahLst/>
            <a:cxnLst/>
            <a:rect l="l" t="t" r="r" b="b"/>
            <a:pathLst>
              <a:path w="494665">
                <a:moveTo>
                  <a:pt x="0" y="0"/>
                </a:moveTo>
                <a:lnTo>
                  <a:pt x="49460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289769" y="5860289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>
                <a:moveTo>
                  <a:pt x="0" y="0"/>
                </a:moveTo>
                <a:lnTo>
                  <a:pt x="128067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821831" y="5660104"/>
            <a:ext cx="859155" cy="0"/>
          </a:xfrm>
          <a:custGeom>
            <a:avLst/>
            <a:gdLst/>
            <a:ahLst/>
            <a:cxnLst/>
            <a:rect l="l" t="t" r="r" b="b"/>
            <a:pathLst>
              <a:path w="859154">
                <a:moveTo>
                  <a:pt x="0" y="0"/>
                </a:moveTo>
                <a:lnTo>
                  <a:pt x="858967" y="0"/>
                </a:lnTo>
              </a:path>
            </a:pathLst>
          </a:custGeom>
          <a:ln w="651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6064963" y="5735890"/>
            <a:ext cx="22796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25" dirty="0">
                <a:latin typeface="Times New Roman"/>
                <a:cs typeface="Times New Roman"/>
              </a:rPr>
              <a:t>s</a:t>
            </a:r>
            <a:r>
              <a:rPr sz="1200" b="1" spc="85" dirty="0">
                <a:latin typeface="Times New Roman"/>
                <a:cs typeface="Times New Roman"/>
              </a:rPr>
              <a:t>i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298158" y="5433906"/>
            <a:ext cx="10160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spc="-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299393" y="5606070"/>
            <a:ext cx="127000" cy="454659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200" b="1" i="1" spc="-5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  <a:spcBef>
                <a:spcPts val="250"/>
              </a:spcBef>
            </a:pPr>
            <a:r>
              <a:rPr sz="1200" b="1" spc="-5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600500" y="5320367"/>
            <a:ext cx="84455" cy="347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70"/>
              </a:lnSpc>
              <a:spcBef>
                <a:spcPts val="95"/>
              </a:spcBef>
            </a:pPr>
            <a:r>
              <a:rPr sz="1200" b="1" spc="-5" dirty="0"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  <a:p>
            <a:pPr marL="12700">
              <a:lnSpc>
                <a:spcPts val="1270"/>
              </a:lnSpc>
            </a:pPr>
            <a:r>
              <a:rPr sz="1200" b="1" spc="-5" dirty="0">
                <a:latin typeface="Symbol"/>
                <a:cs typeface="Symbol"/>
              </a:rPr>
              <a:t>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814712" y="5320367"/>
            <a:ext cx="272415" cy="3473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70"/>
              </a:lnSpc>
              <a:spcBef>
                <a:spcPts val="95"/>
              </a:spcBef>
            </a:pPr>
            <a:r>
              <a:rPr sz="1200" b="1" spc="25" dirty="0">
                <a:latin typeface="Times New Roman"/>
                <a:cs typeface="Times New Roman"/>
              </a:rPr>
              <a:t>s</a:t>
            </a:r>
            <a:r>
              <a:rPr sz="1200" b="1" spc="85" dirty="0">
                <a:latin typeface="Times New Roman"/>
                <a:cs typeface="Times New Roman"/>
              </a:rPr>
              <a:t>i</a:t>
            </a:r>
            <a:r>
              <a:rPr sz="1200" b="1" spc="-114" dirty="0">
                <a:latin typeface="Times New Roman"/>
                <a:cs typeface="Times New Roman"/>
              </a:rPr>
              <a:t>n</a:t>
            </a:r>
            <a:r>
              <a:rPr sz="1200" b="1" spc="-5" dirty="0">
                <a:latin typeface="Symbol"/>
                <a:cs typeface="Symbol"/>
              </a:rPr>
              <a:t></a:t>
            </a:r>
            <a:endParaRPr sz="1200">
              <a:latin typeface="Symbol"/>
              <a:cs typeface="Symbol"/>
            </a:endParaRPr>
          </a:p>
          <a:p>
            <a:pPr marR="5080" algn="r">
              <a:lnSpc>
                <a:spcPts val="1270"/>
              </a:lnSpc>
            </a:pPr>
            <a:r>
              <a:rPr sz="1200" b="1" spc="-5" dirty="0">
                <a:latin typeface="Symbol"/>
                <a:cs typeface="Symbol"/>
              </a:rPr>
              <a:t>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5977848" y="5222901"/>
            <a:ext cx="73215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1200" b="1" spc="-5" dirty="0">
                <a:latin typeface="Symbol"/>
                <a:cs typeface="Symbol"/>
              </a:rPr>
              <a:t>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800" b="1" i="1" spc="15" baseline="2314" dirty="0">
                <a:latin typeface="Times New Roman"/>
                <a:cs typeface="Times New Roman"/>
              </a:rPr>
              <a:t>D</a:t>
            </a:r>
            <a:r>
              <a:rPr sz="1050" b="1" i="1" spc="15" baseline="-19841" dirty="0">
                <a:latin typeface="Times New Roman"/>
                <a:cs typeface="Times New Roman"/>
              </a:rPr>
              <a:t>m </a:t>
            </a:r>
            <a:r>
              <a:rPr sz="1800" b="1" spc="-7" baseline="2314" dirty="0">
                <a:latin typeface="Symbol"/>
                <a:cs typeface="Symbol"/>
              </a:rPr>
              <a:t></a:t>
            </a:r>
            <a:r>
              <a:rPr sz="1800" b="1" spc="-7" baseline="2314" dirty="0">
                <a:latin typeface="Times New Roman"/>
                <a:cs typeface="Times New Roman"/>
              </a:rPr>
              <a:t> </a:t>
            </a:r>
            <a:r>
              <a:rPr sz="1800" b="1" i="1" spc="-7" baseline="2314" dirty="0">
                <a:latin typeface="Times New Roman"/>
                <a:cs typeface="Times New Roman"/>
              </a:rPr>
              <a:t>A</a:t>
            </a:r>
            <a:r>
              <a:rPr sz="1800" b="1" i="1" spc="15" baseline="2314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Symbol"/>
                <a:cs typeface="Symbol"/>
              </a:rPr>
              <a:t>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5553923" y="5535705"/>
            <a:ext cx="23304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b="1" i="1" spc="-5" dirty="0">
                <a:latin typeface="Times New Roman"/>
                <a:cs typeface="Times New Roman"/>
              </a:rPr>
              <a:t>n</a:t>
            </a:r>
            <a:r>
              <a:rPr sz="1200" b="1" i="1" spc="-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4468495" y="1732914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296795" y="2131694"/>
            <a:ext cx="685800" cy="76200"/>
          </a:xfrm>
          <a:custGeom>
            <a:avLst/>
            <a:gdLst/>
            <a:ahLst/>
            <a:cxnLst/>
            <a:rect l="l" t="t" r="r" b="b"/>
            <a:pathLst>
              <a:path w="685800" h="76200">
                <a:moveTo>
                  <a:pt x="609600" y="0"/>
                </a:moveTo>
                <a:lnTo>
                  <a:pt x="609600" y="76200"/>
                </a:lnTo>
                <a:lnTo>
                  <a:pt x="666750" y="47625"/>
                </a:lnTo>
                <a:lnTo>
                  <a:pt x="622300" y="47625"/>
                </a:lnTo>
                <a:lnTo>
                  <a:pt x="622300" y="28575"/>
                </a:lnTo>
                <a:lnTo>
                  <a:pt x="666750" y="28575"/>
                </a:lnTo>
                <a:lnTo>
                  <a:pt x="609600" y="0"/>
                </a:lnTo>
                <a:close/>
              </a:path>
              <a:path w="685800" h="76200">
                <a:moveTo>
                  <a:pt x="609600" y="28575"/>
                </a:moveTo>
                <a:lnTo>
                  <a:pt x="0" y="28575"/>
                </a:lnTo>
                <a:lnTo>
                  <a:pt x="0" y="47625"/>
                </a:lnTo>
                <a:lnTo>
                  <a:pt x="609600" y="47625"/>
                </a:lnTo>
                <a:lnTo>
                  <a:pt x="609600" y="28575"/>
                </a:lnTo>
                <a:close/>
              </a:path>
              <a:path w="685800" h="76200">
                <a:moveTo>
                  <a:pt x="666750" y="28575"/>
                </a:moveTo>
                <a:lnTo>
                  <a:pt x="622300" y="28575"/>
                </a:lnTo>
                <a:lnTo>
                  <a:pt x="622300" y="47625"/>
                </a:lnTo>
                <a:lnTo>
                  <a:pt x="666750" y="47625"/>
                </a:lnTo>
                <a:lnTo>
                  <a:pt x="685800" y="38100"/>
                </a:lnTo>
                <a:lnTo>
                  <a:pt x="66675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125595" y="2648584"/>
            <a:ext cx="685800" cy="76200"/>
          </a:xfrm>
          <a:custGeom>
            <a:avLst/>
            <a:gdLst/>
            <a:ahLst/>
            <a:cxnLst/>
            <a:rect l="l" t="t" r="r" b="b"/>
            <a:pathLst>
              <a:path w="685800" h="76200">
                <a:moveTo>
                  <a:pt x="609600" y="0"/>
                </a:moveTo>
                <a:lnTo>
                  <a:pt x="609600" y="76200"/>
                </a:lnTo>
                <a:lnTo>
                  <a:pt x="666750" y="47625"/>
                </a:lnTo>
                <a:lnTo>
                  <a:pt x="622300" y="47625"/>
                </a:lnTo>
                <a:lnTo>
                  <a:pt x="622300" y="28575"/>
                </a:lnTo>
                <a:lnTo>
                  <a:pt x="666750" y="28575"/>
                </a:lnTo>
                <a:lnTo>
                  <a:pt x="609600" y="0"/>
                </a:lnTo>
                <a:close/>
              </a:path>
              <a:path w="685800" h="76200">
                <a:moveTo>
                  <a:pt x="609600" y="28575"/>
                </a:moveTo>
                <a:lnTo>
                  <a:pt x="0" y="28575"/>
                </a:lnTo>
                <a:lnTo>
                  <a:pt x="0" y="47625"/>
                </a:lnTo>
                <a:lnTo>
                  <a:pt x="609600" y="47625"/>
                </a:lnTo>
                <a:lnTo>
                  <a:pt x="609600" y="28575"/>
                </a:lnTo>
                <a:close/>
              </a:path>
              <a:path w="685800" h="76200">
                <a:moveTo>
                  <a:pt x="666750" y="28575"/>
                </a:moveTo>
                <a:lnTo>
                  <a:pt x="622300" y="28575"/>
                </a:lnTo>
                <a:lnTo>
                  <a:pt x="622300" y="47625"/>
                </a:lnTo>
                <a:lnTo>
                  <a:pt x="666750" y="47625"/>
                </a:lnTo>
                <a:lnTo>
                  <a:pt x="685800" y="38100"/>
                </a:lnTo>
                <a:lnTo>
                  <a:pt x="66675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639695" y="3398519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0" y="0"/>
                </a:moveTo>
                <a:lnTo>
                  <a:pt x="22270" y="4500"/>
                </a:lnTo>
                <a:lnTo>
                  <a:pt x="40433" y="16764"/>
                </a:lnTo>
                <a:lnTo>
                  <a:pt x="52667" y="34932"/>
                </a:lnTo>
                <a:lnTo>
                  <a:pt x="57150" y="57150"/>
                </a:lnTo>
                <a:lnTo>
                  <a:pt x="57150" y="285750"/>
                </a:lnTo>
                <a:lnTo>
                  <a:pt x="61632" y="308020"/>
                </a:lnTo>
                <a:lnTo>
                  <a:pt x="73866" y="326183"/>
                </a:lnTo>
                <a:lnTo>
                  <a:pt x="92029" y="338417"/>
                </a:lnTo>
                <a:lnTo>
                  <a:pt x="114300" y="342900"/>
                </a:lnTo>
                <a:lnTo>
                  <a:pt x="92029" y="347400"/>
                </a:lnTo>
                <a:lnTo>
                  <a:pt x="73866" y="359664"/>
                </a:lnTo>
                <a:lnTo>
                  <a:pt x="61632" y="377832"/>
                </a:lnTo>
                <a:lnTo>
                  <a:pt x="57150" y="400050"/>
                </a:lnTo>
                <a:lnTo>
                  <a:pt x="57150" y="628650"/>
                </a:lnTo>
                <a:lnTo>
                  <a:pt x="52667" y="650920"/>
                </a:lnTo>
                <a:lnTo>
                  <a:pt x="40433" y="669083"/>
                </a:lnTo>
                <a:lnTo>
                  <a:pt x="22270" y="681317"/>
                </a:lnTo>
                <a:lnTo>
                  <a:pt x="0" y="685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82595" y="3710939"/>
            <a:ext cx="685800" cy="76200"/>
          </a:xfrm>
          <a:custGeom>
            <a:avLst/>
            <a:gdLst/>
            <a:ahLst/>
            <a:cxnLst/>
            <a:rect l="l" t="t" r="r" b="b"/>
            <a:pathLst>
              <a:path w="685800" h="76200">
                <a:moveTo>
                  <a:pt x="609600" y="0"/>
                </a:moveTo>
                <a:lnTo>
                  <a:pt x="609600" y="76200"/>
                </a:lnTo>
                <a:lnTo>
                  <a:pt x="666750" y="47625"/>
                </a:lnTo>
                <a:lnTo>
                  <a:pt x="622300" y="47625"/>
                </a:lnTo>
                <a:lnTo>
                  <a:pt x="622300" y="28575"/>
                </a:lnTo>
                <a:lnTo>
                  <a:pt x="666750" y="28575"/>
                </a:lnTo>
                <a:lnTo>
                  <a:pt x="609600" y="0"/>
                </a:lnTo>
                <a:close/>
              </a:path>
              <a:path w="685800" h="76200">
                <a:moveTo>
                  <a:pt x="609600" y="28575"/>
                </a:moveTo>
                <a:lnTo>
                  <a:pt x="0" y="28575"/>
                </a:lnTo>
                <a:lnTo>
                  <a:pt x="0" y="47625"/>
                </a:lnTo>
                <a:lnTo>
                  <a:pt x="609600" y="47625"/>
                </a:lnTo>
                <a:lnTo>
                  <a:pt x="609600" y="28575"/>
                </a:lnTo>
                <a:close/>
              </a:path>
              <a:path w="685800" h="76200">
                <a:moveTo>
                  <a:pt x="666750" y="28575"/>
                </a:moveTo>
                <a:lnTo>
                  <a:pt x="622300" y="28575"/>
                </a:lnTo>
                <a:lnTo>
                  <a:pt x="622300" y="47625"/>
                </a:lnTo>
                <a:lnTo>
                  <a:pt x="666750" y="47625"/>
                </a:lnTo>
                <a:lnTo>
                  <a:pt x="685800" y="38100"/>
                </a:lnTo>
                <a:lnTo>
                  <a:pt x="66675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68094" y="4366894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782695" y="4443094"/>
            <a:ext cx="685800" cy="76200"/>
          </a:xfrm>
          <a:custGeom>
            <a:avLst/>
            <a:gdLst/>
            <a:ahLst/>
            <a:cxnLst/>
            <a:rect l="l" t="t" r="r" b="b"/>
            <a:pathLst>
              <a:path w="685800" h="76200">
                <a:moveTo>
                  <a:pt x="609600" y="0"/>
                </a:moveTo>
                <a:lnTo>
                  <a:pt x="609600" y="76200"/>
                </a:lnTo>
                <a:lnTo>
                  <a:pt x="666750" y="47625"/>
                </a:lnTo>
                <a:lnTo>
                  <a:pt x="622300" y="47625"/>
                </a:lnTo>
                <a:lnTo>
                  <a:pt x="622300" y="28575"/>
                </a:lnTo>
                <a:lnTo>
                  <a:pt x="666750" y="28575"/>
                </a:lnTo>
                <a:lnTo>
                  <a:pt x="609600" y="0"/>
                </a:lnTo>
                <a:close/>
              </a:path>
              <a:path w="685800" h="76200">
                <a:moveTo>
                  <a:pt x="609600" y="28575"/>
                </a:moveTo>
                <a:lnTo>
                  <a:pt x="0" y="28575"/>
                </a:lnTo>
                <a:lnTo>
                  <a:pt x="0" y="47625"/>
                </a:lnTo>
                <a:lnTo>
                  <a:pt x="609600" y="47625"/>
                </a:lnTo>
                <a:lnTo>
                  <a:pt x="609600" y="28575"/>
                </a:lnTo>
                <a:close/>
              </a:path>
              <a:path w="685800" h="76200">
                <a:moveTo>
                  <a:pt x="666750" y="28575"/>
                </a:moveTo>
                <a:lnTo>
                  <a:pt x="622300" y="28575"/>
                </a:lnTo>
                <a:lnTo>
                  <a:pt x="622300" y="47625"/>
                </a:lnTo>
                <a:lnTo>
                  <a:pt x="666750" y="47625"/>
                </a:lnTo>
                <a:lnTo>
                  <a:pt x="685800" y="38100"/>
                </a:lnTo>
                <a:lnTo>
                  <a:pt x="66675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4811395" y="4252594"/>
            <a:ext cx="114300" cy="571500"/>
          </a:xfrm>
          <a:custGeom>
            <a:avLst/>
            <a:gdLst/>
            <a:ahLst/>
            <a:cxnLst/>
            <a:rect l="l" t="t" r="r" b="b"/>
            <a:pathLst>
              <a:path w="114300" h="571500">
                <a:moveTo>
                  <a:pt x="114300" y="0"/>
                </a:moveTo>
                <a:lnTo>
                  <a:pt x="69812" y="3744"/>
                </a:lnTo>
                <a:lnTo>
                  <a:pt x="33480" y="13954"/>
                </a:lnTo>
                <a:lnTo>
                  <a:pt x="8983" y="29092"/>
                </a:lnTo>
                <a:lnTo>
                  <a:pt x="0" y="47625"/>
                </a:lnTo>
                <a:lnTo>
                  <a:pt x="0" y="523875"/>
                </a:lnTo>
                <a:lnTo>
                  <a:pt x="8983" y="542407"/>
                </a:lnTo>
                <a:lnTo>
                  <a:pt x="33480" y="557545"/>
                </a:lnTo>
                <a:lnTo>
                  <a:pt x="69812" y="567755"/>
                </a:lnTo>
                <a:lnTo>
                  <a:pt x="114300" y="5715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10994" y="5304154"/>
            <a:ext cx="685800" cy="76200"/>
          </a:xfrm>
          <a:custGeom>
            <a:avLst/>
            <a:gdLst/>
            <a:ahLst/>
            <a:cxnLst/>
            <a:rect l="l" t="t" r="r" b="b"/>
            <a:pathLst>
              <a:path w="685800" h="76200">
                <a:moveTo>
                  <a:pt x="609600" y="0"/>
                </a:moveTo>
                <a:lnTo>
                  <a:pt x="609600" y="76200"/>
                </a:lnTo>
                <a:lnTo>
                  <a:pt x="666750" y="47625"/>
                </a:lnTo>
                <a:lnTo>
                  <a:pt x="622300" y="47625"/>
                </a:lnTo>
                <a:lnTo>
                  <a:pt x="622300" y="28575"/>
                </a:lnTo>
                <a:lnTo>
                  <a:pt x="666750" y="28575"/>
                </a:lnTo>
                <a:lnTo>
                  <a:pt x="609600" y="0"/>
                </a:lnTo>
                <a:close/>
              </a:path>
              <a:path w="685800" h="76200">
                <a:moveTo>
                  <a:pt x="609600" y="28575"/>
                </a:moveTo>
                <a:lnTo>
                  <a:pt x="0" y="28575"/>
                </a:lnTo>
                <a:lnTo>
                  <a:pt x="0" y="47625"/>
                </a:lnTo>
                <a:lnTo>
                  <a:pt x="609600" y="47625"/>
                </a:lnTo>
                <a:lnTo>
                  <a:pt x="609600" y="28575"/>
                </a:lnTo>
                <a:close/>
              </a:path>
              <a:path w="685800" h="76200">
                <a:moveTo>
                  <a:pt x="666750" y="28575"/>
                </a:moveTo>
                <a:lnTo>
                  <a:pt x="622300" y="28575"/>
                </a:lnTo>
                <a:lnTo>
                  <a:pt x="622300" y="47625"/>
                </a:lnTo>
                <a:lnTo>
                  <a:pt x="666750" y="47625"/>
                </a:lnTo>
                <a:lnTo>
                  <a:pt x="685800" y="38100"/>
                </a:lnTo>
                <a:lnTo>
                  <a:pt x="666750" y="285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554095" y="4901564"/>
            <a:ext cx="228600" cy="685800"/>
          </a:xfrm>
          <a:custGeom>
            <a:avLst/>
            <a:gdLst/>
            <a:ahLst/>
            <a:cxnLst/>
            <a:rect l="l" t="t" r="r" b="b"/>
            <a:pathLst>
              <a:path w="228600" h="685800">
                <a:moveTo>
                  <a:pt x="0" y="0"/>
                </a:moveTo>
                <a:lnTo>
                  <a:pt x="44487" y="4500"/>
                </a:lnTo>
                <a:lnTo>
                  <a:pt x="80819" y="16763"/>
                </a:lnTo>
                <a:lnTo>
                  <a:pt x="105316" y="34932"/>
                </a:lnTo>
                <a:lnTo>
                  <a:pt x="114300" y="57150"/>
                </a:lnTo>
                <a:lnTo>
                  <a:pt x="114300" y="285750"/>
                </a:lnTo>
                <a:lnTo>
                  <a:pt x="123283" y="307967"/>
                </a:lnTo>
                <a:lnTo>
                  <a:pt x="147780" y="326136"/>
                </a:lnTo>
                <a:lnTo>
                  <a:pt x="184112" y="338399"/>
                </a:lnTo>
                <a:lnTo>
                  <a:pt x="228600" y="342900"/>
                </a:lnTo>
                <a:lnTo>
                  <a:pt x="184112" y="347400"/>
                </a:lnTo>
                <a:lnTo>
                  <a:pt x="147780" y="359663"/>
                </a:lnTo>
                <a:lnTo>
                  <a:pt x="123283" y="377832"/>
                </a:lnTo>
                <a:lnTo>
                  <a:pt x="114300" y="400050"/>
                </a:lnTo>
                <a:lnTo>
                  <a:pt x="114300" y="628650"/>
                </a:lnTo>
                <a:lnTo>
                  <a:pt x="105316" y="650867"/>
                </a:lnTo>
                <a:lnTo>
                  <a:pt x="80819" y="669036"/>
                </a:lnTo>
                <a:lnTo>
                  <a:pt x="44487" y="681299"/>
                </a:lnTo>
                <a:lnTo>
                  <a:pt x="0" y="685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468495" y="5603874"/>
            <a:ext cx="571500" cy="114300"/>
          </a:xfrm>
          <a:custGeom>
            <a:avLst/>
            <a:gdLst/>
            <a:ahLst/>
            <a:cxnLst/>
            <a:rect l="l" t="t" r="r" b="b"/>
            <a:pathLst>
              <a:path w="571500" h="114300">
                <a:moveTo>
                  <a:pt x="428625" y="0"/>
                </a:moveTo>
                <a:lnTo>
                  <a:pt x="428625" y="28575"/>
                </a:lnTo>
                <a:lnTo>
                  <a:pt x="0" y="28575"/>
                </a:lnTo>
                <a:lnTo>
                  <a:pt x="0" y="85725"/>
                </a:lnTo>
                <a:lnTo>
                  <a:pt x="428625" y="85725"/>
                </a:lnTo>
                <a:lnTo>
                  <a:pt x="428625" y="114300"/>
                </a:lnTo>
                <a:lnTo>
                  <a:pt x="571500" y="57150"/>
                </a:lnTo>
                <a:lnTo>
                  <a:pt x="42862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11</a:t>
            </a:fld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298196"/>
            <a:ext cx="6651625" cy="25825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Chapitre</a:t>
            </a:r>
            <a:r>
              <a:rPr sz="1600" b="1" spc="-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2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454659" algn="just">
              <a:lnSpc>
                <a:spcPct val="100000"/>
              </a:lnSpc>
              <a:spcBef>
                <a:spcPts val="1070"/>
              </a:spcBef>
            </a:pPr>
            <a:r>
              <a:rPr sz="1600" b="1" spc="-5" dirty="0">
                <a:latin typeface="Times New Roman"/>
                <a:cs typeface="Times New Roman"/>
              </a:rPr>
              <a:t>I. Stigmatisme –</a:t>
            </a:r>
            <a:r>
              <a:rPr sz="1600" b="1" spc="1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Aplanétisme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445"/>
              </a:spcBef>
            </a:pPr>
            <a:r>
              <a:rPr sz="1400" dirty="0">
                <a:latin typeface="Times New Roman"/>
                <a:cs typeface="Times New Roman"/>
              </a:rPr>
              <a:t>1. </a:t>
            </a:r>
            <a:r>
              <a:rPr sz="1400" spc="-5" dirty="0">
                <a:latin typeface="Times New Roman"/>
                <a:cs typeface="Times New Roman"/>
              </a:rPr>
              <a:t>Système optique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un système optique est </a:t>
            </a:r>
            <a:r>
              <a:rPr sz="1400" dirty="0">
                <a:latin typeface="Times New Roman"/>
                <a:cs typeface="Times New Roman"/>
              </a:rPr>
              <a:t>une </a:t>
            </a:r>
            <a:r>
              <a:rPr sz="1400" spc="-5" dirty="0">
                <a:latin typeface="Times New Roman"/>
                <a:cs typeface="Times New Roman"/>
              </a:rPr>
              <a:t>suite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milieux transparents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général  homogènes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isotropes limités par </a:t>
            </a:r>
            <a:r>
              <a:rPr sz="140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dioptres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des miroirs. </a:t>
            </a: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ces surfaces ont un axe </a:t>
            </a:r>
            <a:r>
              <a:rPr sz="1400" dirty="0">
                <a:latin typeface="Times New Roman"/>
                <a:cs typeface="Times New Roman"/>
              </a:rPr>
              <a:t>de  </a:t>
            </a:r>
            <a:r>
              <a:rPr sz="1400" spc="-5" dirty="0">
                <a:latin typeface="Times New Roman"/>
                <a:cs typeface="Times New Roman"/>
              </a:rPr>
              <a:t>révolution on dit qu’on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un </a:t>
            </a:r>
            <a:r>
              <a:rPr sz="1400" i="1" spc="-5" dirty="0">
                <a:latin typeface="Times New Roman"/>
                <a:cs typeface="Times New Roman"/>
              </a:rPr>
              <a:t>système optique centré (plan,</a:t>
            </a:r>
            <a:r>
              <a:rPr sz="1400" i="1" spc="40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sphère)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distingue trois catégories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systèmes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2700" marR="2162175">
              <a:lnSpc>
                <a:spcPts val="2020"/>
              </a:lnSpc>
              <a:spcBef>
                <a:spcPts val="110"/>
              </a:spcBef>
            </a:pPr>
            <a:r>
              <a:rPr sz="1400" spc="-5" dirty="0">
                <a:latin typeface="Times New Roman"/>
                <a:cs typeface="Times New Roman"/>
              </a:rPr>
              <a:t>Les systèmes </a:t>
            </a:r>
            <a:r>
              <a:rPr sz="1400" b="1" spc="-5" dirty="0">
                <a:latin typeface="Times New Roman"/>
                <a:cs typeface="Times New Roman"/>
              </a:rPr>
              <a:t>dioptriques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comportant seulement </a:t>
            </a:r>
            <a:r>
              <a:rPr sz="140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dioptres  Les systèmes </a:t>
            </a:r>
            <a:r>
              <a:rPr sz="1400" b="1" spc="-5" dirty="0">
                <a:latin typeface="Times New Roman"/>
                <a:cs typeface="Times New Roman"/>
              </a:rPr>
              <a:t>catoptriques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comportant que des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miroirs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95"/>
              </a:spcBef>
            </a:pPr>
            <a:r>
              <a:rPr sz="1400" spc="-5" dirty="0">
                <a:latin typeface="Times New Roman"/>
                <a:cs typeface="Times New Roman"/>
              </a:rPr>
              <a:t>Les systèmes </a:t>
            </a:r>
            <a:r>
              <a:rPr sz="1400" b="1" spc="-5" dirty="0">
                <a:latin typeface="Times New Roman"/>
                <a:cs typeface="Times New Roman"/>
              </a:rPr>
              <a:t>catadioptriques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comportant des dioptres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des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miroirs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70375" y="3214488"/>
            <a:ext cx="6292206" cy="21152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5168" y="5721252"/>
            <a:ext cx="6651625" cy="331724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469900" indent="-229235" algn="just">
              <a:lnSpc>
                <a:spcPct val="100000"/>
              </a:lnSpc>
              <a:spcBef>
                <a:spcPts val="470"/>
              </a:spcBef>
              <a:buAutoNum type="arabicPeriod" startAt="3"/>
              <a:tabLst>
                <a:tab pos="470534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condition de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Gauss</a:t>
            </a:r>
            <a:endParaRPr sz="1600">
              <a:latin typeface="Times New Roman"/>
              <a:cs typeface="Times New Roman"/>
            </a:endParaRPr>
          </a:p>
          <a:p>
            <a:pPr marL="12700" marR="13335" algn="just">
              <a:lnSpc>
                <a:spcPts val="1610"/>
              </a:lnSpc>
              <a:spcBef>
                <a:spcPts val="440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système est utilisé dans les conditions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Gauss lorsque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rayons lumineux qui le  traverse sont paraxiaux </a:t>
            </a:r>
            <a:r>
              <a:rPr sz="1400" dirty="0">
                <a:latin typeface="Times New Roman"/>
                <a:cs typeface="Times New Roman"/>
              </a:rPr>
              <a:t>c’est- a- </a:t>
            </a:r>
            <a:r>
              <a:rPr sz="1400" spc="-5" dirty="0">
                <a:latin typeface="Times New Roman"/>
                <a:cs typeface="Times New Roman"/>
              </a:rPr>
              <a:t>dire peu inclinés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rapport </a:t>
            </a:r>
            <a:r>
              <a:rPr sz="1400" dirty="0">
                <a:latin typeface="Times New Roman"/>
                <a:cs typeface="Times New Roman"/>
              </a:rPr>
              <a:t>à l’axe </a:t>
            </a:r>
            <a:r>
              <a:rPr sz="1400" spc="-5" dirty="0">
                <a:latin typeface="Times New Roman"/>
                <a:cs typeface="Times New Roman"/>
              </a:rPr>
              <a:t>optique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système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950">
              <a:latin typeface="Times New Roman"/>
              <a:cs typeface="Times New Roman"/>
            </a:endParaRPr>
          </a:p>
          <a:p>
            <a:pPr marL="469900" indent="-229235" algn="just">
              <a:lnSpc>
                <a:spcPct val="100000"/>
              </a:lnSpc>
              <a:spcBef>
                <a:spcPts val="5"/>
              </a:spcBef>
              <a:buAutoNum type="arabicPeriod" startAt="4"/>
              <a:tabLst>
                <a:tab pos="470534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Image </a:t>
            </a:r>
            <a:r>
              <a:rPr sz="1600" b="1" spc="-10" dirty="0">
                <a:latin typeface="Times New Roman"/>
                <a:cs typeface="Times New Roman"/>
              </a:rPr>
              <a:t>d’un </a:t>
            </a:r>
            <a:r>
              <a:rPr sz="1600" b="1" spc="-5" dirty="0">
                <a:latin typeface="Times New Roman"/>
                <a:cs typeface="Times New Roman"/>
              </a:rPr>
              <a:t>point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440"/>
              </a:spcBef>
            </a:pPr>
            <a:r>
              <a:rPr sz="1400" spc="-5" dirty="0">
                <a:latin typeface="Times New Roman"/>
                <a:cs typeface="Times New Roman"/>
              </a:rPr>
              <a:t>Soit </a:t>
            </a:r>
            <a:r>
              <a:rPr sz="1400" dirty="0">
                <a:latin typeface="Times New Roman"/>
                <a:cs typeface="Times New Roman"/>
              </a:rPr>
              <a:t>A, </a:t>
            </a:r>
            <a:r>
              <a:rPr sz="1400" spc="-5" dirty="0">
                <a:latin typeface="Times New Roman"/>
                <a:cs typeface="Times New Roman"/>
              </a:rPr>
              <a:t>une source ponctuelle objet envoyant sur la </a:t>
            </a:r>
            <a:r>
              <a:rPr sz="1400" dirty="0">
                <a:latin typeface="Times New Roman"/>
                <a:cs typeface="Times New Roman"/>
              </a:rPr>
              <a:t>face </a:t>
            </a:r>
            <a:r>
              <a:rPr sz="1400" spc="-5" dirty="0">
                <a:latin typeface="Times New Roman"/>
                <a:cs typeface="Times New Roman"/>
              </a:rPr>
              <a:t>d’entrée </a:t>
            </a:r>
            <a:r>
              <a:rPr sz="1400" dirty="0">
                <a:latin typeface="Times New Roman"/>
                <a:cs typeface="Times New Roman"/>
              </a:rPr>
              <a:t>de S </a:t>
            </a:r>
            <a:r>
              <a:rPr sz="1400" spc="-5" dirty="0">
                <a:latin typeface="Times New Roman"/>
                <a:cs typeface="Times New Roman"/>
              </a:rPr>
              <a:t>des rayons lumineux  dits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b="1" i="1" spc="-5" dirty="0">
                <a:latin typeface="Times New Roman"/>
                <a:cs typeface="Times New Roman"/>
              </a:rPr>
              <a:t>rayons incident</a:t>
            </a:r>
            <a:r>
              <a:rPr sz="1400" spc="-5" dirty="0">
                <a:latin typeface="Times New Roman"/>
                <a:cs typeface="Times New Roman"/>
              </a:rPr>
              <a:t>. </a:t>
            </a: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après avoir traversé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système (s) les rayons correspondant dits  rayons émergents passe tous </a:t>
            </a:r>
            <a:r>
              <a:rPr sz="1400" dirty="0">
                <a:latin typeface="Times New Roman"/>
                <a:cs typeface="Times New Roman"/>
              </a:rPr>
              <a:t>par le même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A’ ce </a:t>
            </a:r>
            <a:r>
              <a:rPr sz="1400" spc="-5" dirty="0">
                <a:latin typeface="Times New Roman"/>
                <a:cs typeface="Times New Roman"/>
              </a:rPr>
              <a:t>point est </a:t>
            </a:r>
            <a:r>
              <a:rPr sz="1400" i="1" spc="-5" dirty="0">
                <a:latin typeface="Times New Roman"/>
                <a:cs typeface="Times New Roman"/>
              </a:rPr>
              <a:t>dit Image de </a:t>
            </a:r>
            <a:r>
              <a:rPr sz="1400" i="1" spc="5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deux cas </a:t>
            </a:r>
            <a:r>
              <a:rPr sz="1400" spc="-10" dirty="0">
                <a:latin typeface="Times New Roman"/>
                <a:cs typeface="Times New Roman"/>
              </a:rPr>
              <a:t>sont  </a:t>
            </a:r>
            <a:r>
              <a:rPr sz="1400" spc="-5" dirty="0">
                <a:latin typeface="Times New Roman"/>
                <a:cs typeface="Times New Roman"/>
              </a:rPr>
              <a:t>distingués</a:t>
            </a:r>
            <a:endParaRPr sz="1400">
              <a:latin typeface="Times New Roman"/>
              <a:cs typeface="Times New Roman"/>
            </a:endParaRPr>
          </a:p>
          <a:p>
            <a:pPr marL="12700" marR="13335" algn="just">
              <a:lnSpc>
                <a:spcPts val="1610"/>
              </a:lnSpc>
              <a:spcBef>
                <a:spcPts val="405"/>
              </a:spcBef>
            </a:pPr>
            <a:r>
              <a:rPr sz="1400" dirty="0">
                <a:latin typeface="Times New Roman"/>
                <a:cs typeface="Times New Roman"/>
              </a:rPr>
              <a:t>- ou </a:t>
            </a:r>
            <a:r>
              <a:rPr sz="1400" spc="-5" dirty="0">
                <a:latin typeface="Times New Roman"/>
                <a:cs typeface="Times New Roman"/>
              </a:rPr>
              <a:t>bien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rayons émergents passent réellement par </a:t>
            </a:r>
            <a:r>
              <a:rPr sz="1400" dirty="0">
                <a:latin typeface="Times New Roman"/>
                <a:cs typeface="Times New Roman"/>
              </a:rPr>
              <a:t>A’ et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cas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dit que </a:t>
            </a:r>
            <a:r>
              <a:rPr sz="1400" dirty="0">
                <a:latin typeface="Times New Roman"/>
                <a:cs typeface="Times New Roman"/>
              </a:rPr>
              <a:t>A’ est  </a:t>
            </a:r>
            <a:r>
              <a:rPr sz="1400" spc="-5" dirty="0">
                <a:latin typeface="Times New Roman"/>
                <a:cs typeface="Times New Roman"/>
              </a:rPr>
              <a:t>une </a:t>
            </a:r>
            <a:r>
              <a:rPr sz="1400" b="1" i="1" spc="-5" dirty="0">
                <a:latin typeface="Times New Roman"/>
                <a:cs typeface="Times New Roman"/>
              </a:rPr>
              <a:t>image</a:t>
            </a:r>
            <a:r>
              <a:rPr sz="1400" b="1" i="1" dirty="0">
                <a:latin typeface="Times New Roman"/>
                <a:cs typeface="Times New Roman"/>
              </a:rPr>
              <a:t> </a:t>
            </a:r>
            <a:r>
              <a:rPr sz="1400" b="1" i="1" spc="-5" dirty="0">
                <a:latin typeface="Times New Roman"/>
                <a:cs typeface="Times New Roman"/>
              </a:rPr>
              <a:t>réelle.</a:t>
            </a:r>
            <a:endParaRPr sz="1400">
              <a:latin typeface="Times New Roman"/>
              <a:cs typeface="Times New Roman"/>
            </a:endParaRPr>
          </a:p>
          <a:p>
            <a:pPr marL="12700" marR="13335" algn="just">
              <a:lnSpc>
                <a:spcPts val="1620"/>
              </a:lnSpc>
              <a:spcBef>
                <a:spcPts val="385"/>
              </a:spcBef>
            </a:pPr>
            <a:r>
              <a:rPr sz="1400" b="1" i="1" dirty="0">
                <a:latin typeface="Times New Roman"/>
                <a:cs typeface="Times New Roman"/>
              </a:rPr>
              <a:t>- </a:t>
            </a:r>
            <a:r>
              <a:rPr sz="1400" dirty="0">
                <a:latin typeface="Times New Roman"/>
                <a:cs typeface="Times New Roman"/>
              </a:rPr>
              <a:t>ou </a:t>
            </a:r>
            <a:r>
              <a:rPr sz="1400" spc="-5" dirty="0">
                <a:latin typeface="Times New Roman"/>
                <a:cs typeface="Times New Roman"/>
              </a:rPr>
              <a:t>bien </a:t>
            </a:r>
            <a:r>
              <a:rPr sz="1400" spc="-10" dirty="0">
                <a:latin typeface="Times New Roman"/>
                <a:cs typeface="Times New Roman"/>
              </a:rPr>
              <a:t>ce </a:t>
            </a:r>
            <a:r>
              <a:rPr sz="1400" dirty="0">
                <a:latin typeface="Times New Roman"/>
                <a:cs typeface="Times New Roman"/>
              </a:rPr>
              <a:t>ne </a:t>
            </a:r>
            <a:r>
              <a:rPr sz="1400" spc="-5" dirty="0">
                <a:latin typeface="Times New Roman"/>
                <a:cs typeface="Times New Roman"/>
              </a:rPr>
              <a:t>sont que les prolongements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ces rayons qui passent par </a:t>
            </a:r>
            <a:r>
              <a:rPr sz="1400" dirty="0">
                <a:latin typeface="Times New Roman"/>
                <a:cs typeface="Times New Roman"/>
              </a:rPr>
              <a:t>A’, </a:t>
            </a:r>
            <a:r>
              <a:rPr sz="1400" spc="-5" dirty="0">
                <a:latin typeface="Times New Roman"/>
                <a:cs typeface="Times New Roman"/>
              </a:rPr>
              <a:t>alors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dit que  </a:t>
            </a:r>
            <a:r>
              <a:rPr sz="1400" dirty="0">
                <a:latin typeface="Times New Roman"/>
                <a:cs typeface="Times New Roman"/>
              </a:rPr>
              <a:t>A’ </a:t>
            </a:r>
            <a:r>
              <a:rPr sz="1400" spc="-5" dirty="0">
                <a:latin typeface="Times New Roman"/>
                <a:cs typeface="Times New Roman"/>
              </a:rPr>
              <a:t>est </a:t>
            </a:r>
            <a:r>
              <a:rPr sz="1400" dirty="0">
                <a:latin typeface="Times New Roman"/>
                <a:cs typeface="Times New Roman"/>
              </a:rPr>
              <a:t>une </a:t>
            </a:r>
            <a:r>
              <a:rPr sz="1400" b="1" i="1" spc="-5" dirty="0">
                <a:latin typeface="Times New Roman"/>
                <a:cs typeface="Times New Roman"/>
              </a:rPr>
              <a:t>image</a:t>
            </a:r>
            <a:r>
              <a:rPr sz="1400" b="1" i="1" spc="-15" dirty="0">
                <a:latin typeface="Times New Roman"/>
                <a:cs typeface="Times New Roman"/>
              </a:rPr>
              <a:t> </a:t>
            </a:r>
            <a:r>
              <a:rPr sz="1400" b="1" i="1" spc="-5" dirty="0">
                <a:latin typeface="Times New Roman"/>
                <a:cs typeface="Times New Roman"/>
              </a:rPr>
              <a:t>virtuelle</a:t>
            </a:r>
            <a:r>
              <a:rPr sz="1400" spc="-5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 marL="911860">
              <a:lnSpc>
                <a:spcPct val="100000"/>
              </a:lnSpc>
              <a:spcBef>
                <a:spcPts val="305"/>
              </a:spcBef>
            </a:pPr>
            <a:r>
              <a:rPr sz="1100" spc="-5" dirty="0">
                <a:latin typeface="Times New Roman"/>
                <a:cs typeface="Times New Roman"/>
              </a:rPr>
              <a:t>(l’image A’ </a:t>
            </a:r>
            <a:r>
              <a:rPr sz="1100" dirty="0">
                <a:latin typeface="Times New Roman"/>
                <a:cs typeface="Times New Roman"/>
              </a:rPr>
              <a:t>de A ne </a:t>
            </a:r>
            <a:r>
              <a:rPr sz="1100" spc="-5" dirty="0">
                <a:latin typeface="Times New Roman"/>
                <a:cs typeface="Times New Roman"/>
              </a:rPr>
              <a:t>peut pas être matérialisée sur </a:t>
            </a:r>
            <a:r>
              <a:rPr sz="1100" dirty="0">
                <a:latin typeface="Times New Roman"/>
                <a:cs typeface="Times New Roman"/>
              </a:rPr>
              <a:t>un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écran)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12</a:t>
            </a:fld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94783" y="429676"/>
            <a:ext cx="4217981" cy="19624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5168" y="2631694"/>
            <a:ext cx="6650355" cy="85407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 algn="just">
              <a:lnSpc>
                <a:spcPct val="96000"/>
              </a:lnSpc>
              <a:spcBef>
                <a:spcPts val="170"/>
              </a:spcBef>
            </a:pPr>
            <a:r>
              <a:rPr sz="1400" spc="-5" dirty="0">
                <a:latin typeface="Times New Roman"/>
                <a:cs typeface="Times New Roman"/>
              </a:rPr>
              <a:t>Remarque </a:t>
            </a:r>
            <a:r>
              <a:rPr sz="1400" dirty="0">
                <a:latin typeface="Times New Roman"/>
                <a:cs typeface="Times New Roman"/>
              </a:rPr>
              <a:t>: si A’ </a:t>
            </a:r>
            <a:r>
              <a:rPr sz="1400" spc="-5" dirty="0">
                <a:latin typeface="Times New Roman"/>
                <a:cs typeface="Times New Roman"/>
              </a:rPr>
              <a:t>est l’image de </a:t>
            </a:r>
            <a:r>
              <a:rPr sz="1400" dirty="0">
                <a:latin typeface="Times New Roman"/>
                <a:cs typeface="Times New Roman"/>
              </a:rPr>
              <a:t>A, si </a:t>
            </a:r>
            <a:r>
              <a:rPr sz="1400" spc="-5" dirty="0">
                <a:latin typeface="Times New Roman"/>
                <a:cs typeface="Times New Roman"/>
              </a:rPr>
              <a:t>nous plaçons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dirty="0">
                <a:latin typeface="Times New Roman"/>
                <a:cs typeface="Times New Roman"/>
              </a:rPr>
              <a:t>A’ une source </a:t>
            </a:r>
            <a:r>
              <a:rPr sz="1400" spc="-5" dirty="0">
                <a:latin typeface="Times New Roman"/>
                <a:cs typeface="Times New Roman"/>
              </a:rPr>
              <a:t>ponctuelle, d’après le  principe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retour inverse de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lumière, tous les rayons émis </a:t>
            </a:r>
            <a:r>
              <a:rPr sz="1400" dirty="0">
                <a:latin typeface="Times New Roman"/>
                <a:cs typeface="Times New Roman"/>
              </a:rPr>
              <a:t>de A’ </a:t>
            </a:r>
            <a:r>
              <a:rPr sz="1400" spc="-5" dirty="0">
                <a:latin typeface="Times New Roman"/>
                <a:cs typeface="Times New Roman"/>
              </a:rPr>
              <a:t>passent par </a:t>
            </a:r>
            <a:r>
              <a:rPr sz="1400" dirty="0">
                <a:latin typeface="Times New Roman"/>
                <a:cs typeface="Times New Roman"/>
              </a:rPr>
              <a:t>A. A </a:t>
            </a:r>
            <a:r>
              <a:rPr sz="1400" spc="-5" dirty="0">
                <a:latin typeface="Times New Roman"/>
                <a:cs typeface="Times New Roman"/>
              </a:rPr>
              <a:t>est  donc l’image </a:t>
            </a:r>
            <a:r>
              <a:rPr sz="1400" dirty="0">
                <a:latin typeface="Times New Roman"/>
                <a:cs typeface="Times New Roman"/>
              </a:rPr>
              <a:t>de A’. </a:t>
            </a:r>
            <a:r>
              <a:rPr sz="1400" spc="-5" dirty="0">
                <a:latin typeface="Times New Roman"/>
                <a:cs typeface="Times New Roman"/>
              </a:rPr>
              <a:t>Pour tenir compte de </a:t>
            </a:r>
            <a:r>
              <a:rPr sz="1400" dirty="0">
                <a:latin typeface="Times New Roman"/>
                <a:cs typeface="Times New Roman"/>
              </a:rPr>
              <a:t>cette </a:t>
            </a:r>
            <a:r>
              <a:rPr sz="1400" spc="-5" dirty="0">
                <a:latin typeface="Times New Roman"/>
                <a:cs typeface="Times New Roman"/>
              </a:rPr>
              <a:t>symétrie on dit </a:t>
            </a:r>
            <a:r>
              <a:rPr sz="1400" dirty="0">
                <a:latin typeface="Times New Roman"/>
                <a:cs typeface="Times New Roman"/>
              </a:rPr>
              <a:t>que le </a:t>
            </a:r>
            <a:r>
              <a:rPr sz="1400" spc="-5" dirty="0">
                <a:latin typeface="Times New Roman"/>
                <a:cs typeface="Times New Roman"/>
              </a:rPr>
              <a:t>système optique est  stigmatique pour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couple </a:t>
            </a:r>
            <a:r>
              <a:rPr sz="1400" dirty="0">
                <a:latin typeface="Times New Roman"/>
                <a:cs typeface="Times New Roman"/>
              </a:rPr>
              <a:t>(A,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A’).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1385" y="3915438"/>
            <a:ext cx="6334976" cy="24561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61942" y="6639839"/>
            <a:ext cx="4945207" cy="194698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097779" y="4589271"/>
            <a:ext cx="1740535" cy="982980"/>
          </a:xfrm>
          <a:custGeom>
            <a:avLst/>
            <a:gdLst/>
            <a:ahLst/>
            <a:cxnLst/>
            <a:rect l="l" t="t" r="r" b="b"/>
            <a:pathLst>
              <a:path w="1740534" h="982979">
                <a:moveTo>
                  <a:pt x="1671018" y="950958"/>
                </a:moveTo>
                <a:lnTo>
                  <a:pt x="1655445" y="978662"/>
                </a:lnTo>
                <a:lnTo>
                  <a:pt x="1740535" y="982852"/>
                </a:lnTo>
                <a:lnTo>
                  <a:pt x="1723186" y="957199"/>
                </a:lnTo>
                <a:lnTo>
                  <a:pt x="1682115" y="957199"/>
                </a:lnTo>
                <a:lnTo>
                  <a:pt x="1671018" y="950958"/>
                </a:lnTo>
                <a:close/>
              </a:path>
              <a:path w="1740534" h="982979">
                <a:moveTo>
                  <a:pt x="1677232" y="939903"/>
                </a:moveTo>
                <a:lnTo>
                  <a:pt x="1671018" y="950958"/>
                </a:lnTo>
                <a:lnTo>
                  <a:pt x="1682115" y="957199"/>
                </a:lnTo>
                <a:lnTo>
                  <a:pt x="1688338" y="946150"/>
                </a:lnTo>
                <a:lnTo>
                  <a:pt x="1677232" y="939903"/>
                </a:lnTo>
                <a:close/>
              </a:path>
              <a:path w="1740534" h="982979">
                <a:moveTo>
                  <a:pt x="1692783" y="912240"/>
                </a:moveTo>
                <a:lnTo>
                  <a:pt x="1677232" y="939903"/>
                </a:lnTo>
                <a:lnTo>
                  <a:pt x="1688338" y="946150"/>
                </a:lnTo>
                <a:lnTo>
                  <a:pt x="1682115" y="957199"/>
                </a:lnTo>
                <a:lnTo>
                  <a:pt x="1723186" y="957199"/>
                </a:lnTo>
                <a:lnTo>
                  <a:pt x="1692783" y="912240"/>
                </a:lnTo>
                <a:close/>
              </a:path>
              <a:path w="1740534" h="982979">
                <a:moveTo>
                  <a:pt x="6350" y="0"/>
                </a:moveTo>
                <a:lnTo>
                  <a:pt x="0" y="11175"/>
                </a:lnTo>
                <a:lnTo>
                  <a:pt x="1671018" y="950958"/>
                </a:lnTo>
                <a:lnTo>
                  <a:pt x="1677232" y="939903"/>
                </a:lnTo>
                <a:lnTo>
                  <a:pt x="63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60188" y="4943855"/>
            <a:ext cx="1814830" cy="641985"/>
          </a:xfrm>
          <a:custGeom>
            <a:avLst/>
            <a:gdLst/>
            <a:ahLst/>
            <a:cxnLst/>
            <a:rect l="l" t="t" r="r" b="b"/>
            <a:pathLst>
              <a:path w="1814829" h="641985">
                <a:moveTo>
                  <a:pt x="1728560" y="27067"/>
                </a:moveTo>
                <a:lnTo>
                  <a:pt x="0" y="614679"/>
                </a:lnTo>
                <a:lnTo>
                  <a:pt x="9144" y="641857"/>
                </a:lnTo>
                <a:lnTo>
                  <a:pt x="1737793" y="54132"/>
                </a:lnTo>
                <a:lnTo>
                  <a:pt x="1728560" y="27067"/>
                </a:lnTo>
                <a:close/>
              </a:path>
              <a:path w="1814829" h="641985">
                <a:moveTo>
                  <a:pt x="1804921" y="22478"/>
                </a:moveTo>
                <a:lnTo>
                  <a:pt x="1742059" y="22478"/>
                </a:lnTo>
                <a:lnTo>
                  <a:pt x="1751330" y="49529"/>
                </a:lnTo>
                <a:lnTo>
                  <a:pt x="1737793" y="54132"/>
                </a:lnTo>
                <a:lnTo>
                  <a:pt x="1747012" y="81152"/>
                </a:lnTo>
                <a:lnTo>
                  <a:pt x="1804921" y="22478"/>
                </a:lnTo>
                <a:close/>
              </a:path>
              <a:path w="1814829" h="641985">
                <a:moveTo>
                  <a:pt x="1742059" y="22478"/>
                </a:moveTo>
                <a:lnTo>
                  <a:pt x="1728560" y="27067"/>
                </a:lnTo>
                <a:lnTo>
                  <a:pt x="1737793" y="54132"/>
                </a:lnTo>
                <a:lnTo>
                  <a:pt x="1751330" y="49529"/>
                </a:lnTo>
                <a:lnTo>
                  <a:pt x="1742059" y="22478"/>
                </a:lnTo>
                <a:close/>
              </a:path>
              <a:path w="1814829" h="641985">
                <a:moveTo>
                  <a:pt x="1719326" y="0"/>
                </a:moveTo>
                <a:lnTo>
                  <a:pt x="1728560" y="27067"/>
                </a:lnTo>
                <a:lnTo>
                  <a:pt x="1742059" y="22478"/>
                </a:lnTo>
                <a:lnTo>
                  <a:pt x="1804921" y="22478"/>
                </a:lnTo>
                <a:lnTo>
                  <a:pt x="1814321" y="12953"/>
                </a:lnTo>
                <a:lnTo>
                  <a:pt x="17193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13</a:t>
            </a:fld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3768" y="554227"/>
            <a:ext cx="31724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sz="1400" dirty="0">
                <a:latin typeface="Times New Roman"/>
                <a:cs typeface="Times New Roman"/>
              </a:rPr>
              <a:t>-	</a:t>
            </a:r>
            <a:r>
              <a:rPr sz="1400" spc="-5" dirty="0">
                <a:latin typeface="Times New Roman"/>
                <a:cs typeface="Times New Roman"/>
              </a:rPr>
              <a:t>Espace objet réel </a:t>
            </a:r>
            <a:r>
              <a:rPr sz="1400" dirty="0">
                <a:latin typeface="Times New Roman"/>
                <a:cs typeface="Times New Roman"/>
              </a:rPr>
              <a:t>- </a:t>
            </a:r>
            <a:r>
              <a:rPr sz="1400" spc="-5" dirty="0">
                <a:latin typeface="Times New Roman"/>
                <a:cs typeface="Times New Roman"/>
              </a:rPr>
              <a:t>espace image virtuel</a:t>
            </a:r>
            <a:r>
              <a:rPr sz="1400" dirty="0">
                <a:latin typeface="Times New Roman"/>
                <a:cs typeface="Times New Roman"/>
              </a:rPr>
              <a:t> 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0010" y="1024482"/>
            <a:ext cx="1361440" cy="534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81915">
              <a:lnSpc>
                <a:spcPct val="119300"/>
              </a:lnSpc>
              <a:spcBef>
                <a:spcPts val="95"/>
              </a:spcBef>
            </a:pPr>
            <a:r>
              <a:rPr sz="1400" spc="-5" dirty="0">
                <a:latin typeface="Times New Roman"/>
                <a:cs typeface="Times New Roman"/>
              </a:rPr>
              <a:t>Espace Objet</a:t>
            </a:r>
            <a:r>
              <a:rPr sz="1400" spc="-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réel  </a:t>
            </a:r>
            <a:r>
              <a:rPr sz="1400" dirty="0">
                <a:latin typeface="Times New Roman"/>
                <a:cs typeface="Times New Roman"/>
              </a:rPr>
              <a:t>La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lumière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1003" y="1319530"/>
            <a:ext cx="14376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Espace </a:t>
            </a:r>
            <a:r>
              <a:rPr sz="1400" spc="-5" dirty="0">
                <a:latin typeface="Times New Roman"/>
                <a:cs typeface="Times New Roman"/>
              </a:rPr>
              <a:t>objet</a:t>
            </a:r>
            <a:r>
              <a:rPr sz="1400" spc="-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virtuel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3768" y="2851149"/>
            <a:ext cx="344868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41300" algn="l"/>
              </a:tabLst>
            </a:pPr>
            <a:r>
              <a:rPr sz="1400" dirty="0">
                <a:latin typeface="Times New Roman"/>
                <a:cs typeface="Times New Roman"/>
              </a:rPr>
              <a:t>-	</a:t>
            </a:r>
            <a:r>
              <a:rPr sz="1400" spc="-5" dirty="0">
                <a:latin typeface="Times New Roman"/>
                <a:cs typeface="Times New Roman"/>
              </a:rPr>
              <a:t>Espace </a:t>
            </a:r>
            <a:r>
              <a:rPr sz="1400" dirty="0">
                <a:latin typeface="Times New Roman"/>
                <a:cs typeface="Times New Roman"/>
              </a:rPr>
              <a:t>image </a:t>
            </a:r>
            <a:r>
              <a:rPr sz="1400" spc="-5" dirty="0">
                <a:latin typeface="Times New Roman"/>
                <a:cs typeface="Times New Roman"/>
              </a:rPr>
              <a:t>réelle </a:t>
            </a:r>
            <a:r>
              <a:rPr sz="1400" dirty="0">
                <a:latin typeface="Times New Roman"/>
                <a:cs typeface="Times New Roman"/>
              </a:rPr>
              <a:t>espace </a:t>
            </a:r>
            <a:r>
              <a:rPr sz="1400" spc="-5" dirty="0">
                <a:latin typeface="Times New Roman"/>
                <a:cs typeface="Times New Roman"/>
              </a:rPr>
              <a:t>image virtuelle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3768" y="3618102"/>
            <a:ext cx="15163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Espace </a:t>
            </a:r>
            <a:r>
              <a:rPr sz="1400" dirty="0">
                <a:latin typeface="Times New Roman"/>
                <a:cs typeface="Times New Roman"/>
              </a:rPr>
              <a:t>image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virtuel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51229" y="3618102"/>
            <a:ext cx="14179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espace </a:t>
            </a:r>
            <a:r>
              <a:rPr sz="1400" spc="-5" dirty="0">
                <a:latin typeface="Times New Roman"/>
                <a:cs typeface="Times New Roman"/>
              </a:rPr>
              <a:t>image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réelle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168" y="5362219"/>
            <a:ext cx="6644640" cy="172085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469900" indent="-229235" algn="just">
              <a:lnSpc>
                <a:spcPct val="100000"/>
              </a:lnSpc>
              <a:spcBef>
                <a:spcPts val="425"/>
              </a:spcBef>
              <a:buAutoNum type="arabicPeriod" startAt="5"/>
              <a:tabLst>
                <a:tab pos="470534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Stigmatisme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dirty="0">
                <a:latin typeface="Times New Roman"/>
                <a:cs typeface="Times New Roman"/>
              </a:rPr>
              <a:t>rigoureux</a:t>
            </a:r>
            <a:endParaRPr sz="1600">
              <a:latin typeface="Times New Roman"/>
              <a:cs typeface="Times New Roman"/>
            </a:endParaRPr>
          </a:p>
          <a:p>
            <a:pPr marL="690880" lvl="1" indent="-229235" algn="just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691515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Définition</a:t>
            </a:r>
            <a:endParaRPr sz="16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445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système optique 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-5" dirty="0">
                <a:latin typeface="Times New Roman"/>
                <a:cs typeface="Times New Roman"/>
              </a:rPr>
              <a:t>est dit rigoureusement stigmatique pour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couple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points (A,A’) si  tout rayon passant par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point fixe </a:t>
            </a:r>
            <a:r>
              <a:rPr sz="1400" dirty="0">
                <a:latin typeface="Times New Roman"/>
                <a:cs typeface="Times New Roman"/>
              </a:rPr>
              <a:t>A émerge de </a:t>
            </a:r>
            <a:r>
              <a:rPr sz="1400" spc="-5" dirty="0">
                <a:latin typeface="Times New Roman"/>
                <a:cs typeface="Times New Roman"/>
              </a:rPr>
              <a:t>l’instrument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donnant naissance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10" dirty="0">
                <a:latin typeface="Times New Roman"/>
                <a:cs typeface="Times New Roman"/>
              </a:rPr>
              <a:t>un  </a:t>
            </a:r>
            <a:r>
              <a:rPr sz="140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passant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un point </a:t>
            </a:r>
            <a:r>
              <a:rPr sz="1400" dirty="0">
                <a:latin typeface="Times New Roman"/>
                <a:cs typeface="Times New Roman"/>
              </a:rPr>
              <a:t>A’ </a:t>
            </a:r>
            <a:r>
              <a:rPr sz="1400" spc="-5" dirty="0">
                <a:latin typeface="Times New Roman"/>
                <a:cs typeface="Times New Roman"/>
              </a:rPr>
              <a:t>fixe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l’axe optique.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dit </a:t>
            </a:r>
            <a:r>
              <a:rPr sz="1400" dirty="0">
                <a:latin typeface="Times New Roman"/>
                <a:cs typeface="Times New Roman"/>
              </a:rPr>
              <a:t>encore </a:t>
            </a:r>
            <a:r>
              <a:rPr sz="1400" spc="-5" dirty="0">
                <a:latin typeface="Times New Roman"/>
                <a:cs typeface="Times New Roman"/>
              </a:rPr>
              <a:t>que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A’ </a:t>
            </a:r>
            <a:r>
              <a:rPr sz="1400" spc="-5" dirty="0">
                <a:latin typeface="Times New Roman"/>
                <a:cs typeface="Times New Roman"/>
              </a:rPr>
              <a:t>sont  conjugués par rapport </a:t>
            </a:r>
            <a:r>
              <a:rPr sz="1400" dirty="0">
                <a:latin typeface="Times New Roman"/>
                <a:cs typeface="Times New Roman"/>
              </a:rPr>
              <a:t>à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  <a:p>
            <a:pPr marL="690880" lvl="1" indent="-229235" algn="just">
              <a:lnSpc>
                <a:spcPct val="100000"/>
              </a:lnSpc>
              <a:spcBef>
                <a:spcPts val="290"/>
              </a:spcBef>
              <a:buAutoNum type="arabicPeriod" startAt="2"/>
              <a:tabLst>
                <a:tab pos="691515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Conditions </a:t>
            </a:r>
            <a:r>
              <a:rPr sz="1400" b="1" dirty="0">
                <a:latin typeface="Times New Roman"/>
                <a:cs typeface="Times New Roman"/>
              </a:rPr>
              <a:t>de </a:t>
            </a:r>
            <a:r>
              <a:rPr sz="1400" b="1" spc="-5" dirty="0">
                <a:latin typeface="Times New Roman"/>
                <a:cs typeface="Times New Roman"/>
              </a:rPr>
              <a:t>stigmatisme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rigoureux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247516" y="7379023"/>
            <a:ext cx="5773970" cy="169846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83768" y="9236150"/>
            <a:ext cx="6415405" cy="69850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I et J </a:t>
            </a:r>
            <a:r>
              <a:rPr sz="1400" spc="-5" dirty="0">
                <a:latin typeface="Times New Roman"/>
                <a:cs typeface="Times New Roman"/>
              </a:rPr>
              <a:t>désignent les intersection des rayons incidents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émergents avec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surfaces  d’ondes </a:t>
            </a:r>
            <a:r>
              <a:rPr sz="1400" dirty="0">
                <a:latin typeface="Times New Roman"/>
                <a:cs typeface="Times New Roman"/>
              </a:rPr>
              <a:t>∑ et ∑’, </a:t>
            </a:r>
            <a:r>
              <a:rPr sz="1400" spc="-5" dirty="0">
                <a:latin typeface="Times New Roman"/>
                <a:cs typeface="Times New Roman"/>
              </a:rPr>
              <a:t>calculons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(AA’)</a:t>
            </a:r>
            <a:endParaRPr sz="1400">
              <a:latin typeface="Times New Roman"/>
              <a:cs typeface="Times New Roman"/>
            </a:endParaRPr>
          </a:p>
          <a:p>
            <a:pPr marR="191770" algn="ctr">
              <a:lnSpc>
                <a:spcPct val="100000"/>
              </a:lnSpc>
              <a:spcBef>
                <a:spcPts val="280"/>
              </a:spcBef>
            </a:pPr>
            <a:r>
              <a:rPr sz="1150" spc="15" dirty="0">
                <a:latin typeface="Times New Roman"/>
                <a:cs typeface="Times New Roman"/>
              </a:rPr>
              <a:t>(</a:t>
            </a:r>
            <a:r>
              <a:rPr sz="1150" spc="-170" dirty="0">
                <a:latin typeface="Times New Roman"/>
                <a:cs typeface="Times New Roman"/>
              </a:rPr>
              <a:t> </a:t>
            </a:r>
            <a:r>
              <a:rPr sz="1150" i="1" spc="40" dirty="0">
                <a:latin typeface="Times New Roman"/>
                <a:cs typeface="Times New Roman"/>
              </a:rPr>
              <a:t>AA</a:t>
            </a:r>
            <a:r>
              <a:rPr sz="1150" spc="40" dirty="0">
                <a:latin typeface="Times New Roman"/>
                <a:cs typeface="Times New Roman"/>
              </a:rPr>
              <a:t>')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30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nAI</a:t>
            </a:r>
            <a:r>
              <a:rPr sz="1150" i="1" spc="6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</a:t>
            </a:r>
            <a:r>
              <a:rPr sz="1150" spc="-4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Times New Roman"/>
                <a:cs typeface="Times New Roman"/>
              </a:rPr>
              <a:t>(</a:t>
            </a:r>
            <a:r>
              <a:rPr sz="1150" i="1" spc="25" dirty="0">
                <a:latin typeface="Times New Roman"/>
                <a:cs typeface="Times New Roman"/>
              </a:rPr>
              <a:t>IJ</a:t>
            </a:r>
            <a:r>
              <a:rPr sz="1150" i="1" spc="-90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r>
              <a:rPr sz="1150" spc="-5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</a:t>
            </a:r>
            <a:r>
              <a:rPr sz="1150" spc="-25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n</a:t>
            </a:r>
            <a:r>
              <a:rPr sz="1150" spc="25" dirty="0">
                <a:latin typeface="Times New Roman"/>
                <a:cs typeface="Times New Roman"/>
              </a:rPr>
              <a:t>'</a:t>
            </a:r>
            <a:r>
              <a:rPr sz="1150" spc="-110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JA</a:t>
            </a:r>
            <a:r>
              <a:rPr sz="1150" spc="10" dirty="0">
                <a:latin typeface="Times New Roman"/>
                <a:cs typeface="Times New Roman"/>
              </a:rPr>
              <a:t>'</a:t>
            </a:r>
            <a:r>
              <a:rPr sz="1150" spc="2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pour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tout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et</a:t>
            </a:r>
            <a:r>
              <a:rPr sz="1400" dirty="0">
                <a:latin typeface="Times New Roman"/>
                <a:cs typeface="Times New Roman"/>
              </a:rPr>
              <a:t> J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0707" y="2743707"/>
            <a:ext cx="331470" cy="1527810"/>
          </a:xfrm>
          <a:custGeom>
            <a:avLst/>
            <a:gdLst/>
            <a:ahLst/>
            <a:cxnLst/>
            <a:rect l="l" t="t" r="r" b="b"/>
            <a:pathLst>
              <a:path w="331469" h="1527810">
                <a:moveTo>
                  <a:pt x="331437" y="0"/>
                </a:moveTo>
                <a:lnTo>
                  <a:pt x="297483" y="34119"/>
                </a:lnTo>
                <a:lnTo>
                  <a:pt x="265357" y="69361"/>
                </a:lnTo>
                <a:lnTo>
                  <a:pt x="235060" y="105663"/>
                </a:lnTo>
                <a:lnTo>
                  <a:pt x="206593" y="142962"/>
                </a:lnTo>
                <a:lnTo>
                  <a:pt x="179957" y="181197"/>
                </a:lnTo>
                <a:lnTo>
                  <a:pt x="155153" y="220305"/>
                </a:lnTo>
                <a:lnTo>
                  <a:pt x="132183" y="260225"/>
                </a:lnTo>
                <a:lnTo>
                  <a:pt x="111047" y="300894"/>
                </a:lnTo>
                <a:lnTo>
                  <a:pt x="91748" y="342251"/>
                </a:lnTo>
                <a:lnTo>
                  <a:pt x="74285" y="384233"/>
                </a:lnTo>
                <a:lnTo>
                  <a:pt x="58661" y="426778"/>
                </a:lnTo>
                <a:lnTo>
                  <a:pt x="44877" y="469825"/>
                </a:lnTo>
                <a:lnTo>
                  <a:pt x="32934" y="513310"/>
                </a:lnTo>
                <a:lnTo>
                  <a:pt x="22832" y="557172"/>
                </a:lnTo>
                <a:lnTo>
                  <a:pt x="14574" y="601350"/>
                </a:lnTo>
                <a:lnTo>
                  <a:pt x="8161" y="645780"/>
                </a:lnTo>
                <a:lnTo>
                  <a:pt x="3593" y="690401"/>
                </a:lnTo>
                <a:lnTo>
                  <a:pt x="872" y="735151"/>
                </a:lnTo>
                <a:lnTo>
                  <a:pt x="0" y="779967"/>
                </a:lnTo>
                <a:lnTo>
                  <a:pt x="976" y="824788"/>
                </a:lnTo>
                <a:lnTo>
                  <a:pt x="3804" y="869552"/>
                </a:lnTo>
                <a:lnTo>
                  <a:pt x="8483" y="914196"/>
                </a:lnTo>
                <a:lnTo>
                  <a:pt x="15015" y="958658"/>
                </a:lnTo>
                <a:lnTo>
                  <a:pt x="23402" y="1002877"/>
                </a:lnTo>
                <a:lnTo>
                  <a:pt x="33644" y="1046789"/>
                </a:lnTo>
                <a:lnTo>
                  <a:pt x="45742" y="1090335"/>
                </a:lnTo>
                <a:lnTo>
                  <a:pt x="59699" y="1133450"/>
                </a:lnTo>
                <a:lnTo>
                  <a:pt x="75515" y="1176073"/>
                </a:lnTo>
                <a:lnTo>
                  <a:pt x="93191" y="1218142"/>
                </a:lnTo>
                <a:lnTo>
                  <a:pt x="112728" y="1259595"/>
                </a:lnTo>
                <a:lnTo>
                  <a:pt x="134129" y="1300370"/>
                </a:lnTo>
                <a:lnTo>
                  <a:pt x="157393" y="1340405"/>
                </a:lnTo>
                <a:lnTo>
                  <a:pt x="182523" y="1379637"/>
                </a:lnTo>
                <a:lnTo>
                  <a:pt x="209519" y="1418005"/>
                </a:lnTo>
                <a:lnTo>
                  <a:pt x="238383" y="1455446"/>
                </a:lnTo>
                <a:lnTo>
                  <a:pt x="269116" y="1491899"/>
                </a:lnTo>
                <a:lnTo>
                  <a:pt x="301719" y="15273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69794" y="2759074"/>
            <a:ext cx="335280" cy="1527175"/>
          </a:xfrm>
          <a:custGeom>
            <a:avLst/>
            <a:gdLst/>
            <a:ahLst/>
            <a:cxnLst/>
            <a:rect l="l" t="t" r="r" b="b"/>
            <a:pathLst>
              <a:path w="335280" h="1527175">
                <a:moveTo>
                  <a:pt x="0" y="1527174"/>
                </a:moveTo>
                <a:lnTo>
                  <a:pt x="34110" y="1493225"/>
                </a:lnTo>
                <a:lnTo>
                  <a:pt x="66398" y="1458144"/>
                </a:lnTo>
                <a:lnTo>
                  <a:pt x="96863" y="1421994"/>
                </a:lnTo>
                <a:lnTo>
                  <a:pt x="125503" y="1384837"/>
                </a:lnTo>
                <a:lnTo>
                  <a:pt x="152316" y="1346735"/>
                </a:lnTo>
                <a:lnTo>
                  <a:pt x="177300" y="1307749"/>
                </a:lnTo>
                <a:lnTo>
                  <a:pt x="200456" y="1267943"/>
                </a:lnTo>
                <a:lnTo>
                  <a:pt x="221780" y="1227379"/>
                </a:lnTo>
                <a:lnTo>
                  <a:pt x="241271" y="1186117"/>
                </a:lnTo>
                <a:lnTo>
                  <a:pt x="258929" y="1144221"/>
                </a:lnTo>
                <a:lnTo>
                  <a:pt x="274751" y="1101752"/>
                </a:lnTo>
                <a:lnTo>
                  <a:pt x="288735" y="1058773"/>
                </a:lnTo>
                <a:lnTo>
                  <a:pt x="300882" y="1015346"/>
                </a:lnTo>
                <a:lnTo>
                  <a:pt x="311188" y="971532"/>
                </a:lnTo>
                <a:lnTo>
                  <a:pt x="319653" y="927394"/>
                </a:lnTo>
                <a:lnTo>
                  <a:pt x="326274" y="882994"/>
                </a:lnTo>
                <a:lnTo>
                  <a:pt x="331052" y="838394"/>
                </a:lnTo>
                <a:lnTo>
                  <a:pt x="333983" y="793656"/>
                </a:lnTo>
                <a:lnTo>
                  <a:pt x="335066" y="748842"/>
                </a:lnTo>
                <a:lnTo>
                  <a:pt x="334301" y="704015"/>
                </a:lnTo>
                <a:lnTo>
                  <a:pt x="331686" y="659235"/>
                </a:lnTo>
                <a:lnTo>
                  <a:pt x="327218" y="614566"/>
                </a:lnTo>
                <a:lnTo>
                  <a:pt x="320897" y="570070"/>
                </a:lnTo>
                <a:lnTo>
                  <a:pt x="312721" y="525808"/>
                </a:lnTo>
                <a:lnTo>
                  <a:pt x="302688" y="481843"/>
                </a:lnTo>
                <a:lnTo>
                  <a:pt x="290798" y="438237"/>
                </a:lnTo>
                <a:lnTo>
                  <a:pt x="277048" y="395051"/>
                </a:lnTo>
                <a:lnTo>
                  <a:pt x="261438" y="352348"/>
                </a:lnTo>
                <a:lnTo>
                  <a:pt x="243965" y="310191"/>
                </a:lnTo>
                <a:lnTo>
                  <a:pt x="224628" y="268640"/>
                </a:lnTo>
                <a:lnTo>
                  <a:pt x="203426" y="227759"/>
                </a:lnTo>
                <a:lnTo>
                  <a:pt x="180357" y="187609"/>
                </a:lnTo>
                <a:lnTo>
                  <a:pt x="155419" y="148252"/>
                </a:lnTo>
                <a:lnTo>
                  <a:pt x="128612" y="109750"/>
                </a:lnTo>
                <a:lnTo>
                  <a:pt x="99933" y="72166"/>
                </a:lnTo>
                <a:lnTo>
                  <a:pt x="69382" y="35562"/>
                </a:lnTo>
                <a:lnTo>
                  <a:pt x="3695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27940" y="3538854"/>
            <a:ext cx="4343400" cy="0"/>
          </a:xfrm>
          <a:custGeom>
            <a:avLst/>
            <a:gdLst/>
            <a:ahLst/>
            <a:cxnLst/>
            <a:rect l="l" t="t" r="r" b="b"/>
            <a:pathLst>
              <a:path w="4343400">
                <a:moveTo>
                  <a:pt x="0" y="0"/>
                </a:moveTo>
                <a:lnTo>
                  <a:pt x="43434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51867" y="1095882"/>
            <a:ext cx="331470" cy="1527810"/>
          </a:xfrm>
          <a:custGeom>
            <a:avLst/>
            <a:gdLst/>
            <a:ahLst/>
            <a:cxnLst/>
            <a:rect l="l" t="t" r="r" b="b"/>
            <a:pathLst>
              <a:path w="331470" h="1527810">
                <a:moveTo>
                  <a:pt x="331437" y="0"/>
                </a:moveTo>
                <a:lnTo>
                  <a:pt x="297483" y="34119"/>
                </a:lnTo>
                <a:lnTo>
                  <a:pt x="265357" y="69361"/>
                </a:lnTo>
                <a:lnTo>
                  <a:pt x="235060" y="105663"/>
                </a:lnTo>
                <a:lnTo>
                  <a:pt x="206593" y="142962"/>
                </a:lnTo>
                <a:lnTo>
                  <a:pt x="179957" y="181197"/>
                </a:lnTo>
                <a:lnTo>
                  <a:pt x="155153" y="220305"/>
                </a:lnTo>
                <a:lnTo>
                  <a:pt x="132183" y="260225"/>
                </a:lnTo>
                <a:lnTo>
                  <a:pt x="111047" y="300894"/>
                </a:lnTo>
                <a:lnTo>
                  <a:pt x="91748" y="342251"/>
                </a:lnTo>
                <a:lnTo>
                  <a:pt x="74285" y="384233"/>
                </a:lnTo>
                <a:lnTo>
                  <a:pt x="58661" y="426778"/>
                </a:lnTo>
                <a:lnTo>
                  <a:pt x="44877" y="469825"/>
                </a:lnTo>
                <a:lnTo>
                  <a:pt x="32934" y="513310"/>
                </a:lnTo>
                <a:lnTo>
                  <a:pt x="22832" y="557172"/>
                </a:lnTo>
                <a:lnTo>
                  <a:pt x="14574" y="601350"/>
                </a:lnTo>
                <a:lnTo>
                  <a:pt x="8161" y="645780"/>
                </a:lnTo>
                <a:lnTo>
                  <a:pt x="3593" y="690401"/>
                </a:lnTo>
                <a:lnTo>
                  <a:pt x="872" y="735151"/>
                </a:lnTo>
                <a:lnTo>
                  <a:pt x="0" y="779967"/>
                </a:lnTo>
                <a:lnTo>
                  <a:pt x="976" y="824788"/>
                </a:lnTo>
                <a:lnTo>
                  <a:pt x="3804" y="869552"/>
                </a:lnTo>
                <a:lnTo>
                  <a:pt x="8483" y="914196"/>
                </a:lnTo>
                <a:lnTo>
                  <a:pt x="15015" y="958658"/>
                </a:lnTo>
                <a:lnTo>
                  <a:pt x="23402" y="1002877"/>
                </a:lnTo>
                <a:lnTo>
                  <a:pt x="33644" y="1046789"/>
                </a:lnTo>
                <a:lnTo>
                  <a:pt x="45742" y="1090335"/>
                </a:lnTo>
                <a:lnTo>
                  <a:pt x="59699" y="1133450"/>
                </a:lnTo>
                <a:lnTo>
                  <a:pt x="75515" y="1176073"/>
                </a:lnTo>
                <a:lnTo>
                  <a:pt x="93191" y="1218142"/>
                </a:lnTo>
                <a:lnTo>
                  <a:pt x="112728" y="1259595"/>
                </a:lnTo>
                <a:lnTo>
                  <a:pt x="134129" y="1300370"/>
                </a:lnTo>
                <a:lnTo>
                  <a:pt x="157393" y="1340405"/>
                </a:lnTo>
                <a:lnTo>
                  <a:pt x="182523" y="1379637"/>
                </a:lnTo>
                <a:lnTo>
                  <a:pt x="209519" y="1418005"/>
                </a:lnTo>
                <a:lnTo>
                  <a:pt x="238383" y="1455446"/>
                </a:lnTo>
                <a:lnTo>
                  <a:pt x="269116" y="1491899"/>
                </a:lnTo>
                <a:lnTo>
                  <a:pt x="301719" y="15273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56814" y="1891029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86884" y="1096390"/>
            <a:ext cx="347345" cy="1526540"/>
          </a:xfrm>
          <a:custGeom>
            <a:avLst/>
            <a:gdLst/>
            <a:ahLst/>
            <a:cxnLst/>
            <a:rect l="l" t="t" r="r" b="b"/>
            <a:pathLst>
              <a:path w="347345" h="1526539">
                <a:moveTo>
                  <a:pt x="0" y="1526413"/>
                </a:moveTo>
                <a:lnTo>
                  <a:pt x="34624" y="1492985"/>
                </a:lnTo>
                <a:lnTo>
                  <a:pt x="67444" y="1458398"/>
                </a:lnTo>
                <a:lnTo>
                  <a:pt x="98458" y="1422715"/>
                </a:lnTo>
                <a:lnTo>
                  <a:pt x="127662" y="1385998"/>
                </a:lnTo>
                <a:lnTo>
                  <a:pt x="155055" y="1348308"/>
                </a:lnTo>
                <a:lnTo>
                  <a:pt x="180633" y="1309708"/>
                </a:lnTo>
                <a:lnTo>
                  <a:pt x="204395" y="1270259"/>
                </a:lnTo>
                <a:lnTo>
                  <a:pt x="226338" y="1230024"/>
                </a:lnTo>
                <a:lnTo>
                  <a:pt x="246460" y="1189064"/>
                </a:lnTo>
                <a:lnTo>
                  <a:pt x="264758" y="1147442"/>
                </a:lnTo>
                <a:lnTo>
                  <a:pt x="281229" y="1105220"/>
                </a:lnTo>
                <a:lnTo>
                  <a:pt x="295871" y="1062460"/>
                </a:lnTo>
                <a:lnTo>
                  <a:pt x="308682" y="1019223"/>
                </a:lnTo>
                <a:lnTo>
                  <a:pt x="319659" y="975573"/>
                </a:lnTo>
                <a:lnTo>
                  <a:pt x="328800" y="931570"/>
                </a:lnTo>
                <a:lnTo>
                  <a:pt x="336102" y="887277"/>
                </a:lnTo>
                <a:lnTo>
                  <a:pt x="341563" y="842757"/>
                </a:lnTo>
                <a:lnTo>
                  <a:pt x="345180" y="798070"/>
                </a:lnTo>
                <a:lnTo>
                  <a:pt x="346951" y="753279"/>
                </a:lnTo>
                <a:lnTo>
                  <a:pt x="346874" y="708447"/>
                </a:lnTo>
                <a:lnTo>
                  <a:pt x="344945" y="663634"/>
                </a:lnTo>
                <a:lnTo>
                  <a:pt x="341163" y="618904"/>
                </a:lnTo>
                <a:lnTo>
                  <a:pt x="335525" y="574318"/>
                </a:lnTo>
                <a:lnTo>
                  <a:pt x="328028" y="529938"/>
                </a:lnTo>
                <a:lnTo>
                  <a:pt x="318670" y="485827"/>
                </a:lnTo>
                <a:lnTo>
                  <a:pt x="307449" y="442046"/>
                </a:lnTo>
                <a:lnTo>
                  <a:pt x="294362" y="398657"/>
                </a:lnTo>
                <a:lnTo>
                  <a:pt x="279406" y="355723"/>
                </a:lnTo>
                <a:lnTo>
                  <a:pt x="262580" y="313305"/>
                </a:lnTo>
                <a:lnTo>
                  <a:pt x="243881" y="271466"/>
                </a:lnTo>
                <a:lnTo>
                  <a:pt x="223305" y="230267"/>
                </a:lnTo>
                <a:lnTo>
                  <a:pt x="200852" y="189771"/>
                </a:lnTo>
                <a:lnTo>
                  <a:pt x="176518" y="150039"/>
                </a:lnTo>
                <a:lnTo>
                  <a:pt x="150300" y="111134"/>
                </a:lnTo>
                <a:lnTo>
                  <a:pt x="122197" y="73118"/>
                </a:lnTo>
                <a:lnTo>
                  <a:pt x="92206" y="36052"/>
                </a:lnTo>
                <a:lnTo>
                  <a:pt x="60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504565" y="862329"/>
            <a:ext cx="1485900" cy="342900"/>
          </a:xfrm>
          <a:custGeom>
            <a:avLst/>
            <a:gdLst/>
            <a:ahLst/>
            <a:cxnLst/>
            <a:rect l="l" t="t" r="r" b="b"/>
            <a:pathLst>
              <a:path w="1485900" h="342900">
                <a:moveTo>
                  <a:pt x="0" y="342900"/>
                </a:moveTo>
                <a:lnTo>
                  <a:pt x="14859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371215" y="1090929"/>
            <a:ext cx="1714500" cy="342900"/>
          </a:xfrm>
          <a:custGeom>
            <a:avLst/>
            <a:gdLst/>
            <a:ahLst/>
            <a:cxnLst/>
            <a:rect l="l" t="t" r="r" b="b"/>
            <a:pathLst>
              <a:path w="1714500" h="342900">
                <a:moveTo>
                  <a:pt x="0" y="342900"/>
                </a:moveTo>
                <a:lnTo>
                  <a:pt x="1714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256915" y="1319529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56915" y="1548129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275965" y="1776729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371215" y="2005329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485515" y="2233929"/>
            <a:ext cx="1714500" cy="342900"/>
          </a:xfrm>
          <a:custGeom>
            <a:avLst/>
            <a:gdLst/>
            <a:ahLst/>
            <a:cxnLst/>
            <a:rect l="l" t="t" r="r" b="b"/>
            <a:pathLst>
              <a:path w="1714500" h="342900">
                <a:moveTo>
                  <a:pt x="0" y="342900"/>
                </a:moveTo>
                <a:lnTo>
                  <a:pt x="1714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428114" y="1281429"/>
            <a:ext cx="1257300" cy="76200"/>
          </a:xfrm>
          <a:custGeom>
            <a:avLst/>
            <a:gdLst/>
            <a:ahLst/>
            <a:cxnLst/>
            <a:rect l="l" t="t" r="r" b="b"/>
            <a:pathLst>
              <a:path w="1257300" h="76200">
                <a:moveTo>
                  <a:pt x="1181099" y="0"/>
                </a:moveTo>
                <a:lnTo>
                  <a:pt x="1181099" y="76200"/>
                </a:lnTo>
                <a:lnTo>
                  <a:pt x="1244599" y="44450"/>
                </a:lnTo>
                <a:lnTo>
                  <a:pt x="1193799" y="44450"/>
                </a:lnTo>
                <a:lnTo>
                  <a:pt x="1193799" y="31750"/>
                </a:lnTo>
                <a:lnTo>
                  <a:pt x="1244599" y="31750"/>
                </a:lnTo>
                <a:lnTo>
                  <a:pt x="1181099" y="0"/>
                </a:lnTo>
                <a:close/>
              </a:path>
              <a:path w="1257300" h="76200">
                <a:moveTo>
                  <a:pt x="1181099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181099" y="44450"/>
                </a:lnTo>
                <a:lnTo>
                  <a:pt x="1181099" y="31750"/>
                </a:lnTo>
                <a:close/>
              </a:path>
              <a:path w="1257300" h="76200">
                <a:moveTo>
                  <a:pt x="1244599" y="31750"/>
                </a:moveTo>
                <a:lnTo>
                  <a:pt x="1193799" y="31750"/>
                </a:lnTo>
                <a:lnTo>
                  <a:pt x="1193799" y="44450"/>
                </a:lnTo>
                <a:lnTo>
                  <a:pt x="1244599" y="44450"/>
                </a:lnTo>
                <a:lnTo>
                  <a:pt x="1257299" y="38100"/>
                </a:lnTo>
                <a:lnTo>
                  <a:pt x="124459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937667" y="3522852"/>
            <a:ext cx="331470" cy="1527810"/>
          </a:xfrm>
          <a:custGeom>
            <a:avLst/>
            <a:gdLst/>
            <a:ahLst/>
            <a:cxnLst/>
            <a:rect l="l" t="t" r="r" b="b"/>
            <a:pathLst>
              <a:path w="331470" h="1527810">
                <a:moveTo>
                  <a:pt x="331437" y="0"/>
                </a:moveTo>
                <a:lnTo>
                  <a:pt x="297483" y="34119"/>
                </a:lnTo>
                <a:lnTo>
                  <a:pt x="265357" y="69361"/>
                </a:lnTo>
                <a:lnTo>
                  <a:pt x="235060" y="105663"/>
                </a:lnTo>
                <a:lnTo>
                  <a:pt x="206593" y="142962"/>
                </a:lnTo>
                <a:lnTo>
                  <a:pt x="179957" y="181197"/>
                </a:lnTo>
                <a:lnTo>
                  <a:pt x="155153" y="220305"/>
                </a:lnTo>
                <a:lnTo>
                  <a:pt x="132183" y="260225"/>
                </a:lnTo>
                <a:lnTo>
                  <a:pt x="111047" y="300894"/>
                </a:lnTo>
                <a:lnTo>
                  <a:pt x="91748" y="342251"/>
                </a:lnTo>
                <a:lnTo>
                  <a:pt x="74285" y="384233"/>
                </a:lnTo>
                <a:lnTo>
                  <a:pt x="58661" y="426778"/>
                </a:lnTo>
                <a:lnTo>
                  <a:pt x="44877" y="469825"/>
                </a:lnTo>
                <a:lnTo>
                  <a:pt x="32934" y="513310"/>
                </a:lnTo>
                <a:lnTo>
                  <a:pt x="22832" y="557172"/>
                </a:lnTo>
                <a:lnTo>
                  <a:pt x="14574" y="601350"/>
                </a:lnTo>
                <a:lnTo>
                  <a:pt x="8161" y="645780"/>
                </a:lnTo>
                <a:lnTo>
                  <a:pt x="3593" y="690401"/>
                </a:lnTo>
                <a:lnTo>
                  <a:pt x="872" y="735151"/>
                </a:lnTo>
                <a:lnTo>
                  <a:pt x="0" y="779967"/>
                </a:lnTo>
                <a:lnTo>
                  <a:pt x="976" y="824788"/>
                </a:lnTo>
                <a:lnTo>
                  <a:pt x="3804" y="869552"/>
                </a:lnTo>
                <a:lnTo>
                  <a:pt x="8483" y="914196"/>
                </a:lnTo>
                <a:lnTo>
                  <a:pt x="15015" y="958658"/>
                </a:lnTo>
                <a:lnTo>
                  <a:pt x="23402" y="1002877"/>
                </a:lnTo>
                <a:lnTo>
                  <a:pt x="33644" y="1046789"/>
                </a:lnTo>
                <a:lnTo>
                  <a:pt x="45742" y="1090335"/>
                </a:lnTo>
                <a:lnTo>
                  <a:pt x="59699" y="1133450"/>
                </a:lnTo>
                <a:lnTo>
                  <a:pt x="75515" y="1176073"/>
                </a:lnTo>
                <a:lnTo>
                  <a:pt x="93191" y="1218142"/>
                </a:lnTo>
                <a:lnTo>
                  <a:pt x="112728" y="1259595"/>
                </a:lnTo>
                <a:lnTo>
                  <a:pt x="134129" y="1300370"/>
                </a:lnTo>
                <a:lnTo>
                  <a:pt x="157393" y="1340405"/>
                </a:lnTo>
                <a:lnTo>
                  <a:pt x="182523" y="1379637"/>
                </a:lnTo>
                <a:lnTo>
                  <a:pt x="209519" y="1418005"/>
                </a:lnTo>
                <a:lnTo>
                  <a:pt x="238383" y="1455446"/>
                </a:lnTo>
                <a:lnTo>
                  <a:pt x="269116" y="1491899"/>
                </a:lnTo>
                <a:lnTo>
                  <a:pt x="301719" y="1527302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142614" y="4317999"/>
            <a:ext cx="4114800" cy="0"/>
          </a:xfrm>
          <a:custGeom>
            <a:avLst/>
            <a:gdLst/>
            <a:ahLst/>
            <a:cxnLst/>
            <a:rect l="l" t="t" r="r" b="b"/>
            <a:pathLst>
              <a:path w="4114800">
                <a:moveTo>
                  <a:pt x="0" y="0"/>
                </a:moveTo>
                <a:lnTo>
                  <a:pt x="4114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972684" y="3523360"/>
            <a:ext cx="347345" cy="1526540"/>
          </a:xfrm>
          <a:custGeom>
            <a:avLst/>
            <a:gdLst/>
            <a:ahLst/>
            <a:cxnLst/>
            <a:rect l="l" t="t" r="r" b="b"/>
            <a:pathLst>
              <a:path w="347345" h="1526539">
                <a:moveTo>
                  <a:pt x="0" y="1526413"/>
                </a:moveTo>
                <a:lnTo>
                  <a:pt x="34624" y="1492985"/>
                </a:lnTo>
                <a:lnTo>
                  <a:pt x="67444" y="1458398"/>
                </a:lnTo>
                <a:lnTo>
                  <a:pt x="98458" y="1422715"/>
                </a:lnTo>
                <a:lnTo>
                  <a:pt x="127662" y="1385998"/>
                </a:lnTo>
                <a:lnTo>
                  <a:pt x="155055" y="1348308"/>
                </a:lnTo>
                <a:lnTo>
                  <a:pt x="180633" y="1309708"/>
                </a:lnTo>
                <a:lnTo>
                  <a:pt x="204395" y="1270259"/>
                </a:lnTo>
                <a:lnTo>
                  <a:pt x="226338" y="1230024"/>
                </a:lnTo>
                <a:lnTo>
                  <a:pt x="246460" y="1189064"/>
                </a:lnTo>
                <a:lnTo>
                  <a:pt x="264758" y="1147442"/>
                </a:lnTo>
                <a:lnTo>
                  <a:pt x="281229" y="1105220"/>
                </a:lnTo>
                <a:lnTo>
                  <a:pt x="295871" y="1062460"/>
                </a:lnTo>
                <a:lnTo>
                  <a:pt x="308682" y="1019223"/>
                </a:lnTo>
                <a:lnTo>
                  <a:pt x="319659" y="975573"/>
                </a:lnTo>
                <a:lnTo>
                  <a:pt x="328800" y="931570"/>
                </a:lnTo>
                <a:lnTo>
                  <a:pt x="336102" y="887277"/>
                </a:lnTo>
                <a:lnTo>
                  <a:pt x="341563" y="842757"/>
                </a:lnTo>
                <a:lnTo>
                  <a:pt x="345180" y="798070"/>
                </a:lnTo>
                <a:lnTo>
                  <a:pt x="346951" y="753279"/>
                </a:lnTo>
                <a:lnTo>
                  <a:pt x="346874" y="708447"/>
                </a:lnTo>
                <a:lnTo>
                  <a:pt x="344945" y="663634"/>
                </a:lnTo>
                <a:lnTo>
                  <a:pt x="341163" y="618904"/>
                </a:lnTo>
                <a:lnTo>
                  <a:pt x="335525" y="574318"/>
                </a:lnTo>
                <a:lnTo>
                  <a:pt x="328028" y="529938"/>
                </a:lnTo>
                <a:lnTo>
                  <a:pt x="318670" y="485827"/>
                </a:lnTo>
                <a:lnTo>
                  <a:pt x="307449" y="442046"/>
                </a:lnTo>
                <a:lnTo>
                  <a:pt x="294362" y="398657"/>
                </a:lnTo>
                <a:lnTo>
                  <a:pt x="279406" y="355723"/>
                </a:lnTo>
                <a:lnTo>
                  <a:pt x="262580" y="313305"/>
                </a:lnTo>
                <a:lnTo>
                  <a:pt x="243881" y="271466"/>
                </a:lnTo>
                <a:lnTo>
                  <a:pt x="223305" y="230267"/>
                </a:lnTo>
                <a:lnTo>
                  <a:pt x="200852" y="189771"/>
                </a:lnTo>
                <a:lnTo>
                  <a:pt x="176518" y="150039"/>
                </a:lnTo>
                <a:lnTo>
                  <a:pt x="150300" y="111134"/>
                </a:lnTo>
                <a:lnTo>
                  <a:pt x="122197" y="73118"/>
                </a:lnTo>
                <a:lnTo>
                  <a:pt x="92206" y="36052"/>
                </a:lnTo>
                <a:lnTo>
                  <a:pt x="603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599815" y="3565524"/>
            <a:ext cx="1485900" cy="342900"/>
          </a:xfrm>
          <a:custGeom>
            <a:avLst/>
            <a:gdLst/>
            <a:ahLst/>
            <a:cxnLst/>
            <a:rect l="l" t="t" r="r" b="b"/>
            <a:pathLst>
              <a:path w="1485900" h="342900">
                <a:moveTo>
                  <a:pt x="0" y="342900"/>
                </a:moveTo>
                <a:lnTo>
                  <a:pt x="14859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504565" y="3794124"/>
            <a:ext cx="1714500" cy="342900"/>
          </a:xfrm>
          <a:custGeom>
            <a:avLst/>
            <a:gdLst/>
            <a:ahLst/>
            <a:cxnLst/>
            <a:rect l="l" t="t" r="r" b="b"/>
            <a:pathLst>
              <a:path w="1714500" h="342900">
                <a:moveTo>
                  <a:pt x="0" y="342900"/>
                </a:moveTo>
                <a:lnTo>
                  <a:pt x="1714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418840" y="4022724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899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418840" y="4251324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437890" y="4479924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371215" y="4775199"/>
            <a:ext cx="1828800" cy="342900"/>
          </a:xfrm>
          <a:custGeom>
            <a:avLst/>
            <a:gdLst/>
            <a:ahLst/>
            <a:cxnLst/>
            <a:rect l="l" t="t" r="r" b="b"/>
            <a:pathLst>
              <a:path w="1828800" h="342900">
                <a:moveTo>
                  <a:pt x="0" y="342900"/>
                </a:moveTo>
                <a:lnTo>
                  <a:pt x="18288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256915" y="5003799"/>
            <a:ext cx="1714500" cy="342900"/>
          </a:xfrm>
          <a:custGeom>
            <a:avLst/>
            <a:gdLst/>
            <a:ahLst/>
            <a:cxnLst/>
            <a:rect l="l" t="t" r="r" b="b"/>
            <a:pathLst>
              <a:path w="1714500" h="342900">
                <a:moveTo>
                  <a:pt x="0" y="342900"/>
                </a:moveTo>
                <a:lnTo>
                  <a:pt x="17145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50264" y="4051299"/>
            <a:ext cx="1606549" cy="762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14</a:t>
            </a:fld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243020"/>
            <a:ext cx="6652895" cy="3878579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95"/>
              </a:spcBef>
            </a:pPr>
            <a:r>
              <a:rPr sz="1150" spc="15" dirty="0">
                <a:latin typeface="Times New Roman"/>
                <a:cs typeface="Times New Roman"/>
              </a:rPr>
              <a:t>(</a:t>
            </a:r>
            <a:r>
              <a:rPr sz="1150" spc="-170" dirty="0">
                <a:latin typeface="Times New Roman"/>
                <a:cs typeface="Times New Roman"/>
              </a:rPr>
              <a:t> </a:t>
            </a:r>
            <a:r>
              <a:rPr sz="1150" i="1" spc="40" dirty="0">
                <a:latin typeface="Times New Roman"/>
                <a:cs typeface="Times New Roman"/>
              </a:rPr>
              <a:t>AA</a:t>
            </a:r>
            <a:r>
              <a:rPr sz="1150" spc="40" dirty="0">
                <a:latin typeface="Times New Roman"/>
                <a:cs typeface="Times New Roman"/>
              </a:rPr>
              <a:t>')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30" dirty="0">
                <a:latin typeface="Times New Roman"/>
                <a:cs typeface="Times New Roman"/>
              </a:rPr>
              <a:t> </a:t>
            </a:r>
            <a:r>
              <a:rPr sz="1150" i="1" spc="45" dirty="0">
                <a:latin typeface="Times New Roman"/>
                <a:cs typeface="Times New Roman"/>
              </a:rPr>
              <a:t>nR</a:t>
            </a:r>
            <a:r>
              <a:rPr sz="1150" i="1" spc="-6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</a:t>
            </a:r>
            <a:r>
              <a:rPr sz="1150" spc="-4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Times New Roman"/>
                <a:cs typeface="Times New Roman"/>
              </a:rPr>
              <a:t>(</a:t>
            </a:r>
            <a:r>
              <a:rPr sz="1150" i="1" spc="25" dirty="0">
                <a:latin typeface="Times New Roman"/>
                <a:cs typeface="Times New Roman"/>
              </a:rPr>
              <a:t>IJ</a:t>
            </a:r>
            <a:r>
              <a:rPr sz="1150" i="1" spc="-95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r>
              <a:rPr sz="1150" spc="-5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</a:t>
            </a:r>
            <a:r>
              <a:rPr sz="1150" spc="-30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n</a:t>
            </a:r>
            <a:r>
              <a:rPr sz="1150" spc="25" dirty="0">
                <a:latin typeface="Times New Roman"/>
                <a:cs typeface="Times New Roman"/>
              </a:rPr>
              <a:t>'</a:t>
            </a:r>
            <a:r>
              <a:rPr sz="1150" spc="-130" dirty="0">
                <a:latin typeface="Times New Roman"/>
                <a:cs typeface="Times New Roman"/>
              </a:rPr>
              <a:t> </a:t>
            </a:r>
            <a:r>
              <a:rPr sz="1150" i="1" spc="35" dirty="0">
                <a:latin typeface="Times New Roman"/>
                <a:cs typeface="Times New Roman"/>
              </a:rPr>
              <a:t>R</a:t>
            </a:r>
            <a:r>
              <a:rPr sz="1150" spc="3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80"/>
              </a:spcBef>
            </a:pPr>
            <a:r>
              <a:rPr sz="1400" dirty="0">
                <a:latin typeface="Times New Roman"/>
                <a:cs typeface="Times New Roman"/>
              </a:rPr>
              <a:t>R et R’ </a:t>
            </a:r>
            <a:r>
              <a:rPr sz="1400" spc="-5" dirty="0">
                <a:latin typeface="Times New Roman"/>
                <a:cs typeface="Times New Roman"/>
              </a:rPr>
              <a:t>désignent les rayons de courbure de </a:t>
            </a:r>
            <a:r>
              <a:rPr sz="1400" dirty="0">
                <a:latin typeface="Times New Roman"/>
                <a:cs typeface="Times New Roman"/>
              </a:rPr>
              <a:t>∑ et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∑’.</a:t>
            </a:r>
            <a:endParaRPr sz="14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07900"/>
              </a:lnSpc>
              <a:spcBef>
                <a:spcPts val="190"/>
              </a:spcBef>
            </a:pPr>
            <a:r>
              <a:rPr sz="1400" spc="-5" dirty="0">
                <a:latin typeface="Times New Roman"/>
                <a:cs typeface="Times New Roman"/>
              </a:rPr>
              <a:t>Quelque soit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rayon incident,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150" spc="20" dirty="0">
                <a:latin typeface="Times New Roman"/>
                <a:cs typeface="Times New Roman"/>
              </a:rPr>
              <a:t>(</a:t>
            </a:r>
            <a:r>
              <a:rPr sz="1150" i="1" spc="20" dirty="0">
                <a:latin typeface="Times New Roman"/>
                <a:cs typeface="Times New Roman"/>
              </a:rPr>
              <a:t>IJ </a:t>
            </a:r>
            <a:r>
              <a:rPr sz="1150" spc="10" dirty="0">
                <a:latin typeface="Times New Roman"/>
                <a:cs typeface="Times New Roman"/>
              </a:rPr>
              <a:t>) </a:t>
            </a:r>
            <a:r>
              <a:rPr sz="1400" spc="-5" dirty="0">
                <a:latin typeface="Times New Roman"/>
                <a:cs typeface="Times New Roman"/>
              </a:rPr>
              <a:t>garde une valeur constante (chemin  optique compris entre deux surfaces d’ondes).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structure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150" spc="10" dirty="0">
                <a:latin typeface="Times New Roman"/>
                <a:cs typeface="Times New Roman"/>
              </a:rPr>
              <a:t>( </a:t>
            </a:r>
            <a:r>
              <a:rPr sz="1150" i="1" spc="30" dirty="0">
                <a:latin typeface="Times New Roman"/>
                <a:cs typeface="Times New Roman"/>
              </a:rPr>
              <a:t>AA</a:t>
            </a:r>
            <a:r>
              <a:rPr sz="1150" spc="30" dirty="0">
                <a:latin typeface="Times New Roman"/>
                <a:cs typeface="Times New Roman"/>
              </a:rPr>
              <a:t>')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indépendante du  </a:t>
            </a:r>
            <a:r>
              <a:rPr sz="140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choisi.</a:t>
            </a:r>
            <a:endParaRPr sz="1400">
              <a:latin typeface="Times New Roman"/>
              <a:cs typeface="Times New Roman"/>
            </a:endParaRPr>
          </a:p>
          <a:p>
            <a:pPr marR="2540" algn="ctr">
              <a:lnSpc>
                <a:spcPct val="100000"/>
              </a:lnSpc>
              <a:spcBef>
                <a:spcPts val="370"/>
              </a:spcBef>
            </a:pPr>
            <a:r>
              <a:rPr sz="1150" spc="10" dirty="0">
                <a:latin typeface="Times New Roman"/>
                <a:cs typeface="Times New Roman"/>
              </a:rPr>
              <a:t>( </a:t>
            </a:r>
            <a:r>
              <a:rPr sz="1150" i="1" spc="35" dirty="0">
                <a:latin typeface="Times New Roman"/>
                <a:cs typeface="Times New Roman"/>
              </a:rPr>
              <a:t>AA</a:t>
            </a:r>
            <a:r>
              <a:rPr sz="1150" spc="35" dirty="0">
                <a:latin typeface="Times New Roman"/>
                <a:cs typeface="Times New Roman"/>
              </a:rPr>
              <a:t>')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-195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Cte</a:t>
            </a:r>
            <a:endParaRPr sz="1150">
              <a:latin typeface="Times New Roman"/>
              <a:cs typeface="Times New Roman"/>
            </a:endParaRPr>
          </a:p>
          <a:p>
            <a:pPr marL="690880" indent="-229235" algn="just">
              <a:lnSpc>
                <a:spcPct val="100000"/>
              </a:lnSpc>
              <a:spcBef>
                <a:spcPts val="580"/>
              </a:spcBef>
              <a:buAutoNum type="arabicPeriod" startAt="3"/>
              <a:tabLst>
                <a:tab pos="691515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Stigmatisme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approché</a:t>
            </a:r>
            <a:endParaRPr sz="1600">
              <a:latin typeface="Times New Roman"/>
              <a:cs typeface="Times New Roman"/>
            </a:endParaRPr>
          </a:p>
          <a:p>
            <a:pPr marL="12700" marR="13970" algn="just">
              <a:lnSpc>
                <a:spcPts val="1610"/>
              </a:lnSpc>
              <a:spcBef>
                <a:spcPts val="434"/>
              </a:spcBef>
            </a:pPr>
            <a:r>
              <a:rPr sz="1400" spc="-5" dirty="0">
                <a:latin typeface="Times New Roman"/>
                <a:cs typeface="Times New Roman"/>
              </a:rPr>
              <a:t>Sauf dans quelques très particuliers, le stigmatisme rigoureux n’est </a:t>
            </a:r>
            <a:r>
              <a:rPr sz="1400" dirty="0">
                <a:latin typeface="Times New Roman"/>
                <a:cs typeface="Times New Roman"/>
              </a:rPr>
              <a:t>pas </a:t>
            </a:r>
            <a:r>
              <a:rPr sz="1400" spc="-5" dirty="0">
                <a:latin typeface="Times New Roman"/>
                <a:cs typeface="Times New Roman"/>
              </a:rPr>
              <a:t>réalisable. En  général, on se </a:t>
            </a:r>
            <a:r>
              <a:rPr sz="1400" spc="-10" dirty="0">
                <a:latin typeface="Times New Roman"/>
                <a:cs typeface="Times New Roman"/>
              </a:rPr>
              <a:t>contente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pratique d’un stigmatisme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approché.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400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système optique sera considéré </a:t>
            </a:r>
            <a:r>
              <a:rPr sz="1400" dirty="0">
                <a:latin typeface="Times New Roman"/>
                <a:cs typeface="Times New Roman"/>
              </a:rPr>
              <a:t>comme </a:t>
            </a:r>
            <a:r>
              <a:rPr sz="1400" spc="-5" dirty="0">
                <a:latin typeface="Times New Roman"/>
                <a:cs typeface="Times New Roman"/>
              </a:rPr>
              <a:t>stigmatique si les rayons </a:t>
            </a:r>
            <a:r>
              <a:rPr sz="1400" dirty="0">
                <a:latin typeface="Times New Roman"/>
                <a:cs typeface="Times New Roman"/>
              </a:rPr>
              <a:t>issus </a:t>
            </a:r>
            <a:r>
              <a:rPr sz="1400" spc="-5" dirty="0">
                <a:latin typeface="Times New Roman"/>
                <a:cs typeface="Times New Roman"/>
              </a:rPr>
              <a:t>d’un point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passe  </a:t>
            </a:r>
            <a:r>
              <a:rPr sz="1400" dirty="0">
                <a:latin typeface="Times New Roman"/>
                <a:cs typeface="Times New Roman"/>
              </a:rPr>
              <a:t>à la </a:t>
            </a:r>
            <a:r>
              <a:rPr sz="1400" spc="-5" dirty="0">
                <a:latin typeface="Times New Roman"/>
                <a:cs typeface="Times New Roman"/>
              </a:rPr>
              <a:t>sortie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système, suffisamment près </a:t>
            </a:r>
            <a:r>
              <a:rPr sz="1400" dirty="0">
                <a:latin typeface="Times New Roman"/>
                <a:cs typeface="Times New Roman"/>
              </a:rPr>
              <a:t>de A’ </a:t>
            </a:r>
            <a:r>
              <a:rPr sz="1400" spc="-5" dirty="0">
                <a:latin typeface="Times New Roman"/>
                <a:cs typeface="Times New Roman"/>
              </a:rPr>
              <a:t>pour que </a:t>
            </a:r>
            <a:r>
              <a:rPr sz="1400" dirty="0">
                <a:latin typeface="Times New Roman"/>
                <a:cs typeface="Times New Roman"/>
              </a:rPr>
              <a:t>l’écart </a:t>
            </a:r>
            <a:r>
              <a:rPr sz="1400" spc="-5" dirty="0">
                <a:latin typeface="Times New Roman"/>
                <a:cs typeface="Times New Roman"/>
              </a:rPr>
              <a:t>n’apparaisse pas </a:t>
            </a:r>
            <a:r>
              <a:rPr sz="1400" spc="-10" dirty="0">
                <a:latin typeface="Times New Roman"/>
                <a:cs typeface="Times New Roman"/>
              </a:rPr>
              <a:t>au  </a:t>
            </a:r>
            <a:r>
              <a:rPr sz="1400" dirty="0">
                <a:latin typeface="Times New Roman"/>
                <a:cs typeface="Times New Roman"/>
              </a:rPr>
              <a:t>récepteur. La </a:t>
            </a:r>
            <a:r>
              <a:rPr sz="1400" spc="-5" dirty="0">
                <a:latin typeface="Times New Roman"/>
                <a:cs typeface="Times New Roman"/>
              </a:rPr>
              <a:t>distance tolérée dépend </a:t>
            </a:r>
            <a:r>
              <a:rPr sz="1400" spc="-10" dirty="0">
                <a:latin typeface="Times New Roman"/>
                <a:cs typeface="Times New Roman"/>
              </a:rPr>
              <a:t>entre </a:t>
            </a:r>
            <a:r>
              <a:rPr sz="1400" spc="-5" dirty="0">
                <a:latin typeface="Times New Roman"/>
                <a:cs typeface="Times New Roman"/>
              </a:rPr>
              <a:t>autres, des qualités </a:t>
            </a:r>
            <a:r>
              <a:rPr sz="1400" dirty="0">
                <a:latin typeface="Times New Roman"/>
                <a:cs typeface="Times New Roman"/>
              </a:rPr>
              <a:t>de ce récepteur. A’ peut </a:t>
            </a:r>
            <a:r>
              <a:rPr sz="1400" spc="-5" dirty="0">
                <a:latin typeface="Times New Roman"/>
                <a:cs typeface="Times New Roman"/>
              </a:rPr>
              <a:t>être  considéré comme l’image </a:t>
            </a:r>
            <a:r>
              <a:rPr sz="1400" dirty="0">
                <a:latin typeface="Times New Roman"/>
                <a:cs typeface="Times New Roman"/>
              </a:rPr>
              <a:t>‘ </a:t>
            </a:r>
            <a:r>
              <a:rPr sz="1400" spc="-5" dirty="0">
                <a:latin typeface="Times New Roman"/>
                <a:cs typeface="Times New Roman"/>
              </a:rPr>
              <a:t>approximative </a:t>
            </a:r>
            <a:r>
              <a:rPr sz="1400" dirty="0">
                <a:latin typeface="Times New Roman"/>
                <a:cs typeface="Times New Roman"/>
              </a:rPr>
              <a:t>‘de A. </a:t>
            </a:r>
            <a:r>
              <a:rPr sz="1400" spc="-5" dirty="0">
                <a:latin typeface="Times New Roman"/>
                <a:cs typeface="Times New Roman"/>
              </a:rPr>
              <a:t>L’image d’un point est une petite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tache.</a:t>
            </a:r>
            <a:endParaRPr sz="1400">
              <a:latin typeface="Times New Roman"/>
              <a:cs typeface="Times New Roman"/>
            </a:endParaRPr>
          </a:p>
          <a:p>
            <a:pPr marL="690880" indent="-229235" algn="just">
              <a:lnSpc>
                <a:spcPct val="100000"/>
              </a:lnSpc>
              <a:spcBef>
                <a:spcPts val="285"/>
              </a:spcBef>
              <a:buAutoNum type="arabicPeriod" startAt="4"/>
              <a:tabLst>
                <a:tab pos="691515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Aplanétisme</a:t>
            </a:r>
            <a:endParaRPr sz="1600">
              <a:latin typeface="Times New Roman"/>
              <a:cs typeface="Times New Roman"/>
            </a:endParaRPr>
          </a:p>
          <a:p>
            <a:pPr marL="12700" marR="13335" algn="just">
              <a:lnSpc>
                <a:spcPts val="1610"/>
              </a:lnSpc>
              <a:spcBef>
                <a:spcPts val="445"/>
              </a:spcBef>
            </a:pP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général,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but d’un instrument d’optique </a:t>
            </a:r>
            <a:r>
              <a:rPr sz="1400" dirty="0">
                <a:latin typeface="Times New Roman"/>
                <a:cs typeface="Times New Roman"/>
              </a:rPr>
              <a:t>ne se </a:t>
            </a:r>
            <a:r>
              <a:rPr sz="1400" spc="-5" dirty="0">
                <a:latin typeface="Times New Roman"/>
                <a:cs typeface="Times New Roman"/>
              </a:rPr>
              <a:t>limite pas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obtenir </a:t>
            </a:r>
            <a:r>
              <a:rPr sz="1400" dirty="0">
                <a:latin typeface="Times New Roman"/>
                <a:cs typeface="Times New Roman"/>
              </a:rPr>
              <a:t>une </a:t>
            </a:r>
            <a:r>
              <a:rPr sz="1400" spc="-5" dirty="0">
                <a:latin typeface="Times New Roman"/>
                <a:cs typeface="Times New Roman"/>
              </a:rPr>
              <a:t>image ponctuelle  d’un objet ponctuel </a:t>
            </a:r>
            <a:r>
              <a:rPr sz="1400" dirty="0">
                <a:latin typeface="Times New Roman"/>
                <a:cs typeface="Times New Roman"/>
              </a:rPr>
              <a:t>; il </a:t>
            </a:r>
            <a:r>
              <a:rPr sz="1400" spc="-5" dirty="0">
                <a:latin typeface="Times New Roman"/>
                <a:cs typeface="Times New Roman"/>
              </a:rPr>
              <a:t>s’agit d’obtenir une </a:t>
            </a:r>
            <a:r>
              <a:rPr sz="1400" dirty="0">
                <a:latin typeface="Times New Roman"/>
                <a:cs typeface="Times New Roman"/>
              </a:rPr>
              <a:t>image </a:t>
            </a:r>
            <a:r>
              <a:rPr sz="1400" spc="-5" dirty="0">
                <a:latin typeface="Times New Roman"/>
                <a:cs typeface="Times New Roman"/>
              </a:rPr>
              <a:t>étendue d’un objet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étendu.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56782" y="4292511"/>
            <a:ext cx="6235887" cy="17571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4848" y="9714323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4">
                <a:moveTo>
                  <a:pt x="0" y="0"/>
                </a:moveTo>
                <a:lnTo>
                  <a:pt x="163963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52477" y="9714323"/>
            <a:ext cx="156845" cy="0"/>
          </a:xfrm>
          <a:custGeom>
            <a:avLst/>
            <a:gdLst/>
            <a:ahLst/>
            <a:cxnLst/>
            <a:rect l="l" t="t" r="r" b="b"/>
            <a:pathLst>
              <a:path w="156845">
                <a:moveTo>
                  <a:pt x="0" y="0"/>
                </a:moveTo>
                <a:lnTo>
                  <a:pt x="156770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391668" y="6340220"/>
            <a:ext cx="6752590" cy="356107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76200" marR="48895" algn="just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Limitons-nous tout d’abord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cas assez fréquent </a:t>
            </a:r>
            <a:r>
              <a:rPr sz="1400" dirty="0">
                <a:latin typeface="Times New Roman"/>
                <a:cs typeface="Times New Roman"/>
              </a:rPr>
              <a:t>où le </a:t>
            </a:r>
            <a:r>
              <a:rPr sz="1400" spc="-5" dirty="0">
                <a:latin typeface="Times New Roman"/>
                <a:cs typeface="Times New Roman"/>
              </a:rPr>
              <a:t>but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atteindre est d’obtenir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l’aide  d’un système centré une image plane d’un objet plan perpendiculaire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l’axe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optique.</a:t>
            </a:r>
            <a:endParaRPr sz="1400">
              <a:latin typeface="Times New Roman"/>
              <a:cs typeface="Times New Roman"/>
            </a:endParaRPr>
          </a:p>
          <a:p>
            <a:pPr marL="754380" indent="-229235" algn="just">
              <a:lnSpc>
                <a:spcPct val="100000"/>
              </a:lnSpc>
              <a:spcBef>
                <a:spcPts val="285"/>
              </a:spcBef>
              <a:buAutoNum type="arabicPeriod"/>
              <a:tabLst>
                <a:tab pos="755015" algn="l"/>
              </a:tabLst>
            </a:pPr>
            <a:r>
              <a:rPr sz="1600" b="1" spc="-5" dirty="0">
                <a:latin typeface="Times New Roman"/>
                <a:cs typeface="Times New Roman"/>
              </a:rPr>
              <a:t>Définition</a:t>
            </a:r>
            <a:endParaRPr sz="1600">
              <a:latin typeface="Times New Roman"/>
              <a:cs typeface="Times New Roman"/>
            </a:endParaRPr>
          </a:p>
          <a:p>
            <a:pPr marL="76200" marR="43180" algn="just">
              <a:lnSpc>
                <a:spcPts val="1610"/>
              </a:lnSpc>
              <a:spcBef>
                <a:spcPts val="43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10" dirty="0">
                <a:latin typeface="Times New Roman"/>
                <a:cs typeface="Times New Roman"/>
              </a:rPr>
              <a:t>dit qu’un </a:t>
            </a:r>
            <a:r>
              <a:rPr sz="1400" spc="-5" dirty="0">
                <a:latin typeface="Times New Roman"/>
                <a:cs typeface="Times New Roman"/>
              </a:rPr>
              <a:t>système est aplanétisme pour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couple des points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A’ </a:t>
            </a:r>
            <a:r>
              <a:rPr sz="1400" spc="-5" dirty="0">
                <a:latin typeface="Times New Roman"/>
                <a:cs typeface="Times New Roman"/>
              </a:rPr>
              <a:t>situés sur l’axe  optique lorsqu’il est non seulement stigmatique pour les points </a:t>
            </a:r>
            <a:r>
              <a:rPr sz="1400" dirty="0">
                <a:latin typeface="Times New Roman"/>
                <a:cs typeface="Times New Roman"/>
              </a:rPr>
              <a:t>A et A’, </a:t>
            </a:r>
            <a:r>
              <a:rPr sz="1400" spc="-5" dirty="0">
                <a:latin typeface="Times New Roman"/>
                <a:cs typeface="Times New Roman"/>
              </a:rPr>
              <a:t>mais aussi pour tout  couple des points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B’ au </a:t>
            </a:r>
            <a:r>
              <a:rPr sz="1400" spc="-5" dirty="0">
                <a:latin typeface="Times New Roman"/>
                <a:cs typeface="Times New Roman"/>
              </a:rPr>
              <a:t>voisinage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l’axe.</a:t>
            </a:r>
            <a:endParaRPr sz="1400">
              <a:latin typeface="Times New Roman"/>
              <a:cs typeface="Times New Roman"/>
            </a:endParaRPr>
          </a:p>
          <a:p>
            <a:pPr marL="754380" indent="-229235" algn="just">
              <a:lnSpc>
                <a:spcPct val="100000"/>
              </a:lnSpc>
              <a:spcBef>
                <a:spcPts val="285"/>
              </a:spcBef>
              <a:buAutoNum type="arabicPeriod" startAt="2"/>
              <a:tabLst>
                <a:tab pos="755015" algn="l"/>
              </a:tabLst>
            </a:pPr>
            <a:r>
              <a:rPr sz="1600" b="1" spc="-10" dirty="0">
                <a:latin typeface="Times New Roman"/>
                <a:cs typeface="Times New Roman"/>
              </a:rPr>
              <a:t>Conditions </a:t>
            </a:r>
            <a:r>
              <a:rPr sz="1600" b="1" spc="-5" dirty="0">
                <a:latin typeface="Times New Roman"/>
                <a:cs typeface="Times New Roman"/>
              </a:rPr>
              <a:t>d’aplanétisme : </a:t>
            </a:r>
            <a:r>
              <a:rPr sz="1600" b="1" dirty="0">
                <a:latin typeface="Times New Roman"/>
                <a:cs typeface="Times New Roman"/>
              </a:rPr>
              <a:t>relation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d’Abbé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0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Il y a </a:t>
            </a:r>
            <a:r>
              <a:rPr sz="1400" spc="-5" dirty="0">
                <a:latin typeface="Times New Roman"/>
                <a:cs typeface="Times New Roman"/>
              </a:rPr>
              <a:t>stigmatisme pour </a:t>
            </a:r>
            <a:r>
              <a:rPr sz="1400" dirty="0">
                <a:latin typeface="Times New Roman"/>
                <a:cs typeface="Times New Roman"/>
              </a:rPr>
              <a:t>(A, </a:t>
            </a:r>
            <a:r>
              <a:rPr sz="1400" spc="5" dirty="0">
                <a:latin typeface="Times New Roman"/>
                <a:cs typeface="Times New Roman"/>
              </a:rPr>
              <a:t>A’)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(B, B’),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donc</a:t>
            </a:r>
            <a:endParaRPr sz="1400">
              <a:latin typeface="Times New Roman"/>
              <a:cs typeface="Times New Roman"/>
            </a:endParaRPr>
          </a:p>
          <a:p>
            <a:pPr marL="10795" algn="ctr">
              <a:lnSpc>
                <a:spcPct val="100000"/>
              </a:lnSpc>
              <a:spcBef>
                <a:spcPts val="345"/>
              </a:spcBef>
            </a:pPr>
            <a:r>
              <a:rPr sz="1400" dirty="0">
                <a:latin typeface="Times New Roman"/>
                <a:cs typeface="Times New Roman"/>
              </a:rPr>
              <a:t>(AA’) = </a:t>
            </a:r>
            <a:r>
              <a:rPr sz="1400" spc="-5" dirty="0">
                <a:latin typeface="Times New Roman"/>
                <a:cs typeface="Times New Roman"/>
              </a:rPr>
              <a:t>Cte </a:t>
            </a:r>
            <a:r>
              <a:rPr sz="1400" dirty="0">
                <a:latin typeface="Times New Roman"/>
                <a:cs typeface="Times New Roman"/>
              </a:rPr>
              <a:t>=</a:t>
            </a:r>
            <a:r>
              <a:rPr sz="1400" spc="-22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C</a:t>
            </a:r>
            <a:r>
              <a:rPr sz="1050" spc="-15" baseline="-23809" dirty="0">
                <a:latin typeface="Times New Roman"/>
                <a:cs typeface="Times New Roman"/>
              </a:rPr>
              <a:t>1</a:t>
            </a:r>
            <a:endParaRPr sz="1050" baseline="-23809">
              <a:latin typeface="Times New Roman"/>
              <a:cs typeface="Times New Roman"/>
            </a:endParaRPr>
          </a:p>
          <a:p>
            <a:pPr marR="1407795" algn="r">
              <a:lnSpc>
                <a:spcPct val="100000"/>
              </a:lnSpc>
              <a:spcBef>
                <a:spcPts val="520"/>
              </a:spcBef>
            </a:pPr>
            <a:r>
              <a:rPr sz="1400" spc="-5" dirty="0">
                <a:latin typeface="Times New Roman"/>
                <a:cs typeface="Times New Roman"/>
              </a:rPr>
              <a:t>Pour tout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800" i="1" spc="-67" baseline="2314" dirty="0">
                <a:latin typeface="Symbol"/>
                <a:cs typeface="Symbol"/>
              </a:rPr>
              <a:t></a:t>
            </a:r>
            <a:endParaRPr sz="1800" baseline="2314">
              <a:latin typeface="Symbol"/>
              <a:cs typeface="Symbol"/>
            </a:endParaRPr>
          </a:p>
          <a:p>
            <a:pPr algn="ctr">
              <a:lnSpc>
                <a:spcPct val="100000"/>
              </a:lnSpc>
              <a:spcBef>
                <a:spcPts val="334"/>
              </a:spcBef>
            </a:pPr>
            <a:r>
              <a:rPr sz="1400" dirty="0">
                <a:latin typeface="Times New Roman"/>
                <a:cs typeface="Times New Roman"/>
              </a:rPr>
              <a:t>(BB’) </a:t>
            </a:r>
            <a:r>
              <a:rPr sz="1400" spc="-5" dirty="0">
                <a:latin typeface="Times New Roman"/>
                <a:cs typeface="Times New Roman"/>
              </a:rPr>
              <a:t>=Cte=</a:t>
            </a:r>
            <a:r>
              <a:rPr sz="1400" spc="-22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C</a:t>
            </a:r>
            <a:r>
              <a:rPr sz="1050" spc="37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spcBef>
                <a:spcPts val="515"/>
              </a:spcBef>
            </a:pPr>
            <a:r>
              <a:rPr sz="1400" spc="-5" dirty="0">
                <a:latin typeface="Times New Roman"/>
                <a:cs typeface="Times New Roman"/>
              </a:rPr>
              <a:t>Calculons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différence des chemins optiques </a:t>
            </a:r>
            <a:r>
              <a:rPr sz="1150" spc="50" dirty="0">
                <a:latin typeface="Times New Roman"/>
                <a:cs typeface="Times New Roman"/>
              </a:rPr>
              <a:t>(</a:t>
            </a:r>
            <a:r>
              <a:rPr sz="1150" i="1" spc="50" dirty="0">
                <a:latin typeface="Times New Roman"/>
                <a:cs typeface="Times New Roman"/>
              </a:rPr>
              <a:t>BB</a:t>
            </a:r>
            <a:r>
              <a:rPr sz="1150" spc="50" dirty="0">
                <a:latin typeface="Times New Roman"/>
                <a:cs typeface="Times New Roman"/>
              </a:rPr>
              <a:t>') </a:t>
            </a:r>
            <a:r>
              <a:rPr sz="1150" spc="35" dirty="0">
                <a:latin typeface="Symbol"/>
                <a:cs typeface="Symbol"/>
              </a:rPr>
              <a:t>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Times New Roman"/>
                <a:cs typeface="Times New Roman"/>
              </a:rPr>
              <a:t>( </a:t>
            </a:r>
            <a:r>
              <a:rPr sz="1150" i="1" spc="30" dirty="0">
                <a:latin typeface="Times New Roman"/>
                <a:cs typeface="Times New Roman"/>
              </a:rPr>
              <a:t>AA</a:t>
            </a:r>
            <a:r>
              <a:rPr sz="1150" spc="30" dirty="0">
                <a:latin typeface="Times New Roman"/>
                <a:cs typeface="Times New Roman"/>
              </a:rPr>
              <a:t>') </a:t>
            </a:r>
            <a:r>
              <a:rPr sz="1150" spc="35" dirty="0">
                <a:latin typeface="Symbol"/>
                <a:cs typeface="Symbol"/>
              </a:rPr>
              <a:t>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i="1" spc="-20" dirty="0">
                <a:latin typeface="Times New Roman"/>
                <a:cs typeface="Times New Roman"/>
              </a:rPr>
              <a:t>C</a:t>
            </a:r>
            <a:r>
              <a:rPr sz="1050" spc="-30" baseline="-23809" dirty="0">
                <a:latin typeface="Times New Roman"/>
                <a:cs typeface="Times New Roman"/>
              </a:rPr>
              <a:t>1 </a:t>
            </a:r>
            <a:r>
              <a:rPr sz="1150" spc="35" dirty="0">
                <a:latin typeface="Symbol"/>
                <a:cs typeface="Symbol"/>
              </a:rPr>
              <a:t>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C</a:t>
            </a:r>
            <a:r>
              <a:rPr sz="1050" spc="30" baseline="-23809" dirty="0">
                <a:latin typeface="Times New Roman"/>
                <a:cs typeface="Times New Roman"/>
              </a:rPr>
              <a:t>2 </a:t>
            </a:r>
            <a:r>
              <a:rPr sz="1150" spc="35" dirty="0">
                <a:latin typeface="Symbol"/>
                <a:cs typeface="Symbol"/>
              </a:rPr>
              <a:t>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C</a:t>
            </a:r>
            <a:r>
              <a:rPr sz="1050" spc="7" baseline="-23809" dirty="0">
                <a:latin typeface="Times New Roman"/>
                <a:cs typeface="Times New Roman"/>
              </a:rPr>
              <a:t>3 </a:t>
            </a:r>
            <a:r>
              <a:rPr sz="1400" spc="-5" dirty="0">
                <a:latin typeface="Times New Roman"/>
                <a:cs typeface="Times New Roman"/>
              </a:rPr>
              <a:t>pour tout</a:t>
            </a:r>
            <a:r>
              <a:rPr sz="1400" spc="-155" dirty="0">
                <a:latin typeface="Times New Roman"/>
                <a:cs typeface="Times New Roman"/>
              </a:rPr>
              <a:t> </a:t>
            </a:r>
            <a:r>
              <a:rPr sz="1800" i="1" spc="-67" baseline="2314" dirty="0">
                <a:latin typeface="Symbol"/>
                <a:cs typeface="Symbol"/>
              </a:rPr>
              <a:t></a:t>
            </a:r>
            <a:endParaRPr sz="1800" baseline="2314">
              <a:latin typeface="Symbol"/>
              <a:cs typeface="Symbol"/>
            </a:endParaRPr>
          </a:p>
          <a:p>
            <a:pPr marL="24765" algn="ctr">
              <a:lnSpc>
                <a:spcPct val="100000"/>
              </a:lnSpc>
              <a:spcBef>
                <a:spcPts val="940"/>
              </a:spcBef>
            </a:pPr>
            <a:r>
              <a:rPr sz="1200" spc="40" dirty="0">
                <a:latin typeface="Times New Roman"/>
                <a:cs typeface="Times New Roman"/>
              </a:rPr>
              <a:t>(</a:t>
            </a:r>
            <a:r>
              <a:rPr sz="1200" i="1" spc="40" dirty="0">
                <a:latin typeface="Times New Roman"/>
                <a:cs typeface="Times New Roman"/>
              </a:rPr>
              <a:t>AA</a:t>
            </a:r>
            <a:r>
              <a:rPr sz="1200" spc="40" dirty="0">
                <a:latin typeface="Times New Roman"/>
                <a:cs typeface="Times New Roman"/>
              </a:rPr>
              <a:t>')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i="1" spc="40" dirty="0">
                <a:latin typeface="Times New Roman"/>
                <a:cs typeface="Times New Roman"/>
              </a:rPr>
              <a:t>nAI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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</a:t>
            </a:r>
            <a:r>
              <a:rPr sz="1200" i="1" spc="10" dirty="0">
                <a:latin typeface="Times New Roman"/>
                <a:cs typeface="Times New Roman"/>
              </a:rPr>
              <a:t>II</a:t>
            </a:r>
            <a:r>
              <a:rPr sz="1200" i="1" spc="-15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')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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r>
              <a:rPr sz="1200" spc="-16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I</a:t>
            </a:r>
            <a:r>
              <a:rPr sz="1200" i="1" spc="-1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628515" y="8622029"/>
            <a:ext cx="114300" cy="685800"/>
          </a:xfrm>
          <a:custGeom>
            <a:avLst/>
            <a:gdLst/>
            <a:ahLst/>
            <a:cxnLst/>
            <a:rect l="l" t="t" r="r" b="b"/>
            <a:pathLst>
              <a:path w="114300" h="685800">
                <a:moveTo>
                  <a:pt x="0" y="0"/>
                </a:moveTo>
                <a:lnTo>
                  <a:pt x="22270" y="4482"/>
                </a:lnTo>
                <a:lnTo>
                  <a:pt x="40433" y="16716"/>
                </a:lnTo>
                <a:lnTo>
                  <a:pt x="52667" y="34879"/>
                </a:lnTo>
                <a:lnTo>
                  <a:pt x="57150" y="57149"/>
                </a:lnTo>
                <a:lnTo>
                  <a:pt x="57150" y="285749"/>
                </a:lnTo>
                <a:lnTo>
                  <a:pt x="61632" y="308020"/>
                </a:lnTo>
                <a:lnTo>
                  <a:pt x="73866" y="326183"/>
                </a:lnTo>
                <a:lnTo>
                  <a:pt x="92029" y="338417"/>
                </a:lnTo>
                <a:lnTo>
                  <a:pt x="114300" y="342899"/>
                </a:lnTo>
                <a:lnTo>
                  <a:pt x="92029" y="347382"/>
                </a:lnTo>
                <a:lnTo>
                  <a:pt x="73866" y="359616"/>
                </a:lnTo>
                <a:lnTo>
                  <a:pt x="61632" y="377779"/>
                </a:lnTo>
                <a:lnTo>
                  <a:pt x="57150" y="400049"/>
                </a:lnTo>
                <a:lnTo>
                  <a:pt x="57150" y="628649"/>
                </a:lnTo>
                <a:lnTo>
                  <a:pt x="52667" y="650920"/>
                </a:lnTo>
                <a:lnTo>
                  <a:pt x="40433" y="669083"/>
                </a:lnTo>
                <a:lnTo>
                  <a:pt x="22270" y="681317"/>
                </a:lnTo>
                <a:lnTo>
                  <a:pt x="0" y="6857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15</a:t>
            </a:fld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88748" y="363313"/>
            <a:ext cx="176530" cy="0"/>
          </a:xfrm>
          <a:custGeom>
            <a:avLst/>
            <a:gdLst/>
            <a:ahLst/>
            <a:cxnLst/>
            <a:rect l="l" t="t" r="r" b="b"/>
            <a:pathLst>
              <a:path w="176529">
                <a:moveTo>
                  <a:pt x="0" y="0"/>
                </a:moveTo>
                <a:lnTo>
                  <a:pt x="176234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393822" y="363313"/>
            <a:ext cx="254635" cy="0"/>
          </a:xfrm>
          <a:custGeom>
            <a:avLst/>
            <a:gdLst/>
            <a:ahLst/>
            <a:cxnLst/>
            <a:rect l="l" t="t" r="r" b="b"/>
            <a:pathLst>
              <a:path w="254635">
                <a:moveTo>
                  <a:pt x="0" y="0"/>
                </a:moveTo>
                <a:lnTo>
                  <a:pt x="254559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524848" y="1599023"/>
            <a:ext cx="156845" cy="0"/>
          </a:xfrm>
          <a:custGeom>
            <a:avLst/>
            <a:gdLst/>
            <a:ahLst/>
            <a:cxnLst/>
            <a:rect l="l" t="t" r="r" b="b"/>
            <a:pathLst>
              <a:path w="156845">
                <a:moveTo>
                  <a:pt x="0" y="0"/>
                </a:moveTo>
                <a:lnTo>
                  <a:pt x="156795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70166" y="1599023"/>
            <a:ext cx="233045" cy="0"/>
          </a:xfrm>
          <a:custGeom>
            <a:avLst/>
            <a:gdLst/>
            <a:ahLst/>
            <a:cxnLst/>
            <a:rect l="l" t="t" r="r" b="b"/>
            <a:pathLst>
              <a:path w="233045">
                <a:moveTo>
                  <a:pt x="0" y="0"/>
                </a:moveTo>
                <a:lnTo>
                  <a:pt x="232876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420299" y="2183181"/>
            <a:ext cx="220979" cy="0"/>
          </a:xfrm>
          <a:custGeom>
            <a:avLst/>
            <a:gdLst/>
            <a:ahLst/>
            <a:cxnLst/>
            <a:rect l="l" t="t" r="r" b="b"/>
            <a:pathLst>
              <a:path w="220980">
                <a:moveTo>
                  <a:pt x="0" y="0"/>
                </a:moveTo>
                <a:lnTo>
                  <a:pt x="220728" y="0"/>
                </a:lnTo>
              </a:path>
            </a:pathLst>
          </a:custGeom>
          <a:ln w="8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10427" y="2183181"/>
            <a:ext cx="294005" cy="0"/>
          </a:xfrm>
          <a:custGeom>
            <a:avLst/>
            <a:gdLst/>
            <a:ahLst/>
            <a:cxnLst/>
            <a:rect l="l" t="t" r="r" b="b"/>
            <a:pathLst>
              <a:path w="294004">
                <a:moveTo>
                  <a:pt x="0" y="0"/>
                </a:moveTo>
                <a:lnTo>
                  <a:pt x="294009" y="0"/>
                </a:lnTo>
              </a:path>
            </a:pathLst>
          </a:custGeom>
          <a:ln w="8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191889" y="2183181"/>
            <a:ext cx="231140" cy="0"/>
          </a:xfrm>
          <a:custGeom>
            <a:avLst/>
            <a:gdLst/>
            <a:ahLst/>
            <a:cxnLst/>
            <a:rect l="l" t="t" r="r" b="b"/>
            <a:pathLst>
              <a:path w="231139">
                <a:moveTo>
                  <a:pt x="0" y="0"/>
                </a:moveTo>
                <a:lnTo>
                  <a:pt x="230741" y="0"/>
                </a:lnTo>
              </a:path>
            </a:pathLst>
          </a:custGeom>
          <a:ln w="8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385473" y="2183181"/>
            <a:ext cx="327660" cy="0"/>
          </a:xfrm>
          <a:custGeom>
            <a:avLst/>
            <a:gdLst/>
            <a:ahLst/>
            <a:cxnLst/>
            <a:rect l="l" t="t" r="r" b="b"/>
            <a:pathLst>
              <a:path w="327660">
                <a:moveTo>
                  <a:pt x="0" y="0"/>
                </a:moveTo>
                <a:lnTo>
                  <a:pt x="327149" y="0"/>
                </a:lnTo>
              </a:path>
            </a:pathLst>
          </a:custGeom>
          <a:ln w="822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141856" y="2555968"/>
            <a:ext cx="157480" cy="0"/>
          </a:xfrm>
          <a:custGeom>
            <a:avLst/>
            <a:gdLst/>
            <a:ahLst/>
            <a:cxnLst/>
            <a:rect l="l" t="t" r="r" b="b"/>
            <a:pathLst>
              <a:path w="157479">
                <a:moveTo>
                  <a:pt x="0" y="0"/>
                </a:moveTo>
                <a:lnTo>
                  <a:pt x="157196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451267" y="2555968"/>
            <a:ext cx="164465" cy="0"/>
          </a:xfrm>
          <a:custGeom>
            <a:avLst/>
            <a:gdLst/>
            <a:ahLst/>
            <a:cxnLst/>
            <a:rect l="l" t="t" r="r" b="b"/>
            <a:pathLst>
              <a:path w="164464">
                <a:moveTo>
                  <a:pt x="0" y="0"/>
                </a:moveTo>
                <a:lnTo>
                  <a:pt x="164354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96316" y="2555968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108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81929" y="2555968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183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463574" y="2841024"/>
            <a:ext cx="163830" cy="26034"/>
          </a:xfrm>
          <a:custGeom>
            <a:avLst/>
            <a:gdLst/>
            <a:ahLst/>
            <a:cxnLst/>
            <a:rect l="l" t="t" r="r" b="b"/>
            <a:pathLst>
              <a:path w="163830" h="26035">
                <a:moveTo>
                  <a:pt x="138009" y="0"/>
                </a:moveTo>
                <a:lnTo>
                  <a:pt x="142031" y="9556"/>
                </a:lnTo>
                <a:lnTo>
                  <a:pt x="0" y="9556"/>
                </a:lnTo>
                <a:lnTo>
                  <a:pt x="0" y="16122"/>
                </a:lnTo>
                <a:lnTo>
                  <a:pt x="142031" y="16122"/>
                </a:lnTo>
                <a:lnTo>
                  <a:pt x="138009" y="25679"/>
                </a:lnTo>
                <a:lnTo>
                  <a:pt x="163376" y="12839"/>
                </a:lnTo>
                <a:lnTo>
                  <a:pt x="138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782597" y="2841024"/>
            <a:ext cx="142240" cy="26034"/>
          </a:xfrm>
          <a:custGeom>
            <a:avLst/>
            <a:gdLst/>
            <a:ahLst/>
            <a:cxnLst/>
            <a:rect l="l" t="t" r="r" b="b"/>
            <a:pathLst>
              <a:path w="142239" h="26035">
                <a:moveTo>
                  <a:pt x="116653" y="0"/>
                </a:moveTo>
                <a:lnTo>
                  <a:pt x="120361" y="9556"/>
                </a:lnTo>
                <a:lnTo>
                  <a:pt x="0" y="9556"/>
                </a:lnTo>
                <a:lnTo>
                  <a:pt x="0" y="16122"/>
                </a:lnTo>
                <a:lnTo>
                  <a:pt x="120361" y="16122"/>
                </a:lnTo>
                <a:lnTo>
                  <a:pt x="116653" y="25679"/>
                </a:lnTo>
                <a:lnTo>
                  <a:pt x="142020" y="12839"/>
                </a:lnTo>
                <a:lnTo>
                  <a:pt x="11665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96656" y="2841024"/>
            <a:ext cx="192405" cy="26034"/>
          </a:xfrm>
          <a:custGeom>
            <a:avLst/>
            <a:gdLst/>
            <a:ahLst/>
            <a:cxnLst/>
            <a:rect l="l" t="t" r="r" b="b"/>
            <a:pathLst>
              <a:path w="192404" h="26035">
                <a:moveTo>
                  <a:pt x="166482" y="0"/>
                </a:moveTo>
                <a:lnTo>
                  <a:pt x="170504" y="9556"/>
                </a:lnTo>
                <a:lnTo>
                  <a:pt x="0" y="9556"/>
                </a:lnTo>
                <a:lnTo>
                  <a:pt x="0" y="16122"/>
                </a:lnTo>
                <a:lnTo>
                  <a:pt x="170504" y="16122"/>
                </a:lnTo>
                <a:lnTo>
                  <a:pt x="166482" y="25679"/>
                </a:lnTo>
                <a:lnTo>
                  <a:pt x="191849" y="12839"/>
                </a:lnTo>
                <a:lnTo>
                  <a:pt x="1664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55168" y="282940"/>
            <a:ext cx="6647815" cy="297116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3175" algn="ctr">
              <a:lnSpc>
                <a:spcPct val="100000"/>
              </a:lnSpc>
              <a:spcBef>
                <a:spcPts val="560"/>
              </a:spcBef>
            </a:pPr>
            <a:r>
              <a:rPr sz="1200" spc="40" dirty="0">
                <a:latin typeface="Times New Roman"/>
                <a:cs typeface="Times New Roman"/>
              </a:rPr>
              <a:t>(</a:t>
            </a:r>
            <a:r>
              <a:rPr sz="1200" i="1" spc="40" dirty="0">
                <a:latin typeface="Times New Roman"/>
                <a:cs typeface="Times New Roman"/>
              </a:rPr>
              <a:t>BB</a:t>
            </a:r>
            <a:r>
              <a:rPr sz="1200" spc="40" dirty="0">
                <a:latin typeface="Times New Roman"/>
                <a:cs typeface="Times New Roman"/>
              </a:rPr>
              <a:t>')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nBJ</a:t>
            </a:r>
            <a:r>
              <a:rPr sz="1200" i="1" spc="7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spc="70" dirty="0">
                <a:latin typeface="Times New Roman"/>
                <a:cs typeface="Times New Roman"/>
              </a:rPr>
              <a:t>(</a:t>
            </a:r>
            <a:r>
              <a:rPr sz="1200" i="1" spc="70" dirty="0">
                <a:latin typeface="Times New Roman"/>
                <a:cs typeface="Times New Roman"/>
              </a:rPr>
              <a:t>JJ</a:t>
            </a:r>
            <a:r>
              <a:rPr sz="1200" spc="70" dirty="0">
                <a:latin typeface="Times New Roman"/>
                <a:cs typeface="Times New Roman"/>
              </a:rPr>
              <a:t>')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3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J</a:t>
            </a:r>
            <a:r>
              <a:rPr sz="1200" i="1" spc="-17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400" spc="-5" dirty="0">
                <a:latin typeface="Times New Roman"/>
                <a:cs typeface="Times New Roman"/>
              </a:rPr>
              <a:t>Mais d’après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conditions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gauss, on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aussi </a:t>
            </a:r>
            <a:r>
              <a:rPr sz="1150" spc="60" dirty="0">
                <a:latin typeface="Times New Roman"/>
                <a:cs typeface="Times New Roman"/>
              </a:rPr>
              <a:t>(</a:t>
            </a:r>
            <a:r>
              <a:rPr sz="1150" i="1" spc="60" dirty="0">
                <a:latin typeface="Times New Roman"/>
                <a:cs typeface="Times New Roman"/>
              </a:rPr>
              <a:t>BB</a:t>
            </a:r>
            <a:r>
              <a:rPr sz="1150" spc="60" dirty="0">
                <a:latin typeface="Times New Roman"/>
                <a:cs typeface="Times New Roman"/>
              </a:rPr>
              <a:t>')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10" dirty="0">
                <a:latin typeface="Times New Roman"/>
                <a:cs typeface="Times New Roman"/>
              </a:rPr>
              <a:t>( </a:t>
            </a:r>
            <a:r>
              <a:rPr sz="1150" i="1" spc="35" dirty="0">
                <a:latin typeface="Times New Roman"/>
                <a:cs typeface="Times New Roman"/>
              </a:rPr>
              <a:t>AA</a:t>
            </a:r>
            <a:r>
              <a:rPr sz="1150" spc="35" dirty="0">
                <a:latin typeface="Times New Roman"/>
                <a:cs typeface="Times New Roman"/>
              </a:rPr>
              <a:t>') </a:t>
            </a:r>
            <a:r>
              <a:rPr sz="1150" spc="20" dirty="0">
                <a:latin typeface="Symbol"/>
                <a:cs typeface="Symbol"/>
              </a:rPr>
              <a:t></a:t>
            </a:r>
            <a:r>
              <a:rPr sz="1150" spc="-135" dirty="0">
                <a:latin typeface="Times New Roman"/>
                <a:cs typeface="Times New Roman"/>
              </a:rPr>
              <a:t> </a:t>
            </a:r>
            <a:r>
              <a:rPr sz="1150" i="1" spc="65" dirty="0">
                <a:latin typeface="Times New Roman"/>
                <a:cs typeface="Times New Roman"/>
              </a:rPr>
              <a:t>dL</a:t>
            </a:r>
            <a:endParaRPr sz="1150">
              <a:latin typeface="Times New Roman"/>
              <a:cs typeface="Times New Roman"/>
            </a:endParaRPr>
          </a:p>
          <a:p>
            <a:pPr marL="12700" marR="8890" algn="just">
              <a:lnSpc>
                <a:spcPct val="95800"/>
              </a:lnSpc>
              <a:spcBef>
                <a:spcPts val="600"/>
              </a:spcBef>
            </a:pP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admettant aussi le stigmatisme approché, tout rayon issu du point objet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parvient </a:t>
            </a:r>
            <a:r>
              <a:rPr sz="1400" spc="-10" dirty="0">
                <a:latin typeface="Times New Roman"/>
                <a:cs typeface="Times New Roman"/>
              </a:rPr>
              <a:t>au 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B’, en </a:t>
            </a:r>
            <a:r>
              <a:rPr sz="1400" spc="-5" dirty="0">
                <a:latin typeface="Times New Roman"/>
                <a:cs typeface="Times New Roman"/>
              </a:rPr>
              <a:t>particulier </a:t>
            </a:r>
            <a:r>
              <a:rPr sz="1400" dirty="0">
                <a:latin typeface="Times New Roman"/>
                <a:cs typeface="Times New Roman"/>
              </a:rPr>
              <a:t>le rayon </a:t>
            </a:r>
            <a:r>
              <a:rPr sz="1400" spc="-5" dirty="0">
                <a:latin typeface="Times New Roman"/>
                <a:cs typeface="Times New Roman"/>
              </a:rPr>
              <a:t>issu </a:t>
            </a:r>
            <a:r>
              <a:rPr sz="1400" dirty="0">
                <a:latin typeface="Times New Roman"/>
                <a:cs typeface="Times New Roman"/>
              </a:rPr>
              <a:t>de B et </a:t>
            </a:r>
            <a:r>
              <a:rPr sz="1400" spc="-5" dirty="0">
                <a:latin typeface="Times New Roman"/>
                <a:cs typeface="Times New Roman"/>
              </a:rPr>
              <a:t>incident sur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dioptre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dirty="0">
                <a:latin typeface="Times New Roman"/>
                <a:cs typeface="Times New Roman"/>
              </a:rPr>
              <a:t>I, </a:t>
            </a:r>
            <a:r>
              <a:rPr sz="1400" spc="-5" dirty="0">
                <a:latin typeface="Times New Roman"/>
                <a:cs typeface="Times New Roman"/>
              </a:rPr>
              <a:t>émergent </a:t>
            </a:r>
            <a:r>
              <a:rPr sz="1400" dirty="0">
                <a:latin typeface="Times New Roman"/>
                <a:cs typeface="Times New Roman"/>
              </a:rPr>
              <a:t>en I’ et  </a:t>
            </a:r>
            <a:r>
              <a:rPr sz="1400" spc="-5" dirty="0">
                <a:latin typeface="Times New Roman"/>
                <a:cs typeface="Times New Roman"/>
              </a:rPr>
              <a:t>arrivant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dirty="0">
                <a:latin typeface="Times New Roman"/>
                <a:cs typeface="Times New Roman"/>
              </a:rPr>
              <a:t>B’.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ce cas, 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400" dirty="0">
                <a:latin typeface="Times New Roman"/>
                <a:cs typeface="Times New Roman"/>
              </a:rPr>
              <a:t>(BB’) s’écrit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660"/>
              </a:spcBef>
            </a:pPr>
            <a:r>
              <a:rPr sz="1200" spc="40" dirty="0">
                <a:latin typeface="Times New Roman"/>
                <a:cs typeface="Times New Roman"/>
              </a:rPr>
              <a:t>(</a:t>
            </a:r>
            <a:r>
              <a:rPr sz="1200" i="1" spc="40" dirty="0">
                <a:latin typeface="Times New Roman"/>
                <a:cs typeface="Times New Roman"/>
              </a:rPr>
              <a:t>BB</a:t>
            </a:r>
            <a:r>
              <a:rPr sz="1200" spc="40" dirty="0">
                <a:latin typeface="Times New Roman"/>
                <a:cs typeface="Times New Roman"/>
              </a:rPr>
              <a:t>')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nBI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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</a:t>
            </a:r>
            <a:r>
              <a:rPr sz="1200" i="1" spc="10" dirty="0">
                <a:latin typeface="Times New Roman"/>
                <a:cs typeface="Times New Roman"/>
              </a:rPr>
              <a:t>II</a:t>
            </a:r>
            <a:r>
              <a:rPr sz="1200" i="1" spc="-150" dirty="0">
                <a:latin typeface="Times New Roman"/>
                <a:cs typeface="Times New Roman"/>
              </a:rPr>
              <a:t> </a:t>
            </a:r>
            <a:r>
              <a:rPr sz="1200" spc="60" dirty="0">
                <a:latin typeface="Times New Roman"/>
                <a:cs typeface="Times New Roman"/>
              </a:rPr>
              <a:t>')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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I</a:t>
            </a:r>
            <a:r>
              <a:rPr sz="1200" i="1" spc="-1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6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B</a:t>
            </a:r>
            <a:r>
              <a:rPr sz="1200" spc="2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donc pour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différence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chemin </a:t>
            </a:r>
            <a:r>
              <a:rPr sz="1150" i="1" spc="45" dirty="0">
                <a:latin typeface="Times New Roman"/>
                <a:cs typeface="Times New Roman"/>
              </a:rPr>
              <a:t>dL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60" dirty="0">
                <a:latin typeface="Times New Roman"/>
                <a:cs typeface="Times New Roman"/>
              </a:rPr>
              <a:t>(</a:t>
            </a:r>
            <a:r>
              <a:rPr sz="1150" i="1" spc="60" dirty="0">
                <a:latin typeface="Times New Roman"/>
                <a:cs typeface="Times New Roman"/>
              </a:rPr>
              <a:t>BB</a:t>
            </a:r>
            <a:r>
              <a:rPr sz="1150" spc="60" dirty="0">
                <a:latin typeface="Times New Roman"/>
                <a:cs typeface="Times New Roman"/>
              </a:rPr>
              <a:t>')</a:t>
            </a:r>
            <a:r>
              <a:rPr sz="1150" spc="-204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10" dirty="0">
                <a:latin typeface="Times New Roman"/>
                <a:cs typeface="Times New Roman"/>
              </a:rPr>
              <a:t>( </a:t>
            </a:r>
            <a:r>
              <a:rPr sz="1150" i="1" spc="35" dirty="0">
                <a:latin typeface="Times New Roman"/>
                <a:cs typeface="Times New Roman"/>
              </a:rPr>
              <a:t>AA</a:t>
            </a:r>
            <a:r>
              <a:rPr sz="1150" spc="35" dirty="0">
                <a:latin typeface="Times New Roman"/>
                <a:cs typeface="Times New Roman"/>
              </a:rPr>
              <a:t>')</a:t>
            </a:r>
            <a:endParaRPr sz="1150">
              <a:latin typeface="Times New Roman"/>
              <a:cs typeface="Times New Roman"/>
            </a:endParaRPr>
          </a:p>
          <a:p>
            <a:pPr marL="17145" algn="ctr">
              <a:lnSpc>
                <a:spcPct val="100000"/>
              </a:lnSpc>
              <a:spcBef>
                <a:spcPts val="925"/>
              </a:spcBef>
            </a:pPr>
            <a:r>
              <a:rPr sz="1650" i="1" spc="70" dirty="0">
                <a:latin typeface="Times New Roman"/>
                <a:cs typeface="Times New Roman"/>
              </a:rPr>
              <a:t>dL</a:t>
            </a:r>
            <a:r>
              <a:rPr sz="1650" i="1" spc="-7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</a:t>
            </a:r>
            <a:r>
              <a:rPr sz="1650" spc="-25" dirty="0">
                <a:latin typeface="Times New Roman"/>
                <a:cs typeface="Times New Roman"/>
              </a:rPr>
              <a:t> </a:t>
            </a:r>
            <a:r>
              <a:rPr sz="1650" i="1" spc="50" dirty="0">
                <a:latin typeface="Times New Roman"/>
                <a:cs typeface="Times New Roman"/>
              </a:rPr>
              <a:t>nBI</a:t>
            </a:r>
            <a:r>
              <a:rPr sz="1650" i="1" spc="10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</a:t>
            </a:r>
            <a:r>
              <a:rPr sz="1650" spc="-13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Times New Roman"/>
                <a:cs typeface="Times New Roman"/>
              </a:rPr>
              <a:t>(</a:t>
            </a:r>
            <a:r>
              <a:rPr sz="1650" i="1" spc="30" dirty="0">
                <a:latin typeface="Times New Roman"/>
                <a:cs typeface="Times New Roman"/>
              </a:rPr>
              <a:t>II</a:t>
            </a:r>
            <a:r>
              <a:rPr sz="1650" i="1" spc="-195" dirty="0">
                <a:latin typeface="Times New Roman"/>
                <a:cs typeface="Times New Roman"/>
              </a:rPr>
              <a:t> </a:t>
            </a:r>
            <a:r>
              <a:rPr sz="1650" spc="95" dirty="0">
                <a:latin typeface="Times New Roman"/>
                <a:cs typeface="Times New Roman"/>
              </a:rPr>
              <a:t>')</a:t>
            </a:r>
            <a:r>
              <a:rPr sz="1650" spc="-11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</a:t>
            </a:r>
            <a:r>
              <a:rPr sz="1650" spc="-105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n</a:t>
            </a:r>
            <a:r>
              <a:rPr sz="1650" spc="30" dirty="0">
                <a:latin typeface="Times New Roman"/>
                <a:cs typeface="Times New Roman"/>
              </a:rPr>
              <a:t>'</a:t>
            </a:r>
            <a:r>
              <a:rPr sz="1650" spc="-210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I</a:t>
            </a:r>
            <a:r>
              <a:rPr sz="1650" i="1" spc="-240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'</a:t>
            </a:r>
            <a:r>
              <a:rPr sz="1650" spc="-210" dirty="0">
                <a:latin typeface="Times New Roman"/>
                <a:cs typeface="Times New Roman"/>
              </a:rPr>
              <a:t> </a:t>
            </a:r>
            <a:r>
              <a:rPr sz="1650" i="1" spc="55" dirty="0">
                <a:latin typeface="Times New Roman"/>
                <a:cs typeface="Times New Roman"/>
              </a:rPr>
              <a:t>B</a:t>
            </a:r>
            <a:r>
              <a:rPr sz="1650" spc="55" dirty="0">
                <a:latin typeface="Times New Roman"/>
                <a:cs typeface="Times New Roman"/>
              </a:rPr>
              <a:t>'</a:t>
            </a:r>
            <a:r>
              <a:rPr sz="1650" spc="55" dirty="0">
                <a:latin typeface="Symbol"/>
                <a:cs typeface="Symbol"/>
              </a:rPr>
              <a:t></a:t>
            </a:r>
            <a:r>
              <a:rPr sz="1650" i="1" spc="55" dirty="0">
                <a:latin typeface="Times New Roman"/>
                <a:cs typeface="Times New Roman"/>
              </a:rPr>
              <a:t>nAI</a:t>
            </a:r>
            <a:r>
              <a:rPr sz="1650" i="1" spc="100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</a:t>
            </a:r>
            <a:r>
              <a:rPr sz="1650" spc="-155" dirty="0">
                <a:latin typeface="Times New Roman"/>
                <a:cs typeface="Times New Roman"/>
              </a:rPr>
              <a:t> </a:t>
            </a:r>
            <a:r>
              <a:rPr sz="1650" spc="30" dirty="0">
                <a:latin typeface="Times New Roman"/>
                <a:cs typeface="Times New Roman"/>
              </a:rPr>
              <a:t>(</a:t>
            </a:r>
            <a:r>
              <a:rPr sz="1650" i="1" spc="30" dirty="0">
                <a:latin typeface="Times New Roman"/>
                <a:cs typeface="Times New Roman"/>
              </a:rPr>
              <a:t>II</a:t>
            </a:r>
            <a:r>
              <a:rPr sz="1650" i="1" spc="-190" dirty="0">
                <a:latin typeface="Times New Roman"/>
                <a:cs typeface="Times New Roman"/>
              </a:rPr>
              <a:t> </a:t>
            </a:r>
            <a:r>
              <a:rPr sz="1650" spc="95" dirty="0">
                <a:latin typeface="Times New Roman"/>
                <a:cs typeface="Times New Roman"/>
              </a:rPr>
              <a:t>')</a:t>
            </a:r>
            <a:r>
              <a:rPr sz="1650" spc="-114" dirty="0">
                <a:latin typeface="Times New Roman"/>
                <a:cs typeface="Times New Roman"/>
              </a:rPr>
              <a:t> </a:t>
            </a:r>
            <a:r>
              <a:rPr sz="1650" spc="70" dirty="0">
                <a:latin typeface="Symbol"/>
                <a:cs typeface="Symbol"/>
              </a:rPr>
              <a:t></a:t>
            </a:r>
            <a:r>
              <a:rPr sz="1650" spc="-130" dirty="0">
                <a:latin typeface="Times New Roman"/>
                <a:cs typeface="Times New Roman"/>
              </a:rPr>
              <a:t> </a:t>
            </a:r>
            <a:r>
              <a:rPr sz="1650" i="1" spc="30" dirty="0">
                <a:latin typeface="Times New Roman"/>
                <a:cs typeface="Times New Roman"/>
              </a:rPr>
              <a:t>n</a:t>
            </a:r>
            <a:r>
              <a:rPr sz="1650" spc="30" dirty="0">
                <a:latin typeface="Times New Roman"/>
                <a:cs typeface="Times New Roman"/>
              </a:rPr>
              <a:t>'</a:t>
            </a:r>
            <a:r>
              <a:rPr sz="1650" spc="-210" dirty="0">
                <a:latin typeface="Times New Roman"/>
                <a:cs typeface="Times New Roman"/>
              </a:rPr>
              <a:t> </a:t>
            </a:r>
            <a:r>
              <a:rPr sz="1650" i="1" spc="40" dirty="0">
                <a:latin typeface="Times New Roman"/>
                <a:cs typeface="Times New Roman"/>
              </a:rPr>
              <a:t>I</a:t>
            </a:r>
            <a:r>
              <a:rPr sz="1650" i="1" spc="-245" dirty="0">
                <a:latin typeface="Times New Roman"/>
                <a:cs typeface="Times New Roman"/>
              </a:rPr>
              <a:t> </a:t>
            </a:r>
            <a:r>
              <a:rPr sz="1650" spc="20" dirty="0">
                <a:latin typeface="Times New Roman"/>
                <a:cs typeface="Times New Roman"/>
              </a:rPr>
              <a:t>'</a:t>
            </a:r>
            <a:r>
              <a:rPr sz="1650" spc="-125" dirty="0">
                <a:latin typeface="Times New Roman"/>
                <a:cs typeface="Times New Roman"/>
              </a:rPr>
              <a:t> </a:t>
            </a:r>
            <a:r>
              <a:rPr sz="1650" i="1" spc="5" dirty="0">
                <a:latin typeface="Times New Roman"/>
                <a:cs typeface="Times New Roman"/>
              </a:rPr>
              <a:t>A</a:t>
            </a:r>
            <a:r>
              <a:rPr sz="1650" spc="5" dirty="0">
                <a:latin typeface="Times New Roman"/>
                <a:cs typeface="Times New Roman"/>
              </a:rPr>
              <a:t>'</a:t>
            </a:r>
            <a:endParaRPr sz="16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970"/>
              </a:spcBef>
            </a:pP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n</a:t>
            </a:r>
            <a:r>
              <a:rPr sz="1200" spc="20" dirty="0">
                <a:latin typeface="Times New Roman"/>
                <a:cs typeface="Times New Roman"/>
              </a:rPr>
              <a:t>(</a:t>
            </a:r>
            <a:r>
              <a:rPr sz="1200" i="1" spc="20" dirty="0">
                <a:latin typeface="Times New Roman"/>
                <a:cs typeface="Times New Roman"/>
              </a:rPr>
              <a:t>BI</a:t>
            </a:r>
            <a:r>
              <a:rPr sz="1200" i="1" spc="6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AI</a:t>
            </a:r>
            <a:r>
              <a:rPr sz="1200" i="1" spc="-16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)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i="1" spc="50" dirty="0">
                <a:latin typeface="Times New Roman"/>
                <a:cs typeface="Times New Roman"/>
              </a:rPr>
              <a:t>n</a:t>
            </a:r>
            <a:r>
              <a:rPr sz="1200" spc="50" dirty="0">
                <a:latin typeface="Times New Roman"/>
                <a:cs typeface="Times New Roman"/>
              </a:rPr>
              <a:t>'(</a:t>
            </a:r>
            <a:r>
              <a:rPr sz="1200" i="1" spc="50" dirty="0">
                <a:latin typeface="Times New Roman"/>
                <a:cs typeface="Times New Roman"/>
              </a:rPr>
              <a:t>I</a:t>
            </a:r>
            <a:r>
              <a:rPr sz="1200" i="1" spc="-18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B</a:t>
            </a:r>
            <a:r>
              <a:rPr sz="1200" spc="20" dirty="0">
                <a:latin typeface="Times New Roman"/>
                <a:cs typeface="Times New Roman"/>
              </a:rPr>
              <a:t>'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-7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I</a:t>
            </a:r>
            <a:r>
              <a:rPr sz="1200" i="1" spc="-18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')</a:t>
            </a:r>
            <a:endParaRPr sz="12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00"/>
              </a:lnSpc>
              <a:spcBef>
                <a:spcPts val="860"/>
              </a:spcBef>
            </a:pPr>
            <a:r>
              <a:rPr sz="1400" dirty="0">
                <a:latin typeface="Times New Roman"/>
                <a:cs typeface="Times New Roman"/>
              </a:rPr>
              <a:t>On a la </a:t>
            </a:r>
            <a:r>
              <a:rPr sz="1400" spc="-5" dirty="0">
                <a:latin typeface="Times New Roman"/>
                <a:cs typeface="Times New Roman"/>
              </a:rPr>
              <a:t>relation vectorielle </a:t>
            </a:r>
            <a:r>
              <a:rPr sz="1200" i="1" spc="-5" dirty="0">
                <a:latin typeface="Times New Roman"/>
                <a:cs typeface="Times New Roman"/>
              </a:rPr>
              <a:t>AI </a:t>
            </a:r>
            <a:r>
              <a:rPr sz="1200" spc="30" dirty="0">
                <a:latin typeface="Symbol"/>
                <a:cs typeface="Symbol"/>
              </a:rPr>
              <a:t>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IB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AB </a:t>
            </a:r>
            <a:r>
              <a:rPr sz="1400" dirty="0">
                <a:latin typeface="Times New Roman"/>
                <a:cs typeface="Times New Roman"/>
              </a:rPr>
              <a:t>, et en </a:t>
            </a:r>
            <a:r>
              <a:rPr sz="1400" spc="-5" dirty="0">
                <a:latin typeface="Times New Roman"/>
                <a:cs typeface="Times New Roman"/>
              </a:rPr>
              <a:t>projetant sur l’axe optique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tenant compte  </a:t>
            </a:r>
            <a:r>
              <a:rPr sz="140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conditions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10" dirty="0">
                <a:latin typeface="Times New Roman"/>
                <a:cs typeface="Times New Roman"/>
              </a:rPr>
              <a:t>Gauss </a:t>
            </a:r>
            <a:r>
              <a:rPr sz="1400" spc="-5" dirty="0">
                <a:latin typeface="Times New Roman"/>
                <a:cs typeface="Times New Roman"/>
              </a:rPr>
              <a:t>(petits angles)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2630772" y="3393741"/>
            <a:ext cx="157480" cy="0"/>
          </a:xfrm>
          <a:custGeom>
            <a:avLst/>
            <a:gdLst/>
            <a:ahLst/>
            <a:cxnLst/>
            <a:rect l="l" t="t" r="r" b="b"/>
            <a:pathLst>
              <a:path w="157480">
                <a:moveTo>
                  <a:pt x="0" y="0"/>
                </a:moveTo>
                <a:lnTo>
                  <a:pt x="157361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940810" y="3376799"/>
            <a:ext cx="163830" cy="25400"/>
          </a:xfrm>
          <a:custGeom>
            <a:avLst/>
            <a:gdLst/>
            <a:ahLst/>
            <a:cxnLst/>
            <a:rect l="l" t="t" r="r" b="b"/>
            <a:pathLst>
              <a:path w="163830" h="25400">
                <a:moveTo>
                  <a:pt x="138043" y="0"/>
                </a:moveTo>
                <a:lnTo>
                  <a:pt x="141777" y="9543"/>
                </a:lnTo>
                <a:lnTo>
                  <a:pt x="0" y="9543"/>
                </a:lnTo>
                <a:lnTo>
                  <a:pt x="0" y="15713"/>
                </a:lnTo>
                <a:lnTo>
                  <a:pt x="141777" y="15713"/>
                </a:lnTo>
                <a:lnTo>
                  <a:pt x="138043" y="25256"/>
                </a:lnTo>
                <a:lnTo>
                  <a:pt x="163284" y="12628"/>
                </a:lnTo>
                <a:lnTo>
                  <a:pt x="13804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75784" y="3393741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880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31797" y="3393741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91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760089" y="3488234"/>
            <a:ext cx="10160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20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20564" y="3267392"/>
            <a:ext cx="2334895" cy="311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255" algn="ctr">
              <a:lnSpc>
                <a:spcPts val="1125"/>
              </a:lnSpc>
              <a:spcBef>
                <a:spcPts val="100"/>
              </a:spcBef>
            </a:pPr>
            <a:r>
              <a:rPr sz="1250" i="1" u="sng" spc="-3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</a:t>
            </a:r>
            <a:endParaRPr sz="1250">
              <a:latin typeface="Symbol"/>
              <a:cs typeface="Symbol"/>
            </a:endParaRPr>
          </a:p>
          <a:p>
            <a:pPr marR="5080" algn="ctr">
              <a:lnSpc>
                <a:spcPts val="1125"/>
              </a:lnSpc>
              <a:tabLst>
                <a:tab pos="1267460" algn="l"/>
              </a:tabLst>
            </a:pPr>
            <a:r>
              <a:rPr sz="1150" i="1" spc="10" dirty="0">
                <a:latin typeface="Times New Roman"/>
                <a:cs typeface="Times New Roman"/>
              </a:rPr>
              <a:t>BI 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AI 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100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AB</a:t>
            </a:r>
            <a:r>
              <a:rPr sz="1150" i="1" spc="-105" dirty="0">
                <a:latin typeface="Times New Roman"/>
                <a:cs typeface="Times New Roman"/>
              </a:rPr>
              <a:t> </a:t>
            </a:r>
            <a:r>
              <a:rPr sz="1150" spc="45" dirty="0">
                <a:latin typeface="Times New Roman"/>
                <a:cs typeface="Times New Roman"/>
              </a:rPr>
              <a:t>cos(	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-170" dirty="0">
                <a:latin typeface="Times New Roman"/>
                <a:cs typeface="Times New Roman"/>
              </a:rPr>
              <a:t>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175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r>
              <a:rPr sz="1150" spc="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95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AB</a:t>
            </a:r>
            <a:r>
              <a:rPr sz="1150" i="1" spc="-130" dirty="0">
                <a:latin typeface="Times New Roman"/>
                <a:cs typeface="Times New Roman"/>
              </a:rPr>
              <a:t> </a:t>
            </a:r>
            <a:r>
              <a:rPr sz="1150" spc="-10" dirty="0">
                <a:latin typeface="Times New Roman"/>
                <a:cs typeface="Times New Roman"/>
              </a:rPr>
              <a:t>sin(</a:t>
            </a:r>
            <a:r>
              <a:rPr sz="1250" i="1" spc="-10" dirty="0">
                <a:latin typeface="Symbol"/>
                <a:cs typeface="Symbol"/>
              </a:rPr>
              <a:t></a:t>
            </a:r>
            <a:r>
              <a:rPr sz="1250" i="1" spc="-180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5168" y="3714114"/>
            <a:ext cx="58242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même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10" dirty="0">
                <a:latin typeface="Times New Roman"/>
                <a:cs typeface="Times New Roman"/>
              </a:rPr>
              <a:t>abaissant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perpendiculaire </a:t>
            </a:r>
            <a:r>
              <a:rPr sz="1400" dirty="0">
                <a:latin typeface="Times New Roman"/>
                <a:cs typeface="Times New Roman"/>
              </a:rPr>
              <a:t>à la </a:t>
            </a:r>
            <a:r>
              <a:rPr sz="1400" spc="-5" dirty="0">
                <a:latin typeface="Times New Roman"/>
                <a:cs typeface="Times New Roman"/>
              </a:rPr>
              <a:t>droite (I’B’)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A’, </a:t>
            </a:r>
            <a:r>
              <a:rPr sz="1400" spc="-5" dirty="0">
                <a:latin typeface="Times New Roman"/>
                <a:cs typeface="Times New Roman"/>
              </a:rPr>
              <a:t>on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obtient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460252" y="4093031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235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845765" y="4093031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09584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31283" y="4093031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1895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397226" y="4093031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1870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3785008" y="4187698"/>
            <a:ext cx="101600" cy="20701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20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449732" y="3966533"/>
            <a:ext cx="2680970" cy="311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" algn="ctr">
              <a:lnSpc>
                <a:spcPts val="1125"/>
              </a:lnSpc>
              <a:spcBef>
                <a:spcPts val="100"/>
              </a:spcBef>
            </a:pPr>
            <a:r>
              <a:rPr sz="1250" i="1" u="sng" spc="-3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</a:t>
            </a:r>
            <a:endParaRPr sz="1250">
              <a:latin typeface="Symbol"/>
              <a:cs typeface="Symbol"/>
            </a:endParaRPr>
          </a:p>
          <a:p>
            <a:pPr marL="12700">
              <a:lnSpc>
                <a:spcPts val="1125"/>
              </a:lnSpc>
              <a:tabLst>
                <a:tab pos="1475740" algn="l"/>
              </a:tabLst>
            </a:pPr>
            <a:r>
              <a:rPr sz="1150" i="1" spc="15" dirty="0">
                <a:latin typeface="Times New Roman"/>
                <a:cs typeface="Times New Roman"/>
              </a:rPr>
              <a:t>I</a:t>
            </a:r>
            <a:r>
              <a:rPr sz="1150" i="1" spc="-145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130" dirty="0">
                <a:latin typeface="Times New Roman"/>
                <a:cs typeface="Times New Roman"/>
              </a:rPr>
              <a:t> </a:t>
            </a:r>
            <a:r>
              <a:rPr sz="1150" i="1" spc="35" dirty="0">
                <a:latin typeface="Times New Roman"/>
                <a:cs typeface="Times New Roman"/>
              </a:rPr>
              <a:t>B</a:t>
            </a:r>
            <a:r>
              <a:rPr sz="1150" spc="35" dirty="0">
                <a:latin typeface="Times New Roman"/>
                <a:cs typeface="Times New Roman"/>
              </a:rPr>
              <a:t>'</a:t>
            </a:r>
            <a:r>
              <a:rPr sz="1150" spc="-9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-10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I</a:t>
            </a:r>
            <a:r>
              <a:rPr sz="1150" i="1" spc="-145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70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17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125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130" dirty="0">
                <a:latin typeface="Times New Roman"/>
                <a:cs typeface="Times New Roman"/>
              </a:rPr>
              <a:t> </a:t>
            </a:r>
            <a:r>
              <a:rPr sz="1150" i="1" spc="35" dirty="0">
                <a:latin typeface="Times New Roman"/>
                <a:cs typeface="Times New Roman"/>
              </a:rPr>
              <a:t>B</a:t>
            </a:r>
            <a:r>
              <a:rPr sz="1150" spc="35" dirty="0">
                <a:latin typeface="Times New Roman"/>
                <a:cs typeface="Times New Roman"/>
              </a:rPr>
              <a:t>'</a:t>
            </a:r>
            <a:r>
              <a:rPr sz="1150" spc="-185" dirty="0">
                <a:latin typeface="Times New Roman"/>
                <a:cs typeface="Times New Roman"/>
              </a:rPr>
              <a:t> </a:t>
            </a:r>
            <a:r>
              <a:rPr sz="1150" spc="45" dirty="0">
                <a:latin typeface="Times New Roman"/>
                <a:cs typeface="Times New Roman"/>
              </a:rPr>
              <a:t>cos(	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-165" dirty="0">
                <a:latin typeface="Times New Roman"/>
                <a:cs typeface="Times New Roman"/>
              </a:rPr>
              <a:t>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180" dirty="0">
                <a:latin typeface="Times New Roman"/>
                <a:cs typeface="Times New Roman"/>
              </a:rPr>
              <a:t> </a:t>
            </a:r>
            <a:r>
              <a:rPr sz="1150" spc="60" dirty="0">
                <a:latin typeface="Times New Roman"/>
                <a:cs typeface="Times New Roman"/>
              </a:rPr>
              <a:t>')</a:t>
            </a:r>
            <a:r>
              <a:rPr sz="1150" spc="1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100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140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B</a:t>
            </a:r>
            <a:r>
              <a:rPr sz="1150" spc="15" dirty="0">
                <a:latin typeface="Times New Roman"/>
                <a:cs typeface="Times New Roman"/>
              </a:rPr>
              <a:t>'sin(</a:t>
            </a:r>
            <a:r>
              <a:rPr sz="1250" i="1" spc="15" dirty="0">
                <a:latin typeface="Symbol"/>
                <a:cs typeface="Symbol"/>
              </a:rPr>
              <a:t></a:t>
            </a:r>
            <a:r>
              <a:rPr sz="1250" i="1" spc="-175" dirty="0">
                <a:latin typeface="Times New Roman"/>
                <a:cs typeface="Times New Roman"/>
              </a:rPr>
              <a:t> </a:t>
            </a:r>
            <a:r>
              <a:rPr sz="1150" spc="60" dirty="0">
                <a:latin typeface="Times New Roman"/>
                <a:cs typeface="Times New Roman"/>
              </a:rPr>
              <a:t>')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197651" y="4986748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703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063773" y="4986748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1794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76321" y="64529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168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943849" y="6452963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2217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751360" y="7467873"/>
            <a:ext cx="263525" cy="0"/>
          </a:xfrm>
          <a:custGeom>
            <a:avLst/>
            <a:gdLst/>
            <a:ahLst/>
            <a:cxnLst/>
            <a:rect l="l" t="t" r="r" b="b"/>
            <a:pathLst>
              <a:path w="263525">
                <a:moveTo>
                  <a:pt x="0" y="0"/>
                </a:moveTo>
                <a:lnTo>
                  <a:pt x="263083" y="0"/>
                </a:lnTo>
              </a:path>
            </a:pathLst>
          </a:custGeom>
          <a:ln w="8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962341" y="7467873"/>
            <a:ext cx="354330" cy="0"/>
          </a:xfrm>
          <a:custGeom>
            <a:avLst/>
            <a:gdLst/>
            <a:ahLst/>
            <a:cxnLst/>
            <a:rect l="l" t="t" r="r" b="b"/>
            <a:pathLst>
              <a:path w="354329">
                <a:moveTo>
                  <a:pt x="0" y="0"/>
                </a:moveTo>
                <a:lnTo>
                  <a:pt x="353895" y="0"/>
                </a:lnTo>
              </a:path>
            </a:pathLst>
          </a:custGeom>
          <a:ln w="816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55168" y="4589388"/>
            <a:ext cx="6652259" cy="389001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R="2352040" algn="r">
              <a:lnSpc>
                <a:spcPct val="100000"/>
              </a:lnSpc>
              <a:spcBef>
                <a:spcPts val="725"/>
              </a:spcBef>
            </a:pPr>
            <a:r>
              <a:rPr sz="1400" spc="-5" dirty="0">
                <a:latin typeface="Times New Roman"/>
                <a:cs typeface="Times New Roman"/>
              </a:rPr>
              <a:t>Finalement, on obtient pour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différence du chemin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optique</a:t>
            </a:r>
            <a:endParaRPr sz="1400">
              <a:latin typeface="Times New Roman"/>
              <a:cs typeface="Times New Roman"/>
            </a:endParaRPr>
          </a:p>
          <a:p>
            <a:pPr marR="2324735" algn="r">
              <a:lnSpc>
                <a:spcPct val="100000"/>
              </a:lnSpc>
              <a:spcBef>
                <a:spcPts val="600"/>
              </a:spcBef>
            </a:pPr>
            <a:r>
              <a:rPr sz="1200" i="1" spc="40" dirty="0">
                <a:latin typeface="Times New Roman"/>
                <a:cs typeface="Times New Roman"/>
              </a:rPr>
              <a:t>dL</a:t>
            </a:r>
            <a:r>
              <a:rPr sz="1200" i="1" spc="-6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i="1" spc="45" dirty="0">
                <a:latin typeface="Times New Roman"/>
                <a:cs typeface="Times New Roman"/>
              </a:rPr>
              <a:t>nAB</a:t>
            </a:r>
            <a:r>
              <a:rPr sz="1200" i="1" spc="-18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sin(</a:t>
            </a:r>
            <a:r>
              <a:rPr sz="1250" i="1" spc="5" dirty="0">
                <a:latin typeface="Symbol"/>
                <a:cs typeface="Symbol"/>
              </a:rPr>
              <a:t></a:t>
            </a:r>
            <a:r>
              <a:rPr sz="1200" spc="5" dirty="0">
                <a:latin typeface="Times New Roman"/>
                <a:cs typeface="Times New Roman"/>
              </a:rPr>
              <a:t>)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B</a:t>
            </a:r>
            <a:r>
              <a:rPr sz="1200" spc="25" dirty="0">
                <a:latin typeface="Times New Roman"/>
                <a:cs typeface="Times New Roman"/>
              </a:rPr>
              <a:t>'sin(</a:t>
            </a:r>
            <a:r>
              <a:rPr sz="1250" i="1" spc="25" dirty="0">
                <a:latin typeface="Symbol"/>
                <a:cs typeface="Symbol"/>
              </a:rPr>
              <a:t></a:t>
            </a:r>
            <a:r>
              <a:rPr sz="1200" spc="25" dirty="0">
                <a:latin typeface="Times New Roman"/>
                <a:cs typeface="Times New Roman"/>
              </a:rPr>
              <a:t>')</a:t>
            </a:r>
            <a:endParaRPr sz="1200">
              <a:latin typeface="Times New Roman"/>
              <a:cs typeface="Times New Roman"/>
            </a:endParaRPr>
          </a:p>
          <a:p>
            <a:pPr marL="12700" marR="12065">
              <a:lnSpc>
                <a:spcPts val="1620"/>
              </a:lnSpc>
              <a:spcBef>
                <a:spcPts val="630"/>
              </a:spcBef>
            </a:pPr>
            <a:r>
              <a:rPr sz="1400" spc="-5" dirty="0">
                <a:latin typeface="Times New Roman"/>
                <a:cs typeface="Times New Roman"/>
              </a:rPr>
              <a:t>Pour tout point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du plan objet, le point </a:t>
            </a:r>
            <a:r>
              <a:rPr sz="1400" dirty="0">
                <a:latin typeface="Times New Roman"/>
                <a:cs typeface="Times New Roman"/>
              </a:rPr>
              <a:t>B’ sera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le même </a:t>
            </a:r>
            <a:r>
              <a:rPr sz="1400" spc="-5" dirty="0">
                <a:latin typeface="Times New Roman"/>
                <a:cs typeface="Times New Roman"/>
              </a:rPr>
              <a:t>plan d’image </a:t>
            </a: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10" dirty="0">
                <a:latin typeface="Times New Roman"/>
                <a:cs typeface="Times New Roman"/>
              </a:rPr>
              <a:t>cette  </a:t>
            </a:r>
            <a:r>
              <a:rPr sz="1400" spc="-5" dirty="0">
                <a:latin typeface="Times New Roman"/>
                <a:cs typeface="Times New Roman"/>
              </a:rPr>
              <a:t>différence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chemin optique est constante,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écrit donc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2852420">
              <a:lnSpc>
                <a:spcPct val="100000"/>
              </a:lnSpc>
              <a:spcBef>
                <a:spcPts val="505"/>
              </a:spcBef>
            </a:pPr>
            <a:r>
              <a:rPr sz="1200" i="1" spc="45" dirty="0">
                <a:latin typeface="Times New Roman"/>
                <a:cs typeface="Times New Roman"/>
              </a:rPr>
              <a:t>dL</a:t>
            </a:r>
            <a:r>
              <a:rPr sz="1200" i="1" spc="-80" dirty="0">
                <a:latin typeface="Times New Roman"/>
                <a:cs typeface="Times New Roman"/>
              </a:rPr>
              <a:t> </a:t>
            </a:r>
            <a:r>
              <a:rPr sz="1200" spc="55" dirty="0">
                <a:latin typeface="Symbol"/>
                <a:cs typeface="Symbol"/>
              </a:rPr>
              <a:t>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cons</a:t>
            </a:r>
            <a:r>
              <a:rPr sz="1200" spc="30" dirty="0">
                <a:latin typeface="Times New Roman"/>
                <a:cs typeface="Times New Roman"/>
              </a:rPr>
              <a:t>tan</a:t>
            </a:r>
            <a:r>
              <a:rPr sz="1200" spc="-18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te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590"/>
              </a:lnSpc>
              <a:spcBef>
                <a:spcPts val="505"/>
              </a:spcBef>
            </a:pPr>
            <a:r>
              <a:rPr sz="1400" spc="-5" dirty="0">
                <a:latin typeface="Times New Roman"/>
                <a:cs typeface="Times New Roman"/>
              </a:rPr>
              <a:t>Cette constante peut donc être calculée </a:t>
            </a:r>
            <a:r>
              <a:rPr sz="1400" dirty="0">
                <a:latin typeface="Times New Roman"/>
                <a:cs typeface="Times New Roman"/>
              </a:rPr>
              <a:t>en un </a:t>
            </a:r>
            <a:r>
              <a:rPr sz="1400" spc="-5" dirty="0">
                <a:latin typeface="Times New Roman"/>
                <a:cs typeface="Times New Roman"/>
              </a:rPr>
              <a:t>point particulier, par exemple pour </a:t>
            </a:r>
            <a:r>
              <a:rPr sz="1300" i="1" spc="-5" dirty="0">
                <a:latin typeface="Symbol"/>
                <a:cs typeface="Symbol"/>
              </a:rPr>
              <a:t></a:t>
            </a:r>
            <a:r>
              <a:rPr sz="1300" i="1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Symbol"/>
                <a:cs typeface="Symbol"/>
              </a:rPr>
              <a:t>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300" i="1" spc="80" dirty="0">
                <a:latin typeface="Symbol"/>
                <a:cs typeface="Symbol"/>
              </a:rPr>
              <a:t></a:t>
            </a:r>
            <a:r>
              <a:rPr sz="1200" spc="80" dirty="0">
                <a:latin typeface="Times New Roman"/>
                <a:cs typeface="Times New Roman"/>
              </a:rPr>
              <a:t>'</a:t>
            </a:r>
            <a:r>
              <a:rPr sz="1200" spc="80" dirty="0">
                <a:latin typeface="Symbol"/>
                <a:cs typeface="Symbol"/>
              </a:rPr>
              <a:t></a:t>
            </a:r>
            <a:r>
              <a:rPr sz="1200" spc="80" dirty="0">
                <a:latin typeface="Times New Roman"/>
                <a:cs typeface="Times New Roman"/>
              </a:rPr>
              <a:t> </a:t>
            </a:r>
            <a:r>
              <a:rPr sz="1200" spc="45" dirty="0">
                <a:latin typeface="Times New Roman"/>
                <a:cs typeface="Times New Roman"/>
              </a:rPr>
              <a:t>0 </a:t>
            </a:r>
            <a:r>
              <a:rPr sz="1400" dirty="0">
                <a:latin typeface="Times New Roman"/>
                <a:cs typeface="Times New Roman"/>
              </a:rPr>
              <a:t>il  </a:t>
            </a:r>
            <a:r>
              <a:rPr sz="1400" spc="-5" dirty="0">
                <a:latin typeface="Times New Roman"/>
                <a:cs typeface="Times New Roman"/>
              </a:rPr>
              <a:t>vient alors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2211070">
              <a:lnSpc>
                <a:spcPct val="100000"/>
              </a:lnSpc>
              <a:spcBef>
                <a:spcPts val="545"/>
              </a:spcBef>
            </a:pPr>
            <a:r>
              <a:rPr sz="1200" i="1" spc="40" dirty="0">
                <a:latin typeface="Times New Roman"/>
                <a:cs typeface="Times New Roman"/>
              </a:rPr>
              <a:t>dL</a:t>
            </a:r>
            <a:r>
              <a:rPr sz="1200" i="1" spc="-6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i="1" spc="50" dirty="0">
                <a:latin typeface="Times New Roman"/>
                <a:cs typeface="Times New Roman"/>
              </a:rPr>
              <a:t>nAB</a:t>
            </a:r>
            <a:r>
              <a:rPr sz="1200" i="1" spc="-17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sin(</a:t>
            </a:r>
            <a:r>
              <a:rPr sz="1250" i="1" spc="5" dirty="0">
                <a:latin typeface="Symbol"/>
                <a:cs typeface="Symbol"/>
              </a:rPr>
              <a:t></a:t>
            </a:r>
            <a:r>
              <a:rPr sz="1200" spc="5" dirty="0">
                <a:latin typeface="Times New Roman"/>
                <a:cs typeface="Times New Roman"/>
              </a:rPr>
              <a:t>)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B</a:t>
            </a:r>
            <a:r>
              <a:rPr sz="1200" spc="25" dirty="0">
                <a:latin typeface="Times New Roman"/>
                <a:cs typeface="Times New Roman"/>
              </a:rPr>
              <a:t>'sin(</a:t>
            </a:r>
            <a:r>
              <a:rPr sz="1250" i="1" spc="25" dirty="0">
                <a:latin typeface="Symbol"/>
                <a:cs typeface="Symbol"/>
              </a:rPr>
              <a:t></a:t>
            </a:r>
            <a:r>
              <a:rPr sz="1200" spc="25" dirty="0">
                <a:latin typeface="Times New Roman"/>
                <a:cs typeface="Times New Roman"/>
              </a:rPr>
              <a:t>')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 marL="12700" marR="5080">
              <a:lnSpc>
                <a:spcPts val="1620"/>
              </a:lnSpc>
              <a:spcBef>
                <a:spcPts val="919"/>
              </a:spcBef>
            </a:pPr>
            <a:r>
              <a:rPr sz="1400" spc="-5" dirty="0">
                <a:latin typeface="Times New Roman"/>
                <a:cs typeface="Times New Roman"/>
              </a:rPr>
              <a:t>Finalement, la condition d’aplanétisme (condition des sinus </a:t>
            </a:r>
            <a:r>
              <a:rPr sz="1400" b="1" spc="-5" dirty="0">
                <a:latin typeface="Times New Roman"/>
                <a:cs typeface="Times New Roman"/>
              </a:rPr>
              <a:t>d’Abbe</a:t>
            </a:r>
            <a:r>
              <a:rPr sz="1400" spc="-5" dirty="0">
                <a:latin typeface="Times New Roman"/>
                <a:cs typeface="Times New Roman"/>
              </a:rPr>
              <a:t>)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traduit </a:t>
            </a:r>
            <a:r>
              <a:rPr sz="1400" dirty="0">
                <a:latin typeface="Times New Roman"/>
                <a:cs typeface="Times New Roman"/>
              </a:rPr>
              <a:t>par la  </a:t>
            </a:r>
            <a:r>
              <a:rPr sz="1400" spc="-5" dirty="0">
                <a:latin typeface="Times New Roman"/>
                <a:cs typeface="Times New Roman"/>
              </a:rPr>
              <a:t>relation</a:t>
            </a:r>
            <a:endParaRPr sz="1400">
              <a:latin typeface="Times New Roman"/>
              <a:cs typeface="Times New Roman"/>
            </a:endParaRPr>
          </a:p>
          <a:p>
            <a:pPr marL="2181860">
              <a:lnSpc>
                <a:spcPct val="100000"/>
              </a:lnSpc>
              <a:spcBef>
                <a:spcPts val="565"/>
              </a:spcBef>
            </a:pPr>
            <a:r>
              <a:rPr sz="1650" i="1" spc="35" dirty="0">
                <a:latin typeface="Times New Roman"/>
                <a:cs typeface="Times New Roman"/>
              </a:rPr>
              <a:t>nAB</a:t>
            </a:r>
            <a:r>
              <a:rPr sz="1650" spc="35" dirty="0">
                <a:latin typeface="Times New Roman"/>
                <a:cs typeface="Times New Roman"/>
              </a:rPr>
              <a:t>sin(</a:t>
            </a:r>
            <a:r>
              <a:rPr sz="1750" i="1" spc="35" dirty="0">
                <a:latin typeface="Symbol"/>
                <a:cs typeface="Symbol"/>
              </a:rPr>
              <a:t></a:t>
            </a:r>
            <a:r>
              <a:rPr sz="1650" spc="35" dirty="0">
                <a:latin typeface="Times New Roman"/>
                <a:cs typeface="Times New Roman"/>
              </a:rPr>
              <a:t>)</a:t>
            </a:r>
            <a:r>
              <a:rPr sz="1650" spc="5" dirty="0">
                <a:latin typeface="Times New Roman"/>
                <a:cs typeface="Times New Roman"/>
              </a:rPr>
              <a:t> </a:t>
            </a:r>
            <a:r>
              <a:rPr sz="1650" spc="50" dirty="0">
                <a:latin typeface="Symbol"/>
                <a:cs typeface="Symbol"/>
              </a:rPr>
              <a:t></a:t>
            </a:r>
            <a:r>
              <a:rPr sz="1650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n</a:t>
            </a:r>
            <a:r>
              <a:rPr sz="1650" spc="15" dirty="0">
                <a:latin typeface="Times New Roman"/>
                <a:cs typeface="Times New Roman"/>
              </a:rPr>
              <a:t>'</a:t>
            </a:r>
            <a:r>
              <a:rPr sz="1650" spc="-170" dirty="0">
                <a:latin typeface="Times New Roman"/>
                <a:cs typeface="Times New Roman"/>
              </a:rPr>
              <a:t> </a:t>
            </a:r>
            <a:r>
              <a:rPr sz="1650" i="1" spc="-15" dirty="0">
                <a:latin typeface="Times New Roman"/>
                <a:cs typeface="Times New Roman"/>
              </a:rPr>
              <a:t>A</a:t>
            </a:r>
            <a:r>
              <a:rPr sz="1650" spc="-15" dirty="0">
                <a:latin typeface="Times New Roman"/>
                <a:cs typeface="Times New Roman"/>
              </a:rPr>
              <a:t>'</a:t>
            </a:r>
            <a:r>
              <a:rPr sz="1650" spc="-250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B</a:t>
            </a:r>
            <a:r>
              <a:rPr sz="1650" spc="25" dirty="0">
                <a:latin typeface="Times New Roman"/>
                <a:cs typeface="Times New Roman"/>
              </a:rPr>
              <a:t>'sin(</a:t>
            </a:r>
            <a:r>
              <a:rPr sz="1750" i="1" spc="25" dirty="0">
                <a:latin typeface="Symbol"/>
                <a:cs typeface="Symbol"/>
              </a:rPr>
              <a:t></a:t>
            </a:r>
            <a:r>
              <a:rPr sz="1650" spc="25" dirty="0">
                <a:latin typeface="Times New Roman"/>
                <a:cs typeface="Times New Roman"/>
              </a:rPr>
              <a:t>')</a:t>
            </a:r>
            <a:endParaRPr sz="1650">
              <a:latin typeface="Times New Roman"/>
              <a:cs typeface="Times New Roman"/>
            </a:endParaRPr>
          </a:p>
          <a:p>
            <a:pPr marL="1755775">
              <a:lnSpc>
                <a:spcPct val="100000"/>
              </a:lnSpc>
              <a:spcBef>
                <a:spcPts val="620"/>
              </a:spcBef>
            </a:pPr>
            <a:r>
              <a:rPr sz="1400" spc="-5" dirty="0">
                <a:latin typeface="Times New Roman"/>
                <a:cs typeface="Times New Roman"/>
              </a:rPr>
              <a:t>Condition découverte </a:t>
            </a:r>
            <a:r>
              <a:rPr sz="1400" dirty="0">
                <a:latin typeface="Times New Roman"/>
                <a:cs typeface="Times New Roman"/>
              </a:rPr>
              <a:t>par le </a:t>
            </a:r>
            <a:r>
              <a:rPr sz="1400" spc="-5" dirty="0">
                <a:latin typeface="Times New Roman"/>
                <a:cs typeface="Times New Roman"/>
              </a:rPr>
              <a:t>physicien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Abbe</a:t>
            </a:r>
            <a:endParaRPr sz="1400">
              <a:latin typeface="Times New Roman"/>
              <a:cs typeface="Times New Roman"/>
            </a:endParaRPr>
          </a:p>
          <a:p>
            <a:pPr marL="12700" marR="10160">
              <a:lnSpc>
                <a:spcPts val="1610"/>
              </a:lnSpc>
              <a:spcBef>
                <a:spcPts val="450"/>
              </a:spcBef>
            </a:pPr>
            <a:r>
              <a:rPr sz="1400" b="1" dirty="0">
                <a:latin typeface="Times New Roman"/>
                <a:cs typeface="Times New Roman"/>
              </a:rPr>
              <a:t>Remarque : </a:t>
            </a:r>
            <a:r>
              <a:rPr sz="1400" spc="-5" dirty="0">
                <a:latin typeface="Times New Roman"/>
                <a:cs typeface="Times New Roman"/>
              </a:rPr>
              <a:t>si l’angle d’ouverture du faisceau lumineux incident est faible, c’est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dire si </a:t>
            </a:r>
            <a:r>
              <a:rPr sz="1400" dirty="0">
                <a:latin typeface="Times New Roman"/>
                <a:cs typeface="Times New Roman"/>
              </a:rPr>
              <a:t>le  </a:t>
            </a:r>
            <a:r>
              <a:rPr sz="1400" spc="-5" dirty="0">
                <a:latin typeface="Times New Roman"/>
                <a:cs typeface="Times New Roman"/>
              </a:rPr>
              <a:t>système travaille dans les conditions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Gauss </a:t>
            </a:r>
            <a:r>
              <a:rPr sz="1150" spc="-5" dirty="0">
                <a:latin typeface="Times New Roman"/>
                <a:cs typeface="Times New Roman"/>
              </a:rPr>
              <a:t>sin(</a:t>
            </a:r>
            <a:r>
              <a:rPr sz="1200" i="1" spc="-5" dirty="0">
                <a:latin typeface="Symbol"/>
                <a:cs typeface="Symbol"/>
              </a:rPr>
              <a:t>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150" spc="10" dirty="0">
                <a:latin typeface="Times New Roman"/>
                <a:cs typeface="Times New Roman"/>
              </a:rPr>
              <a:t>) </a:t>
            </a:r>
            <a:r>
              <a:rPr sz="1150" spc="15" dirty="0">
                <a:latin typeface="Symbol"/>
                <a:cs typeface="Symbol"/>
              </a:rPr>
              <a:t></a:t>
            </a:r>
            <a:r>
              <a:rPr sz="1150" spc="1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Symbol"/>
                <a:cs typeface="Symbol"/>
              </a:rPr>
              <a:t>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on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1936453" y="8595230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4968" y="0"/>
                </a:lnTo>
              </a:path>
            </a:pathLst>
          </a:custGeom>
          <a:ln w="8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728818" y="8595230"/>
            <a:ext cx="360680" cy="0"/>
          </a:xfrm>
          <a:custGeom>
            <a:avLst/>
            <a:gdLst/>
            <a:ahLst/>
            <a:cxnLst/>
            <a:rect l="l" t="t" r="r" b="b"/>
            <a:pathLst>
              <a:path w="360680">
                <a:moveTo>
                  <a:pt x="0" y="0"/>
                </a:moveTo>
                <a:lnTo>
                  <a:pt x="360353" y="0"/>
                </a:lnTo>
              </a:path>
            </a:pathLst>
          </a:custGeom>
          <a:ln w="85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284346" y="8612885"/>
            <a:ext cx="24999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Relation de Lagrange</a:t>
            </a:r>
            <a:r>
              <a:rPr sz="1400" b="1" spc="-1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Helmholtz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16</a:t>
            </a:fld>
            <a:endParaRPr dirty="0"/>
          </a:p>
        </p:txBody>
      </p:sp>
      <p:sp>
        <p:nvSpPr>
          <p:cNvPr id="41" name="object 41"/>
          <p:cNvSpPr txBox="1"/>
          <p:nvPr/>
        </p:nvSpPr>
        <p:spPr>
          <a:xfrm>
            <a:off x="1141272" y="8499618"/>
            <a:ext cx="2026920" cy="607695"/>
          </a:xfrm>
          <a:prstGeom prst="rect">
            <a:avLst/>
          </a:prstGeom>
        </p:spPr>
        <p:txBody>
          <a:bodyPr vert="horz" wrap="square" lIns="0" tIns="68580" rIns="0" bIns="0" rtlCol="0">
            <a:spAutoFit/>
          </a:bodyPr>
          <a:lstStyle/>
          <a:p>
            <a:pPr marL="680085">
              <a:lnSpc>
                <a:spcPct val="100000"/>
              </a:lnSpc>
              <a:spcBef>
                <a:spcPts val="540"/>
              </a:spcBef>
            </a:pPr>
            <a:r>
              <a:rPr sz="1650" i="1" spc="-15" dirty="0">
                <a:latin typeface="Times New Roman"/>
                <a:cs typeface="Times New Roman"/>
              </a:rPr>
              <a:t>nAB</a:t>
            </a:r>
            <a:r>
              <a:rPr sz="1750" i="1" spc="-15" dirty="0">
                <a:latin typeface="Symbol"/>
                <a:cs typeface="Symbol"/>
              </a:rPr>
              <a:t></a:t>
            </a:r>
            <a:r>
              <a:rPr sz="1750" i="1" spc="-15" dirty="0">
                <a:latin typeface="Times New Roman"/>
                <a:cs typeface="Times New Roman"/>
              </a:rPr>
              <a:t> </a:t>
            </a:r>
            <a:r>
              <a:rPr sz="1650" spc="35" dirty="0">
                <a:latin typeface="Symbol"/>
                <a:cs typeface="Symbol"/>
              </a:rPr>
              <a:t></a:t>
            </a:r>
            <a:r>
              <a:rPr sz="1650" spc="35" dirty="0">
                <a:latin typeface="Times New Roman"/>
                <a:cs typeface="Times New Roman"/>
              </a:rPr>
              <a:t> </a:t>
            </a:r>
            <a:r>
              <a:rPr sz="1650" i="1" spc="15" dirty="0">
                <a:latin typeface="Times New Roman"/>
                <a:cs typeface="Times New Roman"/>
              </a:rPr>
              <a:t>n</a:t>
            </a:r>
            <a:r>
              <a:rPr sz="1650" spc="15" dirty="0">
                <a:latin typeface="Times New Roman"/>
                <a:cs typeface="Times New Roman"/>
              </a:rPr>
              <a:t>' </a:t>
            </a:r>
            <a:r>
              <a:rPr sz="1650" i="1" spc="-10" dirty="0">
                <a:latin typeface="Times New Roman"/>
                <a:cs typeface="Times New Roman"/>
              </a:rPr>
              <a:t>A</a:t>
            </a:r>
            <a:r>
              <a:rPr sz="1650" spc="-10" dirty="0">
                <a:latin typeface="Times New Roman"/>
                <a:cs typeface="Times New Roman"/>
              </a:rPr>
              <a:t>'</a:t>
            </a:r>
            <a:r>
              <a:rPr sz="1650" spc="-345" dirty="0">
                <a:latin typeface="Times New Roman"/>
                <a:cs typeface="Times New Roman"/>
              </a:rPr>
              <a:t> </a:t>
            </a:r>
            <a:r>
              <a:rPr sz="1650" i="1" spc="-350" dirty="0">
                <a:latin typeface="Times New Roman"/>
                <a:cs typeface="Times New Roman"/>
              </a:rPr>
              <a:t>B</a:t>
            </a:r>
            <a:r>
              <a:rPr sz="1750" i="1" spc="-350" dirty="0">
                <a:latin typeface="Symbol"/>
                <a:cs typeface="Symbol"/>
              </a:rPr>
              <a:t></a:t>
            </a:r>
            <a:r>
              <a:rPr sz="1650" spc="-350" dirty="0">
                <a:latin typeface="Times New Roman"/>
                <a:cs typeface="Times New Roman"/>
              </a:rPr>
              <a:t>'</a:t>
            </a:r>
            <a:endParaRPr sz="1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sz="1400" b="1" dirty="0">
                <a:latin typeface="Times New Roman"/>
                <a:cs typeface="Times New Roman"/>
              </a:rPr>
              <a:t>a.  </a:t>
            </a:r>
            <a:r>
              <a:rPr sz="1400" b="1" spc="-5" dirty="0">
                <a:latin typeface="Times New Roman"/>
                <a:cs typeface="Times New Roman"/>
              </a:rPr>
              <a:t>Grandissement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linéaire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55168" y="9377883"/>
            <a:ext cx="6647180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appelle grandissement linéaire le rapport algébrique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taille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l’image sur la taille </a:t>
            </a:r>
            <a:r>
              <a:rPr sz="1400" dirty="0">
                <a:latin typeface="Times New Roman"/>
                <a:cs typeface="Times New Roman"/>
              </a:rPr>
              <a:t>de  </a:t>
            </a:r>
            <a:r>
              <a:rPr sz="1400" spc="-5" dirty="0">
                <a:latin typeface="Times New Roman"/>
                <a:cs typeface="Times New Roman"/>
              </a:rPr>
              <a:t>l’objet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766525" y="365198"/>
            <a:ext cx="360680" cy="0"/>
          </a:xfrm>
          <a:custGeom>
            <a:avLst/>
            <a:gdLst/>
            <a:ahLst/>
            <a:cxnLst/>
            <a:rect l="l" t="t" r="r" b="b"/>
            <a:pathLst>
              <a:path w="360679">
                <a:moveTo>
                  <a:pt x="0" y="0"/>
                </a:moveTo>
                <a:lnTo>
                  <a:pt x="360081" y="0"/>
                </a:lnTo>
              </a:path>
            </a:pathLst>
          </a:custGeom>
          <a:ln w="84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13739" y="681411"/>
            <a:ext cx="266065" cy="0"/>
          </a:xfrm>
          <a:custGeom>
            <a:avLst/>
            <a:gdLst/>
            <a:ahLst/>
            <a:cxnLst/>
            <a:rect l="l" t="t" r="r" b="b"/>
            <a:pathLst>
              <a:path w="266064">
                <a:moveTo>
                  <a:pt x="0" y="0"/>
                </a:moveTo>
                <a:lnTo>
                  <a:pt x="265654" y="0"/>
                </a:lnTo>
              </a:path>
            </a:pathLst>
          </a:custGeom>
          <a:ln w="84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748934" y="643579"/>
            <a:ext cx="395605" cy="0"/>
          </a:xfrm>
          <a:custGeom>
            <a:avLst/>
            <a:gdLst/>
            <a:ahLst/>
            <a:cxnLst/>
            <a:rect l="l" t="t" r="r" b="b"/>
            <a:pathLst>
              <a:path w="395604">
                <a:moveTo>
                  <a:pt x="0" y="0"/>
                </a:moveTo>
                <a:lnTo>
                  <a:pt x="395264" y="0"/>
                </a:lnTo>
              </a:path>
            </a:pathLst>
          </a:custGeom>
          <a:ln w="842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78968" y="263210"/>
            <a:ext cx="6797040" cy="473138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R="8890" algn="ctr">
              <a:lnSpc>
                <a:spcPct val="100000"/>
              </a:lnSpc>
              <a:spcBef>
                <a:spcPts val="610"/>
              </a:spcBef>
            </a:pPr>
            <a:r>
              <a:rPr sz="2625" i="1" spc="-30" baseline="-33333" dirty="0">
                <a:latin typeface="Symbol"/>
                <a:cs typeface="Symbol"/>
              </a:rPr>
              <a:t></a:t>
            </a:r>
            <a:r>
              <a:rPr sz="2625" i="1" spc="-30" baseline="-33333" dirty="0">
                <a:latin typeface="Times New Roman"/>
                <a:cs typeface="Times New Roman"/>
              </a:rPr>
              <a:t>  </a:t>
            </a:r>
            <a:r>
              <a:rPr sz="2475" spc="44" baseline="-35353" dirty="0">
                <a:latin typeface="Symbol"/>
                <a:cs typeface="Symbol"/>
              </a:rPr>
              <a:t></a:t>
            </a:r>
            <a:r>
              <a:rPr sz="2475" spc="44" baseline="-35353" dirty="0">
                <a:latin typeface="Times New Roman"/>
                <a:cs typeface="Times New Roman"/>
              </a:rPr>
              <a:t> </a:t>
            </a:r>
            <a:r>
              <a:rPr sz="1650" i="1" spc="-15" dirty="0">
                <a:latin typeface="Times New Roman"/>
                <a:cs typeface="Times New Roman"/>
              </a:rPr>
              <a:t>A</a:t>
            </a:r>
            <a:r>
              <a:rPr sz="1650" spc="-15" dirty="0">
                <a:latin typeface="Times New Roman"/>
                <a:cs typeface="Times New Roman"/>
              </a:rPr>
              <a:t>'</a:t>
            </a:r>
            <a:r>
              <a:rPr sz="1650" spc="-105" dirty="0">
                <a:latin typeface="Times New Roman"/>
                <a:cs typeface="Times New Roman"/>
              </a:rPr>
              <a:t> </a:t>
            </a:r>
            <a:r>
              <a:rPr sz="1650" i="1" spc="25" dirty="0">
                <a:latin typeface="Times New Roman"/>
                <a:cs typeface="Times New Roman"/>
              </a:rPr>
              <a:t>B</a:t>
            </a:r>
            <a:r>
              <a:rPr sz="1650" spc="25" dirty="0">
                <a:latin typeface="Times New Roman"/>
                <a:cs typeface="Times New Roman"/>
              </a:rPr>
              <a:t>'</a:t>
            </a:r>
            <a:endParaRPr sz="1650">
              <a:latin typeface="Times New Roman"/>
              <a:cs typeface="Times New Roman"/>
            </a:endParaRPr>
          </a:p>
          <a:p>
            <a:pPr marL="350520" algn="ctr">
              <a:lnSpc>
                <a:spcPct val="100000"/>
              </a:lnSpc>
              <a:spcBef>
                <a:spcPts val="490"/>
              </a:spcBef>
            </a:pPr>
            <a:r>
              <a:rPr sz="1650" i="1" spc="-25" dirty="0">
                <a:latin typeface="Times New Roman"/>
                <a:cs typeface="Times New Roman"/>
              </a:rPr>
              <a:t>AB</a:t>
            </a:r>
            <a:endParaRPr sz="165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31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l’appelle </a:t>
            </a:r>
            <a:r>
              <a:rPr sz="1400" spc="-10" dirty="0">
                <a:latin typeface="Times New Roman"/>
                <a:cs typeface="Times New Roman"/>
              </a:rPr>
              <a:t>aussi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b="1" spc="-5" dirty="0">
                <a:latin typeface="Times New Roman"/>
                <a:cs typeface="Times New Roman"/>
              </a:rPr>
              <a:t>grandissement</a:t>
            </a:r>
            <a:r>
              <a:rPr sz="1400" b="1" spc="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transversal</a:t>
            </a:r>
            <a:endParaRPr sz="1400">
              <a:latin typeface="Times New Roman"/>
              <a:cs typeface="Times New Roman"/>
            </a:endParaRPr>
          </a:p>
          <a:p>
            <a:pPr marL="774700">
              <a:lnSpc>
                <a:spcPct val="100000"/>
              </a:lnSpc>
              <a:spcBef>
                <a:spcPts val="325"/>
              </a:spcBef>
            </a:pPr>
            <a:r>
              <a:rPr sz="1400" b="1" spc="-5" dirty="0">
                <a:latin typeface="Times New Roman"/>
                <a:cs typeface="Times New Roman"/>
              </a:rPr>
              <a:t>b. Grandissement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angulaire</a:t>
            </a:r>
            <a:endParaRPr sz="1400">
              <a:latin typeface="Times New Roman"/>
              <a:cs typeface="Times New Roman"/>
            </a:endParaRPr>
          </a:p>
          <a:p>
            <a:pPr marL="88900" marR="81280">
              <a:lnSpc>
                <a:spcPts val="1610"/>
              </a:lnSpc>
              <a:spcBef>
                <a:spcPts val="45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appelle grandissement angulaire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rapport algébrique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l’angle du </a:t>
            </a:r>
            <a:r>
              <a:rPr sz="1400" spc="-1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émergent sur  l’angle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rayon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incident</a:t>
            </a:r>
            <a:endParaRPr sz="1400">
              <a:latin typeface="Times New Roman"/>
              <a:cs typeface="Times New Roman"/>
            </a:endParaRPr>
          </a:p>
          <a:p>
            <a:pPr marR="5715" algn="ctr">
              <a:lnSpc>
                <a:spcPct val="100000"/>
              </a:lnSpc>
              <a:spcBef>
                <a:spcPts val="220"/>
              </a:spcBef>
            </a:pPr>
            <a:r>
              <a:rPr sz="2550" i="1" spc="-15" baseline="-35947" dirty="0">
                <a:latin typeface="Times New Roman"/>
                <a:cs typeface="Times New Roman"/>
              </a:rPr>
              <a:t>G </a:t>
            </a:r>
            <a:r>
              <a:rPr sz="2550" spc="-7" baseline="-35947" dirty="0">
                <a:latin typeface="Symbol"/>
                <a:cs typeface="Symbol"/>
              </a:rPr>
              <a:t></a:t>
            </a:r>
            <a:r>
              <a:rPr sz="2550" spc="-7" baseline="-35947" dirty="0">
                <a:latin typeface="Times New Roman"/>
                <a:cs typeface="Times New Roman"/>
              </a:rPr>
              <a:t> </a:t>
            </a:r>
            <a:r>
              <a:rPr sz="1800" i="1" u="sng" spc="-7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</a:t>
            </a:r>
            <a:r>
              <a:rPr sz="1800" i="1" spc="-60" dirty="0">
                <a:latin typeface="Times New Roman"/>
                <a:cs typeface="Times New Roman"/>
              </a:rPr>
              <a:t> </a:t>
            </a:r>
            <a:r>
              <a:rPr sz="17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'</a:t>
            </a:r>
            <a:endParaRPr sz="1700">
              <a:latin typeface="Times New Roman"/>
              <a:cs typeface="Times New Roman"/>
            </a:endParaRPr>
          </a:p>
          <a:p>
            <a:pPr marL="353060" algn="ctr">
              <a:lnSpc>
                <a:spcPct val="100000"/>
              </a:lnSpc>
              <a:spcBef>
                <a:spcPts val="250"/>
              </a:spcBef>
            </a:pPr>
            <a:r>
              <a:rPr sz="1800" i="1" spc="-70" dirty="0">
                <a:latin typeface="Symbol"/>
                <a:cs typeface="Symbol"/>
              </a:rPr>
              <a:t></a:t>
            </a:r>
            <a:endParaRPr sz="1800">
              <a:latin typeface="Symbol"/>
              <a:cs typeface="Symbol"/>
            </a:endParaRPr>
          </a:p>
          <a:p>
            <a:pPr marL="88900">
              <a:lnSpc>
                <a:spcPct val="100000"/>
              </a:lnSpc>
              <a:spcBef>
                <a:spcPts val="35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appelle </a:t>
            </a:r>
            <a:r>
              <a:rPr sz="1400" spc="-10" dirty="0">
                <a:latin typeface="Times New Roman"/>
                <a:cs typeface="Times New Roman"/>
              </a:rPr>
              <a:t>aussi </a:t>
            </a:r>
            <a:r>
              <a:rPr sz="1400" dirty="0">
                <a:latin typeface="Times New Roman"/>
                <a:cs typeface="Times New Roman"/>
              </a:rPr>
              <a:t>G le </a:t>
            </a:r>
            <a:r>
              <a:rPr sz="1400" spc="-5" dirty="0">
                <a:latin typeface="Times New Roman"/>
                <a:cs typeface="Times New Roman"/>
              </a:rPr>
              <a:t>rapport de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convergence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538480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3. </a:t>
            </a:r>
            <a:r>
              <a:rPr sz="1400" b="1" spc="-5" dirty="0">
                <a:latin typeface="Times New Roman"/>
                <a:cs typeface="Times New Roman"/>
              </a:rPr>
              <a:t>Condition</a:t>
            </a:r>
            <a:r>
              <a:rPr sz="1400" b="1" spc="3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d’Herschel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00">
              <a:latin typeface="Times New Roman"/>
              <a:cs typeface="Times New Roman"/>
            </a:endParaRPr>
          </a:p>
          <a:p>
            <a:pPr marL="88900" marR="83185">
              <a:lnSpc>
                <a:spcPts val="1610"/>
              </a:lnSpc>
            </a:pPr>
            <a:r>
              <a:rPr sz="1400" spc="-5" dirty="0">
                <a:latin typeface="Times New Roman"/>
                <a:cs typeface="Times New Roman"/>
              </a:rPr>
              <a:t>L’instrument est stigmatisme pour le couple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points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et A’,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point objet </a:t>
            </a:r>
            <a:r>
              <a:rPr sz="1400" dirty="0">
                <a:latin typeface="Times New Roman"/>
                <a:cs typeface="Times New Roman"/>
              </a:rPr>
              <a:t>C se </a:t>
            </a:r>
            <a:r>
              <a:rPr sz="1400" spc="-5" dirty="0">
                <a:latin typeface="Times New Roman"/>
                <a:cs typeface="Times New Roman"/>
              </a:rPr>
              <a:t>déplace  </a:t>
            </a:r>
            <a:r>
              <a:rPr sz="1400" dirty="0">
                <a:latin typeface="Times New Roman"/>
                <a:cs typeface="Times New Roman"/>
              </a:rPr>
              <a:t>sur </a:t>
            </a:r>
            <a:r>
              <a:rPr sz="1400" spc="-5" dirty="0">
                <a:latin typeface="Times New Roman"/>
                <a:cs typeface="Times New Roman"/>
              </a:rPr>
              <a:t>l’axe optique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voisinage </a:t>
            </a:r>
            <a:r>
              <a:rPr sz="1400" dirty="0">
                <a:latin typeface="Times New Roman"/>
                <a:cs typeface="Times New Roman"/>
              </a:rPr>
              <a:t>de A ; </a:t>
            </a:r>
            <a:r>
              <a:rPr sz="1400" spc="-10" dirty="0">
                <a:latin typeface="Times New Roman"/>
                <a:cs typeface="Times New Roman"/>
              </a:rPr>
              <a:t>son </a:t>
            </a:r>
            <a:r>
              <a:rPr sz="1400" dirty="0">
                <a:latin typeface="Times New Roman"/>
                <a:cs typeface="Times New Roman"/>
              </a:rPr>
              <a:t>image </a:t>
            </a:r>
            <a:r>
              <a:rPr sz="1400" spc="-5" dirty="0">
                <a:latin typeface="Times New Roman"/>
                <a:cs typeface="Times New Roman"/>
              </a:rPr>
              <a:t>C’est aussi voisin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A’</a:t>
            </a:r>
            <a:endParaRPr sz="1400">
              <a:latin typeface="Times New Roman"/>
              <a:cs typeface="Times New Roman"/>
            </a:endParaRPr>
          </a:p>
          <a:p>
            <a:pPr marL="88900" marR="74930">
              <a:lnSpc>
                <a:spcPts val="1610"/>
              </a:lnSpc>
              <a:spcBef>
                <a:spcPts val="405"/>
              </a:spcBef>
            </a:pP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condition nécessaire pour que le couple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C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C’ </a:t>
            </a:r>
            <a:r>
              <a:rPr sz="1400" spc="-5" dirty="0">
                <a:latin typeface="Times New Roman"/>
                <a:cs typeface="Times New Roman"/>
              </a:rPr>
              <a:t>soit stigmatisme est que </a:t>
            </a:r>
            <a:r>
              <a:rPr sz="1400" dirty="0">
                <a:latin typeface="Times New Roman"/>
                <a:cs typeface="Times New Roman"/>
              </a:rPr>
              <a:t>le  </a:t>
            </a:r>
            <a:r>
              <a:rPr sz="1400" spc="-5" dirty="0">
                <a:latin typeface="Times New Roman"/>
                <a:cs typeface="Times New Roman"/>
              </a:rPr>
              <a:t>chemin optique (CC’) soit constant pour tout rayon issu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C.</a:t>
            </a:r>
            <a:endParaRPr sz="1400">
              <a:latin typeface="Times New Roman"/>
              <a:cs typeface="Times New Roman"/>
            </a:endParaRPr>
          </a:p>
          <a:p>
            <a:pPr marL="2363470">
              <a:lnSpc>
                <a:spcPct val="100000"/>
              </a:lnSpc>
              <a:spcBef>
                <a:spcPts val="280"/>
              </a:spcBef>
            </a:pPr>
            <a:r>
              <a:rPr sz="1150" spc="55" dirty="0">
                <a:latin typeface="Times New Roman"/>
                <a:cs typeface="Times New Roman"/>
              </a:rPr>
              <a:t>(</a:t>
            </a:r>
            <a:r>
              <a:rPr sz="1150" i="1" spc="55" dirty="0">
                <a:latin typeface="Times New Roman"/>
                <a:cs typeface="Times New Roman"/>
              </a:rPr>
              <a:t>CC</a:t>
            </a:r>
            <a:r>
              <a:rPr sz="1150" spc="55" dirty="0">
                <a:latin typeface="Times New Roman"/>
                <a:cs typeface="Times New Roman"/>
              </a:rPr>
              <a:t>') 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( </a:t>
            </a:r>
            <a:r>
              <a:rPr sz="1150" i="1" spc="35" dirty="0">
                <a:latin typeface="Times New Roman"/>
                <a:cs typeface="Times New Roman"/>
              </a:rPr>
              <a:t>AA</a:t>
            </a:r>
            <a:r>
              <a:rPr sz="1150" spc="35" dirty="0">
                <a:latin typeface="Times New Roman"/>
                <a:cs typeface="Times New Roman"/>
              </a:rPr>
              <a:t>')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cte </a:t>
            </a:r>
            <a:r>
              <a:rPr sz="1400" dirty="0">
                <a:latin typeface="Times New Roman"/>
                <a:cs typeface="Times New Roman"/>
              </a:rPr>
              <a:t>Pour </a:t>
            </a:r>
            <a:r>
              <a:rPr sz="1400" spc="-5" dirty="0">
                <a:latin typeface="Times New Roman"/>
                <a:cs typeface="Times New Roman"/>
              </a:rPr>
              <a:t>tout</a:t>
            </a:r>
            <a:r>
              <a:rPr sz="1400" spc="-130" dirty="0">
                <a:latin typeface="Times New Roman"/>
                <a:cs typeface="Times New Roman"/>
              </a:rPr>
              <a:t> </a:t>
            </a:r>
            <a:r>
              <a:rPr sz="1200" i="1" spc="-45" dirty="0">
                <a:latin typeface="Symbol"/>
                <a:cs typeface="Symbol"/>
              </a:rPr>
              <a:t></a:t>
            </a:r>
            <a:endParaRPr sz="1200">
              <a:latin typeface="Symbol"/>
              <a:cs typeface="Symbol"/>
            </a:endParaRPr>
          </a:p>
          <a:p>
            <a:pPr marL="88900">
              <a:lnSpc>
                <a:spcPct val="100000"/>
              </a:lnSpc>
              <a:spcBef>
                <a:spcPts val="525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10" dirty="0">
                <a:latin typeface="Times New Roman"/>
                <a:cs typeface="Times New Roman"/>
              </a:rPr>
              <a:t>calcul </a:t>
            </a:r>
            <a:r>
              <a:rPr sz="1400" spc="-5" dirty="0">
                <a:latin typeface="Times New Roman"/>
                <a:cs typeface="Times New Roman"/>
              </a:rPr>
              <a:t>analogue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précédent nous donne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156811" y="5135546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6935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04361" y="5238126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5">
                <a:moveTo>
                  <a:pt x="0" y="0"/>
                </a:moveTo>
                <a:lnTo>
                  <a:pt x="115931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64971" y="5135546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184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72099" y="5238126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517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793329" y="5230039"/>
            <a:ext cx="10160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20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530464" y="5009195"/>
            <a:ext cx="1430655" cy="2165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118235" algn="l"/>
              </a:tabLst>
            </a:pPr>
            <a:r>
              <a:rPr sz="1050" spc="-7" baseline="-15873" dirty="0">
                <a:latin typeface="Times New Roman"/>
                <a:cs typeface="Times New Roman"/>
              </a:rPr>
              <a:t>2  </a:t>
            </a:r>
            <a:r>
              <a:rPr sz="1050" spc="104" baseline="-15873" dirty="0">
                <a:latin typeface="Times New Roman"/>
                <a:cs typeface="Times New Roman"/>
              </a:rPr>
              <a:t>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spc="-35" dirty="0">
                <a:latin typeface="Times New Roman"/>
                <a:cs typeface="Times New Roman"/>
              </a:rPr>
              <a:t>	</a:t>
            </a:r>
            <a:r>
              <a:rPr sz="1050" spc="-7" baseline="-15873" dirty="0">
                <a:latin typeface="Times New Roman"/>
                <a:cs typeface="Times New Roman"/>
              </a:rPr>
              <a:t>2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150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060902" y="5112362"/>
            <a:ext cx="192151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765810" algn="l"/>
                <a:tab pos="1857375" algn="l"/>
              </a:tabLst>
            </a:pP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i="1" spc="-160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i="1" spc="30" dirty="0">
                <a:latin typeface="Times New Roman"/>
                <a:cs typeface="Times New Roman"/>
              </a:rPr>
              <a:t>C</a:t>
            </a:r>
            <a:r>
              <a:rPr sz="1150" i="1" spc="-80" dirty="0">
                <a:latin typeface="Times New Roman"/>
                <a:cs typeface="Times New Roman"/>
              </a:rPr>
              <a:t> </a:t>
            </a:r>
            <a:r>
              <a:rPr sz="1150" spc="45" dirty="0">
                <a:latin typeface="Times New Roman"/>
                <a:cs typeface="Times New Roman"/>
              </a:rPr>
              <a:t>s</a:t>
            </a:r>
            <a:r>
              <a:rPr sz="1150" spc="30" dirty="0">
                <a:latin typeface="Times New Roman"/>
                <a:cs typeface="Times New Roman"/>
              </a:rPr>
              <a:t>i</a:t>
            </a:r>
            <a:r>
              <a:rPr sz="1150" spc="20" dirty="0">
                <a:latin typeface="Times New Roman"/>
                <a:cs typeface="Times New Roman"/>
              </a:rPr>
              <a:t>n</a:t>
            </a:r>
            <a:r>
              <a:rPr sz="1150" dirty="0">
                <a:latin typeface="Times New Roman"/>
                <a:cs typeface="Times New Roman"/>
              </a:rPr>
              <a:t> 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(</a:t>
            </a:r>
            <a:r>
              <a:rPr sz="1150" dirty="0">
                <a:latin typeface="Times New Roman"/>
                <a:cs typeface="Times New Roman"/>
              </a:rPr>
              <a:t>	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35" dirty="0">
                <a:latin typeface="Times New Roman"/>
                <a:cs typeface="Times New Roman"/>
              </a:rPr>
              <a:t>n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75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spc="85" dirty="0">
                <a:latin typeface="Times New Roman"/>
                <a:cs typeface="Times New Roman"/>
              </a:rPr>
              <a:t>'</a:t>
            </a:r>
            <a:r>
              <a:rPr sz="1150" i="1" spc="110" dirty="0">
                <a:latin typeface="Times New Roman"/>
                <a:cs typeface="Times New Roman"/>
              </a:rPr>
              <a:t>C</a:t>
            </a:r>
            <a:r>
              <a:rPr sz="1150" spc="85" dirty="0">
                <a:latin typeface="Times New Roman"/>
                <a:cs typeface="Times New Roman"/>
              </a:rPr>
              <a:t>'</a:t>
            </a:r>
            <a:r>
              <a:rPr sz="1150" spc="45" dirty="0">
                <a:latin typeface="Times New Roman"/>
                <a:cs typeface="Times New Roman"/>
              </a:rPr>
              <a:t>s</a:t>
            </a:r>
            <a:r>
              <a:rPr sz="1150" spc="30" dirty="0">
                <a:latin typeface="Times New Roman"/>
                <a:cs typeface="Times New Roman"/>
              </a:rPr>
              <a:t>i</a:t>
            </a:r>
            <a:r>
              <a:rPr sz="1150" spc="20" dirty="0">
                <a:latin typeface="Times New Roman"/>
                <a:cs typeface="Times New Roman"/>
              </a:rPr>
              <a:t>n</a:t>
            </a:r>
            <a:r>
              <a:rPr sz="1150" dirty="0">
                <a:latin typeface="Times New Roman"/>
                <a:cs typeface="Times New Roman"/>
              </a:rPr>
              <a:t> </a:t>
            </a:r>
            <a:r>
              <a:rPr sz="1150" spc="35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(</a:t>
            </a:r>
            <a:r>
              <a:rPr sz="1150" dirty="0">
                <a:latin typeface="Times New Roman"/>
                <a:cs typeface="Times New Roman"/>
              </a:rPr>
              <a:t>	</a:t>
            </a:r>
            <a:r>
              <a:rPr sz="1150" spc="15" dirty="0">
                <a:latin typeface="Times New Roman"/>
                <a:cs typeface="Times New Roman"/>
              </a:rPr>
              <a:t>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069460" y="5087238"/>
            <a:ext cx="14528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Relation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d’Herschel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5052" y="5193103"/>
            <a:ext cx="2587625" cy="50101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821180">
              <a:lnSpc>
                <a:spcPct val="100000"/>
              </a:lnSpc>
              <a:spcBef>
                <a:spcPts val="425"/>
              </a:spcBef>
            </a:pPr>
            <a:r>
              <a:rPr sz="1150" spc="20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sz="1400" b="1" dirty="0">
                <a:latin typeface="Times New Roman"/>
                <a:cs typeface="Times New Roman"/>
              </a:rPr>
              <a:t>4. </a:t>
            </a:r>
            <a:r>
              <a:rPr sz="1400" b="1" spc="-5" dirty="0">
                <a:latin typeface="Times New Roman"/>
                <a:cs typeface="Times New Roman"/>
              </a:rPr>
              <a:t>Image d’un élément de</a:t>
            </a:r>
            <a:r>
              <a:rPr sz="1400" b="1" spc="1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volume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297526" y="6320248"/>
            <a:ext cx="193040" cy="0"/>
          </a:xfrm>
          <a:custGeom>
            <a:avLst/>
            <a:gdLst/>
            <a:ahLst/>
            <a:cxnLst/>
            <a:rect l="l" t="t" r="r" b="b"/>
            <a:pathLst>
              <a:path w="193040">
                <a:moveTo>
                  <a:pt x="0" y="0"/>
                </a:moveTo>
                <a:lnTo>
                  <a:pt x="192445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554021" y="6320248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0" y="0"/>
                </a:moveTo>
                <a:lnTo>
                  <a:pt x="261793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879851" y="6320248"/>
            <a:ext cx="207010" cy="0"/>
          </a:xfrm>
          <a:custGeom>
            <a:avLst/>
            <a:gdLst/>
            <a:ahLst/>
            <a:cxnLst/>
            <a:rect l="l" t="t" r="r" b="b"/>
            <a:pathLst>
              <a:path w="207010">
                <a:moveTo>
                  <a:pt x="0" y="0"/>
                </a:moveTo>
                <a:lnTo>
                  <a:pt x="206762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150966" y="6320248"/>
            <a:ext cx="266700" cy="0"/>
          </a:xfrm>
          <a:custGeom>
            <a:avLst/>
            <a:gdLst/>
            <a:ahLst/>
            <a:cxnLst/>
            <a:rect l="l" t="t" r="r" b="b"/>
            <a:pathLst>
              <a:path w="266700">
                <a:moveTo>
                  <a:pt x="0" y="0"/>
                </a:moveTo>
                <a:lnTo>
                  <a:pt x="266138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584441" y="6422625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235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819058" y="6223058"/>
            <a:ext cx="193040" cy="0"/>
          </a:xfrm>
          <a:custGeom>
            <a:avLst/>
            <a:gdLst/>
            <a:ahLst/>
            <a:cxnLst/>
            <a:rect l="l" t="t" r="r" b="b"/>
            <a:pathLst>
              <a:path w="193040">
                <a:moveTo>
                  <a:pt x="0" y="0"/>
                </a:moveTo>
                <a:lnTo>
                  <a:pt x="19272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84299" y="6449606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1938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771893" y="6422625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4">
                <a:moveTo>
                  <a:pt x="0" y="0"/>
                </a:moveTo>
                <a:lnTo>
                  <a:pt x="287066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391668" y="5710808"/>
            <a:ext cx="6734809" cy="114363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76200" marR="3048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peut demander </a:t>
            </a: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les conditions d’Abbe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d’Herschel peuvent être compatibles,  autrement dit </a:t>
            </a: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l’on peut avec certains systèmes optiques obtenir </a:t>
            </a:r>
            <a:r>
              <a:rPr sz="1400" dirty="0">
                <a:latin typeface="Times New Roman"/>
                <a:cs typeface="Times New Roman"/>
              </a:rPr>
              <a:t>l’image </a:t>
            </a:r>
            <a:r>
              <a:rPr sz="1400" spc="-5" dirty="0">
                <a:latin typeface="Times New Roman"/>
                <a:cs typeface="Times New Roman"/>
              </a:rPr>
              <a:t>d’un petit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volume.</a:t>
            </a:r>
            <a:endParaRPr sz="1400">
              <a:latin typeface="Times New Roman"/>
              <a:cs typeface="Times New Roman"/>
            </a:endParaRPr>
          </a:p>
          <a:p>
            <a:pPr marL="76200">
              <a:lnSpc>
                <a:spcPts val="1415"/>
              </a:lnSpc>
              <a:spcBef>
                <a:spcPts val="1095"/>
              </a:spcBef>
            </a:pPr>
            <a:r>
              <a:rPr sz="1400" spc="-5" dirty="0">
                <a:latin typeface="Times New Roman"/>
                <a:cs typeface="Times New Roman"/>
              </a:rPr>
              <a:t>Pour </a:t>
            </a:r>
            <a:r>
              <a:rPr sz="1400" dirty="0">
                <a:latin typeface="Times New Roman"/>
                <a:cs typeface="Times New Roman"/>
              </a:rPr>
              <a:t>n, n’, </a:t>
            </a:r>
            <a:r>
              <a:rPr sz="1200" i="1" spc="5" dirty="0">
                <a:latin typeface="Times New Roman"/>
                <a:cs typeface="Times New Roman"/>
              </a:rPr>
              <a:t>AB</a:t>
            </a:r>
            <a:r>
              <a:rPr sz="1200" spc="5" dirty="0">
                <a:latin typeface="Times New Roman"/>
                <a:cs typeface="Times New Roman"/>
              </a:rPr>
              <a:t>,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B</a:t>
            </a:r>
            <a:r>
              <a:rPr sz="1200" spc="-5" dirty="0">
                <a:latin typeface="Times New Roman"/>
                <a:cs typeface="Times New Roman"/>
              </a:rPr>
              <a:t>', </a:t>
            </a:r>
            <a:r>
              <a:rPr sz="1200" i="1" spc="20" dirty="0">
                <a:latin typeface="Times New Roman"/>
                <a:cs typeface="Times New Roman"/>
              </a:rPr>
              <a:t>AC</a:t>
            </a:r>
            <a:r>
              <a:rPr sz="1200" spc="20" dirty="0">
                <a:latin typeface="Times New Roman"/>
                <a:cs typeface="Times New Roman"/>
              </a:rPr>
              <a:t>, </a:t>
            </a:r>
            <a:r>
              <a:rPr sz="1200" i="1" spc="35" dirty="0">
                <a:latin typeface="Times New Roman"/>
                <a:cs typeface="Times New Roman"/>
              </a:rPr>
              <a:t>A</a:t>
            </a:r>
            <a:r>
              <a:rPr sz="1200" spc="35" dirty="0">
                <a:latin typeface="Times New Roman"/>
                <a:cs typeface="Times New Roman"/>
              </a:rPr>
              <a:t>'</a:t>
            </a:r>
            <a:r>
              <a:rPr sz="1200" i="1" spc="35" dirty="0">
                <a:latin typeface="Times New Roman"/>
                <a:cs typeface="Times New Roman"/>
              </a:rPr>
              <a:t>C</a:t>
            </a:r>
            <a:r>
              <a:rPr sz="1200" spc="35" dirty="0">
                <a:latin typeface="Times New Roman"/>
                <a:cs typeface="Times New Roman"/>
              </a:rPr>
              <a:t>' </a:t>
            </a:r>
            <a:r>
              <a:rPr sz="1400" spc="-5" dirty="0">
                <a:latin typeface="Times New Roman"/>
                <a:cs typeface="Times New Roman"/>
              </a:rPr>
              <a:t>donnés, la condition d’Abbé impose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rapport</a:t>
            </a:r>
            <a:r>
              <a:rPr sz="2100" u="sng" spc="-7" baseline="31746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37" baseline="3703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sin(</a:t>
            </a:r>
            <a:r>
              <a:rPr sz="1875" i="1" u="sng" spc="-37" baseline="35555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</a:t>
            </a:r>
            <a:r>
              <a:rPr sz="1875" i="1" u="sng" spc="-37" baseline="3555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baseline="37037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)</a:t>
            </a:r>
            <a:r>
              <a:rPr sz="1800" baseline="37037" dirty="0">
                <a:latin typeface="Times New Roman"/>
                <a:cs typeface="Times New Roman"/>
              </a:rPr>
              <a:t> </a:t>
            </a:r>
            <a:r>
              <a:rPr sz="1800" spc="7" baseline="2314" dirty="0">
                <a:latin typeface="Symbol"/>
                <a:cs typeface="Symbol"/>
              </a:rPr>
              <a:t></a:t>
            </a:r>
            <a:r>
              <a:rPr sz="1800" spc="7" baseline="2314" dirty="0">
                <a:latin typeface="Times New Roman"/>
                <a:cs typeface="Times New Roman"/>
              </a:rPr>
              <a:t> </a:t>
            </a:r>
            <a:r>
              <a:rPr sz="1800" i="1" spc="7" baseline="37037" dirty="0">
                <a:latin typeface="Times New Roman"/>
                <a:cs typeface="Times New Roman"/>
              </a:rPr>
              <a:t>n </a:t>
            </a:r>
            <a:r>
              <a:rPr sz="1800" baseline="2314" dirty="0">
                <a:latin typeface="Times New Roman"/>
                <a:cs typeface="Times New Roman"/>
              </a:rPr>
              <a:t>.</a:t>
            </a:r>
            <a:r>
              <a:rPr sz="1800" spc="44" baseline="2314" dirty="0">
                <a:latin typeface="Times New Roman"/>
                <a:cs typeface="Times New Roman"/>
              </a:rPr>
              <a:t> </a:t>
            </a:r>
            <a:r>
              <a:rPr sz="1800" i="1" spc="-30" baseline="37037" dirty="0">
                <a:latin typeface="Times New Roman"/>
                <a:cs typeface="Times New Roman"/>
              </a:rPr>
              <a:t>AB</a:t>
            </a:r>
            <a:endParaRPr sz="1800" baseline="37037">
              <a:latin typeface="Times New Roman"/>
              <a:cs typeface="Times New Roman"/>
            </a:endParaRPr>
          </a:p>
          <a:p>
            <a:pPr marR="60960" algn="r">
              <a:lnSpc>
                <a:spcPts val="1235"/>
              </a:lnSpc>
              <a:tabLst>
                <a:tab pos="612775" algn="l"/>
              </a:tabLst>
            </a:pPr>
            <a:r>
              <a:rPr sz="1800" spc="-37" baseline="4629" dirty="0">
                <a:latin typeface="Times New Roman"/>
                <a:cs typeface="Times New Roman"/>
              </a:rPr>
              <a:t>sin(</a:t>
            </a:r>
            <a:r>
              <a:rPr sz="1875" i="1" spc="-37" baseline="4444" dirty="0">
                <a:latin typeface="Symbol"/>
                <a:cs typeface="Symbol"/>
              </a:rPr>
              <a:t></a:t>
            </a:r>
            <a:r>
              <a:rPr sz="1875" i="1" spc="-270" baseline="4444" dirty="0">
                <a:latin typeface="Times New Roman"/>
                <a:cs typeface="Times New Roman"/>
              </a:rPr>
              <a:t> </a:t>
            </a:r>
            <a:r>
              <a:rPr sz="1800" spc="75" baseline="4629" dirty="0">
                <a:latin typeface="Times New Roman"/>
                <a:cs typeface="Times New Roman"/>
              </a:rPr>
              <a:t>')	</a:t>
            </a:r>
            <a:r>
              <a:rPr sz="1800" i="1" spc="7" baseline="4629" dirty="0">
                <a:latin typeface="Times New Roman"/>
                <a:cs typeface="Times New Roman"/>
              </a:rPr>
              <a:t>n</a:t>
            </a:r>
            <a:r>
              <a:rPr sz="1800" spc="7" baseline="4629" dirty="0">
                <a:latin typeface="Times New Roman"/>
                <a:cs typeface="Times New Roman"/>
              </a:rPr>
              <a:t>' </a:t>
            </a:r>
            <a:r>
              <a:rPr sz="1200" i="1" spc="-1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r>
              <a:rPr sz="1200" spc="-10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R="23495" algn="r">
              <a:lnSpc>
                <a:spcPct val="100000"/>
              </a:lnSpc>
              <a:spcBef>
                <a:spcPts val="35"/>
              </a:spcBef>
              <a:tabLst>
                <a:tab pos="2186940" algn="l"/>
                <a:tab pos="2429510" algn="l"/>
                <a:tab pos="5135245" algn="l"/>
              </a:tabLst>
            </a:pPr>
            <a:r>
              <a:rPr sz="1400" dirty="0">
                <a:latin typeface="Times New Roman"/>
                <a:cs typeface="Times New Roman"/>
              </a:rPr>
              <a:t>de  </a:t>
            </a:r>
            <a:r>
              <a:rPr sz="1400" spc="-5" dirty="0">
                <a:latin typeface="Times New Roman"/>
                <a:cs typeface="Times New Roman"/>
              </a:rPr>
              <a:t>rester 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constant 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lorsque	</a:t>
            </a:r>
            <a:r>
              <a:rPr sz="1200" i="1" spc="-45" dirty="0">
                <a:latin typeface="Symbol"/>
                <a:cs typeface="Symbol"/>
              </a:rPr>
              <a:t></a:t>
            </a:r>
            <a:r>
              <a:rPr sz="1200" spc="-45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Times New Roman"/>
                <a:cs typeface="Times New Roman"/>
              </a:rPr>
              <a:t>varie,  </a:t>
            </a:r>
            <a:r>
              <a:rPr sz="1400" spc="-10" dirty="0">
                <a:latin typeface="Times New Roman"/>
                <a:cs typeface="Times New Roman"/>
              </a:rPr>
              <a:t>et  </a:t>
            </a:r>
            <a:r>
              <a:rPr sz="1400" spc="-5" dirty="0">
                <a:latin typeface="Times New Roman"/>
                <a:cs typeface="Times New Roman"/>
              </a:rPr>
              <a:t>la </a:t>
            </a:r>
            <a:r>
              <a:rPr sz="1400" spc="3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condition 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d’Herschel	impose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rapport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820188" y="7043217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4">
                <a:moveTo>
                  <a:pt x="0" y="0"/>
                </a:moveTo>
                <a:lnTo>
                  <a:pt x="14014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32253" y="7421585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5">
                <a:moveTo>
                  <a:pt x="0" y="0"/>
                </a:moveTo>
                <a:lnTo>
                  <a:pt x="116012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4124" y="7223755"/>
            <a:ext cx="531495" cy="0"/>
          </a:xfrm>
          <a:custGeom>
            <a:avLst/>
            <a:gdLst/>
            <a:ahLst/>
            <a:cxnLst/>
            <a:rect l="l" t="t" r="r" b="b"/>
            <a:pathLst>
              <a:path w="531494">
                <a:moveTo>
                  <a:pt x="0" y="0"/>
                </a:moveTo>
                <a:lnTo>
                  <a:pt x="531482" y="0"/>
                </a:lnTo>
              </a:path>
            </a:pathLst>
          </a:custGeom>
          <a:ln w="6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1386941" y="7024051"/>
            <a:ext cx="207645" cy="0"/>
          </a:xfrm>
          <a:custGeom>
            <a:avLst/>
            <a:gdLst/>
            <a:ahLst/>
            <a:cxnLst/>
            <a:rect l="l" t="t" r="r" b="b"/>
            <a:pathLst>
              <a:path w="207644">
                <a:moveTo>
                  <a:pt x="0" y="0"/>
                </a:moveTo>
                <a:lnTo>
                  <a:pt x="207580" y="0"/>
                </a:lnTo>
              </a:path>
            </a:pathLst>
          </a:custGeom>
          <a:ln w="6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57244" y="7250648"/>
            <a:ext cx="267335" cy="0"/>
          </a:xfrm>
          <a:custGeom>
            <a:avLst/>
            <a:gdLst/>
            <a:ahLst/>
            <a:cxnLst/>
            <a:rect l="l" t="t" r="r" b="b"/>
            <a:pathLst>
              <a:path w="267334">
                <a:moveTo>
                  <a:pt x="0" y="0"/>
                </a:moveTo>
                <a:lnTo>
                  <a:pt x="266976" y="0"/>
                </a:lnTo>
              </a:path>
            </a:pathLst>
          </a:custGeom>
          <a:ln w="6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99058" y="7294504"/>
            <a:ext cx="520065" cy="3270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4965" marR="5080" indent="-342900">
              <a:lnSpc>
                <a:spcPct val="64900"/>
              </a:lnSpc>
              <a:spcBef>
                <a:spcPts val="605"/>
              </a:spcBef>
              <a:tabLst>
                <a:tab pos="455930" algn="l"/>
              </a:tabLst>
            </a:pP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10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	</a:t>
            </a:r>
            <a:r>
              <a:rPr sz="1200" spc="-5" dirty="0">
                <a:latin typeface="Times New Roman"/>
                <a:cs typeface="Times New Roman"/>
              </a:rPr>
              <a:t>) 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194812" y="7227113"/>
            <a:ext cx="45339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7" baseline="4629" dirty="0">
                <a:latin typeface="Times New Roman"/>
                <a:cs typeface="Times New Roman"/>
              </a:rPr>
              <a:t>n</a:t>
            </a:r>
            <a:r>
              <a:rPr sz="1800" spc="7" baseline="4629" dirty="0">
                <a:latin typeface="Times New Roman"/>
                <a:cs typeface="Times New Roman"/>
              </a:rPr>
              <a:t>'</a:t>
            </a:r>
            <a:r>
              <a:rPr sz="1800" spc="82" baseline="4629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A</a:t>
            </a:r>
            <a:r>
              <a:rPr sz="1200" spc="30" dirty="0">
                <a:latin typeface="Times New Roman"/>
                <a:cs typeface="Times New Roman"/>
              </a:rPr>
              <a:t>'</a:t>
            </a:r>
            <a:r>
              <a:rPr sz="1200" i="1" spc="30" dirty="0">
                <a:latin typeface="Times New Roman"/>
                <a:cs typeface="Times New Roman"/>
              </a:rPr>
              <a:t>C</a:t>
            </a:r>
            <a:r>
              <a:rPr sz="1200" spc="3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70411" y="7190451"/>
            <a:ext cx="29210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1050" spc="-7" baseline="-15873" dirty="0">
                <a:latin typeface="Times New Roman"/>
                <a:cs typeface="Times New Roman"/>
              </a:rPr>
              <a:t>2</a:t>
            </a:r>
            <a:r>
              <a:rPr sz="1050" spc="15" baseline="-15873" dirty="0">
                <a:latin typeface="Times New Roman"/>
                <a:cs typeface="Times New Roman"/>
              </a:rPr>
              <a:t> </a:t>
            </a:r>
            <a:r>
              <a:rPr sz="1250" i="1" spc="-35" dirty="0">
                <a:latin typeface="Symbol"/>
                <a:cs typeface="Symbol"/>
              </a:rPr>
              <a:t>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58660" y="6812082"/>
            <a:ext cx="33782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1050" spc="-7" baseline="-15873" dirty="0">
                <a:latin typeface="Times New Roman"/>
                <a:cs typeface="Times New Roman"/>
              </a:rPr>
              <a:t>2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1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61592" y="6915821"/>
            <a:ext cx="3691890" cy="3956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335"/>
              </a:lnSpc>
              <a:spcBef>
                <a:spcPts val="100"/>
              </a:spcBef>
              <a:tabLst>
                <a:tab pos="505459" algn="l"/>
              </a:tabLst>
            </a:pPr>
            <a:r>
              <a:rPr sz="1200" spc="10" dirty="0">
                <a:latin typeface="Times New Roman"/>
                <a:cs typeface="Times New Roman"/>
              </a:rPr>
              <a:t>sin 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	)</a:t>
            </a:r>
            <a:endParaRPr sz="1200">
              <a:latin typeface="Times New Roman"/>
              <a:cs typeface="Times New Roman"/>
            </a:endParaRPr>
          </a:p>
          <a:p>
            <a:pPr marL="392430">
              <a:lnSpc>
                <a:spcPts val="1575"/>
              </a:lnSpc>
              <a:tabLst>
                <a:tab pos="608965" algn="l"/>
              </a:tabLst>
            </a:pPr>
            <a:r>
              <a:rPr sz="1800" spc="-7" baseline="23148" dirty="0">
                <a:latin typeface="Times New Roman"/>
                <a:cs typeface="Times New Roman"/>
              </a:rPr>
              <a:t>2	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800" u="sng" spc="-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i="1" u="sng" spc="-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 </a:t>
            </a:r>
            <a:r>
              <a:rPr sz="1800" i="1" u="sng" spc="-22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</a:t>
            </a:r>
            <a:r>
              <a:rPr sz="1800" i="1" spc="-22" baseline="347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rester constant lorsque </a:t>
            </a:r>
            <a:r>
              <a:rPr sz="1200" i="1" spc="-45" dirty="0">
                <a:latin typeface="Symbol"/>
                <a:cs typeface="Symbol"/>
              </a:rPr>
              <a:t></a:t>
            </a:r>
            <a:r>
              <a:rPr sz="1200" i="1" spc="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varie.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55168" y="7885938"/>
            <a:ext cx="12268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Il </a:t>
            </a:r>
            <a:r>
              <a:rPr sz="1400" spc="-5" dirty="0">
                <a:latin typeface="Times New Roman"/>
                <a:cs typeface="Times New Roman"/>
              </a:rPr>
              <a:t>faut donc</a:t>
            </a:r>
            <a:r>
              <a:rPr sz="1400" spc="-1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59092" y="7785083"/>
            <a:ext cx="354330" cy="45148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" marR="5080" indent="-12065">
              <a:lnSpc>
                <a:spcPct val="111800"/>
              </a:lnSpc>
              <a:spcBef>
                <a:spcPts val="95"/>
              </a:spcBef>
            </a:pPr>
            <a:r>
              <a:rPr sz="115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sin</a:t>
            </a:r>
            <a:r>
              <a:rPr sz="1250" i="1" u="sng" spc="20" dirty="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</a:t>
            </a:r>
            <a:r>
              <a:rPr sz="1250" i="1" spc="-245" dirty="0">
                <a:latin typeface="Times New Roman"/>
                <a:cs typeface="Times New Roman"/>
              </a:rPr>
              <a:t> </a:t>
            </a:r>
            <a:r>
              <a:rPr sz="115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' </a:t>
            </a:r>
            <a:r>
              <a:rPr sz="1150" spc="5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Times New Roman"/>
                <a:cs typeface="Times New Roman"/>
              </a:rPr>
              <a:t>sin</a:t>
            </a:r>
            <a:r>
              <a:rPr sz="1250" i="1" spc="20" dirty="0">
                <a:latin typeface="Symbol"/>
                <a:cs typeface="Symbol"/>
              </a:rPr>
              <a:t>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192782" y="7885938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753776" y="7857287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86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765548" y="8235970"/>
            <a:ext cx="115570" cy="0"/>
          </a:xfrm>
          <a:custGeom>
            <a:avLst/>
            <a:gdLst/>
            <a:ahLst/>
            <a:cxnLst/>
            <a:rect l="l" t="t" r="r" b="b"/>
            <a:pathLst>
              <a:path w="115569">
                <a:moveTo>
                  <a:pt x="0" y="0"/>
                </a:moveTo>
                <a:lnTo>
                  <a:pt x="115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430583" y="8037825"/>
            <a:ext cx="526415" cy="0"/>
          </a:xfrm>
          <a:custGeom>
            <a:avLst/>
            <a:gdLst/>
            <a:ahLst/>
            <a:cxnLst/>
            <a:rect l="l" t="t" r="r" b="b"/>
            <a:pathLst>
              <a:path w="526414">
                <a:moveTo>
                  <a:pt x="0" y="0"/>
                </a:moveTo>
                <a:lnTo>
                  <a:pt x="526279" y="0"/>
                </a:lnTo>
              </a:path>
            </a:pathLst>
          </a:custGeom>
          <a:ln w="61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2435218" y="8108876"/>
            <a:ext cx="516255" cy="3270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51790" marR="5080" indent="-339725">
              <a:lnSpc>
                <a:spcPct val="64900"/>
              </a:lnSpc>
              <a:spcBef>
                <a:spcPts val="605"/>
              </a:spcBef>
              <a:tabLst>
                <a:tab pos="452120" algn="l"/>
              </a:tabLst>
            </a:pP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	</a:t>
            </a:r>
            <a:r>
              <a:rPr sz="1200" spc="-5" dirty="0">
                <a:latin typeface="Times New Roman"/>
                <a:cs typeface="Times New Roman"/>
              </a:rPr>
              <a:t>) 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423454" y="7730205"/>
            <a:ext cx="539750" cy="3270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63855" marR="5080" indent="-351790">
              <a:lnSpc>
                <a:spcPct val="64900"/>
              </a:lnSpc>
              <a:spcBef>
                <a:spcPts val="605"/>
              </a:spcBef>
              <a:tabLst>
                <a:tab pos="475615" algn="l"/>
              </a:tabLst>
            </a:pP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	</a:t>
            </a:r>
            <a:r>
              <a:rPr sz="1200" spc="-5" dirty="0">
                <a:latin typeface="Times New Roman"/>
                <a:cs typeface="Times New Roman"/>
              </a:rPr>
              <a:t>) 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604852" y="8004824"/>
            <a:ext cx="29146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1050" spc="-7" baseline="-15873" dirty="0">
                <a:latin typeface="Times New Roman"/>
                <a:cs typeface="Times New Roman"/>
              </a:rPr>
              <a:t>2</a:t>
            </a:r>
            <a:r>
              <a:rPr sz="1050" baseline="-15873" dirty="0">
                <a:latin typeface="Times New Roman"/>
                <a:cs typeface="Times New Roman"/>
              </a:rPr>
              <a:t> </a:t>
            </a:r>
            <a:r>
              <a:rPr sz="1250" i="1" spc="-35" dirty="0">
                <a:latin typeface="Symbol"/>
                <a:cs typeface="Symbol"/>
              </a:rPr>
              <a:t>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593093" y="7626141"/>
            <a:ext cx="33591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5"/>
              </a:spcBef>
            </a:pPr>
            <a:r>
              <a:rPr sz="1050" spc="-7" baseline="-15873" dirty="0">
                <a:latin typeface="Times New Roman"/>
                <a:cs typeface="Times New Roman"/>
              </a:rPr>
              <a:t>2 </a:t>
            </a: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17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3048126" y="7885938"/>
            <a:ext cx="405955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restent simultanément constant lorsque </a:t>
            </a:r>
            <a:r>
              <a:rPr sz="1200" i="1" spc="-45" dirty="0">
                <a:latin typeface="Symbol"/>
                <a:cs typeface="Symbol"/>
              </a:rPr>
              <a:t>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varie, </a:t>
            </a:r>
            <a:r>
              <a:rPr sz="1400" spc="-5" dirty="0">
                <a:latin typeface="Times New Roman"/>
                <a:cs typeface="Times New Roman"/>
              </a:rPr>
              <a:t>c’est</a:t>
            </a:r>
            <a:r>
              <a:rPr sz="1400" spc="2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à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1942704" y="8619287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8694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954463" y="8997970"/>
            <a:ext cx="115570" cy="0"/>
          </a:xfrm>
          <a:custGeom>
            <a:avLst/>
            <a:gdLst/>
            <a:ahLst/>
            <a:cxnLst/>
            <a:rect l="l" t="t" r="r" b="b"/>
            <a:pathLst>
              <a:path w="115569">
                <a:moveTo>
                  <a:pt x="0" y="0"/>
                </a:moveTo>
                <a:lnTo>
                  <a:pt x="11516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1629403" y="8870876"/>
            <a:ext cx="511175" cy="3270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47345" marR="5080" indent="-335280">
              <a:lnSpc>
                <a:spcPct val="64900"/>
              </a:lnSpc>
              <a:spcBef>
                <a:spcPts val="605"/>
              </a:spcBef>
              <a:tabLst>
                <a:tab pos="447040" algn="l"/>
              </a:tabLst>
            </a:pP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	</a:t>
            </a:r>
            <a:r>
              <a:rPr sz="1200" spc="-5" dirty="0">
                <a:latin typeface="Times New Roman"/>
                <a:cs typeface="Times New Roman"/>
              </a:rPr>
              <a:t>) 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938053" y="8766824"/>
            <a:ext cx="12192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35" dirty="0">
                <a:latin typeface="Symbol"/>
                <a:cs typeface="Symbol"/>
              </a:rPr>
              <a:t>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1926294" y="8388141"/>
            <a:ext cx="16637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2765814" y="8619287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41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777870" y="8997970"/>
            <a:ext cx="115570" cy="0"/>
          </a:xfrm>
          <a:custGeom>
            <a:avLst/>
            <a:gdLst/>
            <a:ahLst/>
            <a:cxnLst/>
            <a:rect l="l" t="t" r="r" b="b"/>
            <a:pathLst>
              <a:path w="115569">
                <a:moveTo>
                  <a:pt x="0" y="0"/>
                </a:moveTo>
                <a:lnTo>
                  <a:pt x="115301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2432226" y="8870876"/>
            <a:ext cx="532130" cy="32702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67030" marR="5080" indent="-354965">
              <a:lnSpc>
                <a:spcPct val="64900"/>
              </a:lnSpc>
              <a:spcBef>
                <a:spcPts val="605"/>
              </a:spcBef>
              <a:tabLst>
                <a:tab pos="467995" algn="l"/>
              </a:tabLst>
            </a:pPr>
            <a:r>
              <a:rPr sz="1200" spc="30" dirty="0">
                <a:latin typeface="Times New Roman"/>
                <a:cs typeface="Times New Roman"/>
              </a:rPr>
              <a:t>c</a:t>
            </a:r>
            <a:r>
              <a:rPr sz="1200" spc="4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	</a:t>
            </a:r>
            <a:r>
              <a:rPr sz="1200" spc="-5" dirty="0">
                <a:latin typeface="Times New Roman"/>
                <a:cs typeface="Times New Roman"/>
              </a:rPr>
              <a:t>)  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617639" y="8492205"/>
            <a:ext cx="13582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0534" algn="l"/>
                <a:tab pos="815340" algn="l"/>
                <a:tab pos="1294130" algn="l"/>
              </a:tabLst>
            </a:pP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5" dirty="0">
                <a:latin typeface="Times New Roman"/>
                <a:cs typeface="Times New Roman"/>
              </a:rPr>
              <a:t>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30" dirty="0">
                <a:latin typeface="Times New Roman"/>
                <a:cs typeface="Times New Roman"/>
              </a:rPr>
              <a:t>c</a:t>
            </a:r>
            <a:r>
              <a:rPr sz="1200" spc="40" dirty="0">
                <a:latin typeface="Times New Roman"/>
                <a:cs typeface="Times New Roman"/>
              </a:rPr>
              <a:t>o</a:t>
            </a: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761152" y="8766847"/>
            <a:ext cx="121920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35" dirty="0">
                <a:latin typeface="Symbol"/>
                <a:cs typeface="Symbol"/>
              </a:rPr>
              <a:t>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2749095" y="8388163"/>
            <a:ext cx="167005" cy="2184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sz="1250" i="1" spc="-35" dirty="0">
                <a:latin typeface="Symbol"/>
                <a:cs typeface="Symbol"/>
              </a:rPr>
              <a:t></a:t>
            </a:r>
            <a:r>
              <a:rPr sz="1250" i="1" spc="-2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29768" y="8647938"/>
            <a:ext cx="60750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546860" algn="l"/>
                <a:tab pos="2369820" algn="l"/>
                <a:tab pos="2667000" algn="l"/>
              </a:tabLst>
            </a:pPr>
            <a:r>
              <a:rPr sz="1400" spc="-5" dirty="0">
                <a:latin typeface="Times New Roman"/>
                <a:cs typeface="Times New Roman"/>
              </a:rPr>
              <a:t>dire,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faut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que</a:t>
            </a:r>
            <a:r>
              <a:rPr sz="2100" u="sng" spc="-7" baseline="1984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u="sng" spc="-7" baseline="2314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  </a:t>
            </a:r>
            <a:r>
              <a:rPr sz="1800" spc="-7" baseline="23148" dirty="0">
                <a:latin typeface="Times New Roman"/>
                <a:cs typeface="Times New Roman"/>
              </a:rPr>
              <a:t> </a:t>
            </a:r>
            <a:r>
              <a:rPr sz="1800" spc="277" baseline="2314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r>
              <a:rPr sz="2100" u="sng" baseline="19841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1800" u="sng" spc="-7" baseline="2314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r>
              <a:rPr sz="1800" spc="-7" baseline="23148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Times New Roman"/>
                <a:cs typeface="Times New Roman"/>
              </a:rPr>
              <a:t>restent </a:t>
            </a:r>
            <a:r>
              <a:rPr sz="1400" spc="-5" dirty="0">
                <a:latin typeface="Times New Roman"/>
                <a:cs typeface="Times New Roman"/>
              </a:rPr>
              <a:t>simultanément constant lorsque </a:t>
            </a:r>
            <a:r>
              <a:rPr sz="1200" i="1" spc="-45" dirty="0">
                <a:latin typeface="Symbol"/>
                <a:cs typeface="Symbol"/>
              </a:rPr>
              <a:t></a:t>
            </a:r>
            <a:r>
              <a:rPr sz="1200" i="1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varie.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6308157" y="9267481"/>
            <a:ext cx="0" cy="182880"/>
          </a:xfrm>
          <a:custGeom>
            <a:avLst/>
            <a:gdLst/>
            <a:ahLst/>
            <a:cxnLst/>
            <a:rect l="l" t="t" r="r" b="b"/>
            <a:pathLst>
              <a:path h="182879">
                <a:moveTo>
                  <a:pt x="0" y="0"/>
                </a:moveTo>
                <a:lnTo>
                  <a:pt x="0" y="182576"/>
                </a:lnTo>
              </a:path>
            </a:pathLst>
          </a:custGeom>
          <a:ln w="61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431208" y="9267481"/>
            <a:ext cx="0" cy="182880"/>
          </a:xfrm>
          <a:custGeom>
            <a:avLst/>
            <a:gdLst/>
            <a:ahLst/>
            <a:cxnLst/>
            <a:rect l="l" t="t" r="r" b="b"/>
            <a:pathLst>
              <a:path h="182879">
                <a:moveTo>
                  <a:pt x="0" y="0"/>
                </a:moveTo>
                <a:lnTo>
                  <a:pt x="0" y="182576"/>
                </a:lnTo>
              </a:path>
            </a:pathLst>
          </a:custGeom>
          <a:ln w="61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6611294" y="9267481"/>
            <a:ext cx="0" cy="182880"/>
          </a:xfrm>
          <a:custGeom>
            <a:avLst/>
            <a:gdLst/>
            <a:ahLst/>
            <a:cxnLst/>
            <a:rect l="l" t="t" r="r" b="b"/>
            <a:pathLst>
              <a:path h="182879">
                <a:moveTo>
                  <a:pt x="0" y="0"/>
                </a:moveTo>
                <a:lnTo>
                  <a:pt x="0" y="182576"/>
                </a:lnTo>
              </a:path>
            </a:pathLst>
          </a:custGeom>
          <a:ln w="61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6758202" y="9267481"/>
            <a:ext cx="0" cy="182880"/>
          </a:xfrm>
          <a:custGeom>
            <a:avLst/>
            <a:gdLst/>
            <a:ahLst/>
            <a:cxnLst/>
            <a:rect l="l" t="t" r="r" b="b"/>
            <a:pathLst>
              <a:path h="182879">
                <a:moveTo>
                  <a:pt x="0" y="0"/>
                </a:moveTo>
                <a:lnTo>
                  <a:pt x="0" y="182576"/>
                </a:lnTo>
              </a:path>
            </a:pathLst>
          </a:custGeom>
          <a:ln w="61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455168" y="9166758"/>
            <a:ext cx="6652259" cy="5346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9300"/>
              </a:lnSpc>
              <a:spcBef>
                <a:spcPts val="95"/>
              </a:spcBef>
              <a:tabLst>
                <a:tab pos="5854065" algn="l"/>
                <a:tab pos="6440170" algn="l"/>
              </a:tabLst>
            </a:pPr>
            <a:r>
              <a:rPr sz="1400" dirty="0">
                <a:latin typeface="Times New Roman"/>
                <a:cs typeface="Times New Roman"/>
              </a:rPr>
              <a:t>L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ux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c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10" dirty="0">
                <a:latin typeface="Times New Roman"/>
                <a:cs typeface="Times New Roman"/>
              </a:rPr>
              <a:t>ti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nt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n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g</a:t>
            </a:r>
            <a:r>
              <a:rPr sz="1400" spc="-15" dirty="0">
                <a:latin typeface="Times New Roman"/>
                <a:cs typeface="Times New Roman"/>
              </a:rPr>
              <a:t>é</a:t>
            </a:r>
            <a:r>
              <a:rPr sz="1400" dirty="0">
                <a:latin typeface="Times New Roman"/>
                <a:cs typeface="Times New Roman"/>
              </a:rPr>
              <a:t>nér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l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in</a:t>
            </a:r>
            <a:r>
              <a:rPr sz="1400" dirty="0">
                <a:latin typeface="Times New Roman"/>
                <a:cs typeface="Times New Roman"/>
              </a:rPr>
              <a:t>c</a:t>
            </a:r>
            <a:r>
              <a:rPr sz="1400" spc="5" dirty="0">
                <a:latin typeface="Times New Roman"/>
                <a:cs typeface="Times New Roman"/>
              </a:rPr>
              <a:t>o</a:t>
            </a:r>
            <a:r>
              <a:rPr sz="1400" spc="-1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p</a:t>
            </a:r>
            <a:r>
              <a:rPr sz="1400" spc="-1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b</a:t>
            </a:r>
            <a:r>
              <a:rPr sz="1400" spc="-10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es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(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cas 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1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15" dirty="0">
                <a:latin typeface="Times New Roman"/>
                <a:cs typeface="Times New Roman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oir 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pl</a:t>
            </a:r>
            <a:r>
              <a:rPr sz="1400" spc="-1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	</a:t>
            </a:r>
            <a:r>
              <a:rPr sz="1250" i="1" spc="-15" dirty="0">
                <a:latin typeface="Symbol"/>
                <a:cs typeface="Symbol"/>
              </a:rPr>
              <a:t></a:t>
            </a:r>
            <a:r>
              <a:rPr sz="1250" dirty="0">
                <a:latin typeface="Times New Roman"/>
                <a:cs typeface="Times New Roman"/>
              </a:rPr>
              <a:t> </a:t>
            </a:r>
            <a:r>
              <a:rPr sz="1250" spc="-4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50" i="1" spc="-15" dirty="0">
                <a:latin typeface="Symbol"/>
                <a:cs typeface="Symbol"/>
              </a:rPr>
              <a:t></a:t>
            </a:r>
            <a:r>
              <a:rPr sz="1250" spc="-1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t  </a:t>
            </a:r>
            <a:r>
              <a:rPr sz="1400" spc="-5" dirty="0">
                <a:latin typeface="Times New Roman"/>
                <a:cs typeface="Times New Roman"/>
              </a:rPr>
              <a:t>particulier.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17</a:t>
            </a:fld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06219" y="4241164"/>
            <a:ext cx="4229100" cy="635"/>
          </a:xfrm>
          <a:custGeom>
            <a:avLst/>
            <a:gdLst/>
            <a:ahLst/>
            <a:cxnLst/>
            <a:rect l="l" t="t" r="r" b="b"/>
            <a:pathLst>
              <a:path w="4229100" h="635">
                <a:moveTo>
                  <a:pt x="0" y="0"/>
                </a:moveTo>
                <a:lnTo>
                  <a:pt x="4229100" y="635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06520" y="2412999"/>
            <a:ext cx="635" cy="3200400"/>
          </a:xfrm>
          <a:custGeom>
            <a:avLst/>
            <a:gdLst/>
            <a:ahLst/>
            <a:cxnLst/>
            <a:rect l="l" t="t" r="r" b="b"/>
            <a:pathLst>
              <a:path w="635" h="3200400">
                <a:moveTo>
                  <a:pt x="0" y="0"/>
                </a:moveTo>
                <a:lnTo>
                  <a:pt x="634" y="3200399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877820" y="2412999"/>
            <a:ext cx="635" cy="3200400"/>
          </a:xfrm>
          <a:custGeom>
            <a:avLst/>
            <a:gdLst/>
            <a:ahLst/>
            <a:cxnLst/>
            <a:rect l="l" t="t" r="r" b="b"/>
            <a:pathLst>
              <a:path w="635" h="3200400">
                <a:moveTo>
                  <a:pt x="0" y="0"/>
                </a:moveTo>
                <a:lnTo>
                  <a:pt x="635" y="3200399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699005" y="3590670"/>
            <a:ext cx="153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n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18</a:t>
            </a:fld>
            <a:endParaRPr dirty="0"/>
          </a:p>
        </p:txBody>
      </p:sp>
      <p:sp>
        <p:nvSpPr>
          <p:cNvPr id="6" name="object 6"/>
          <p:cNvSpPr txBox="1"/>
          <p:nvPr/>
        </p:nvSpPr>
        <p:spPr>
          <a:xfrm>
            <a:off x="1699005" y="4390770"/>
            <a:ext cx="153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n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1668" y="259180"/>
            <a:ext cx="6779259" cy="236601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420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3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325"/>
              </a:spcBef>
            </a:pPr>
            <a:r>
              <a:rPr sz="1400" b="1" spc="-5" dirty="0">
                <a:latin typeface="Times New Roman"/>
                <a:cs typeface="Times New Roman"/>
              </a:rPr>
              <a:t>DIOPTRE PLAN </a:t>
            </a:r>
            <a:r>
              <a:rPr sz="1400" b="1" spc="-10" dirty="0">
                <a:latin typeface="Times New Roman"/>
                <a:cs typeface="Times New Roman"/>
              </a:rPr>
              <a:t>ET </a:t>
            </a:r>
            <a:r>
              <a:rPr sz="1400" b="1" dirty="0">
                <a:latin typeface="Times New Roman"/>
                <a:cs typeface="Times New Roman"/>
              </a:rPr>
              <a:t>LAMES A </a:t>
            </a:r>
            <a:r>
              <a:rPr sz="1400" b="1" spc="-5" dirty="0">
                <a:latin typeface="Times New Roman"/>
                <a:cs typeface="Times New Roman"/>
              </a:rPr>
              <a:t>FACE</a:t>
            </a:r>
            <a:r>
              <a:rPr sz="1400" b="1" spc="-2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PARALLELES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  <a:spcBef>
                <a:spcPts val="5"/>
              </a:spcBef>
              <a:tabLst>
                <a:tab pos="762000" algn="l"/>
              </a:tabLst>
            </a:pPr>
            <a:r>
              <a:rPr sz="1400" b="1" dirty="0">
                <a:latin typeface="Times New Roman"/>
                <a:cs typeface="Times New Roman"/>
              </a:rPr>
              <a:t>I.	</a:t>
            </a:r>
            <a:r>
              <a:rPr sz="1400" b="1" spc="-5" dirty="0">
                <a:latin typeface="Times New Roman"/>
                <a:cs typeface="Times New Roman"/>
              </a:rPr>
              <a:t>Dioptre Plan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00">
              <a:latin typeface="Times New Roman"/>
              <a:cs typeface="Times New Roman"/>
            </a:endParaRPr>
          </a:p>
          <a:p>
            <a:pPr marL="76200" marR="68580">
              <a:lnSpc>
                <a:spcPts val="1610"/>
              </a:lnSpc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dioptre plan est constitué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deux milieux transparents </a:t>
            </a:r>
            <a:r>
              <a:rPr sz="1400" dirty="0">
                <a:latin typeface="Times New Roman"/>
                <a:cs typeface="Times New Roman"/>
              </a:rPr>
              <a:t>d’indices </a:t>
            </a:r>
            <a:r>
              <a:rPr sz="1400" spc="-5" dirty="0">
                <a:latin typeface="Times New Roman"/>
                <a:cs typeface="Times New Roman"/>
              </a:rPr>
              <a:t>différents n</a:t>
            </a:r>
            <a:r>
              <a:rPr sz="1350" spc="-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2  </a:t>
            </a:r>
            <a:r>
              <a:rPr sz="1400" spc="-5" dirty="0">
                <a:latin typeface="Times New Roman"/>
                <a:cs typeface="Times New Roman"/>
              </a:rPr>
              <a:t>(inégalement réfringents) séparés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une surface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plane.</a:t>
            </a:r>
            <a:endParaRPr sz="14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290"/>
              </a:spcBef>
            </a:pPr>
            <a:r>
              <a:rPr sz="1400" b="1" spc="-5" dirty="0">
                <a:latin typeface="Times New Roman"/>
                <a:cs typeface="Times New Roman"/>
              </a:rPr>
              <a:t>Exemple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l’aire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l’eau calme d’une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piscine</a:t>
            </a:r>
            <a:endParaRPr sz="1400">
              <a:latin typeface="Times New Roman"/>
              <a:cs typeface="Times New Roman"/>
            </a:endParaRPr>
          </a:p>
          <a:p>
            <a:pPr marR="1511300" algn="ctr">
              <a:lnSpc>
                <a:spcPct val="100000"/>
              </a:lnSpc>
              <a:spcBef>
                <a:spcPts val="1320"/>
              </a:spcBef>
            </a:pPr>
            <a:r>
              <a:rPr sz="1800" baseline="4629" dirty="0">
                <a:latin typeface="Times New Roman"/>
                <a:cs typeface="Times New Roman"/>
              </a:rPr>
              <a:t>* </a:t>
            </a:r>
            <a:r>
              <a:rPr sz="1800" spc="442" baseline="4629" dirty="0">
                <a:latin typeface="Times New Roman"/>
                <a:cs typeface="Times New Roman"/>
              </a:rPr>
              <a:t> </a:t>
            </a:r>
            <a:r>
              <a:rPr sz="1800" spc="-7" baseline="4629" dirty="0">
                <a:latin typeface="Times New Roman"/>
                <a:cs typeface="Times New Roman"/>
              </a:rPr>
              <a:t>A</a:t>
            </a:r>
            <a:r>
              <a:rPr sz="800" spc="-5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1668" y="5608700"/>
            <a:ext cx="6780530" cy="34569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Les indices 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350" baseline="-9259" dirty="0">
                <a:latin typeface="Times New Roman"/>
                <a:cs typeface="Times New Roman"/>
              </a:rPr>
              <a:t>1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350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sont</a:t>
            </a:r>
            <a:r>
              <a:rPr sz="1400" spc="-1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différents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00">
              <a:latin typeface="Times New Roman"/>
              <a:cs typeface="Times New Roman"/>
            </a:endParaRPr>
          </a:p>
          <a:p>
            <a:pPr marL="76200" marR="71120" algn="just">
              <a:lnSpc>
                <a:spcPts val="1620"/>
              </a:lnSpc>
            </a:pPr>
            <a:r>
              <a:rPr sz="1400" spc="-5" dirty="0">
                <a:latin typeface="Times New Roman"/>
                <a:cs typeface="Times New Roman"/>
              </a:rPr>
              <a:t>Les rayons lumineux issus d’un point objet </a:t>
            </a:r>
            <a:r>
              <a:rPr sz="1400" spc="15" dirty="0">
                <a:latin typeface="Times New Roman"/>
                <a:cs typeface="Times New Roman"/>
              </a:rPr>
              <a:t>A</a:t>
            </a:r>
            <a:r>
              <a:rPr sz="1350" spc="22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situé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milieu d’indice </a:t>
            </a:r>
            <a:r>
              <a:rPr sz="1400" spc="15" dirty="0">
                <a:latin typeface="Times New Roman"/>
                <a:cs typeface="Times New Roman"/>
              </a:rPr>
              <a:t>n</a:t>
            </a:r>
            <a:r>
              <a:rPr sz="1350" spc="22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réfractent 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traversant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dioptre</a:t>
            </a:r>
            <a:r>
              <a:rPr sz="1400" dirty="0">
                <a:latin typeface="Times New Roman"/>
                <a:cs typeface="Times New Roman"/>
              </a:rPr>
              <a:t> plan.</a:t>
            </a:r>
            <a:endParaRPr sz="1400">
              <a:latin typeface="Times New Roman"/>
              <a:cs typeface="Times New Roman"/>
            </a:endParaRPr>
          </a:p>
          <a:p>
            <a:pPr marL="76200" marR="68580" algn="just">
              <a:lnSpc>
                <a:spcPct val="95900"/>
              </a:lnSpc>
              <a:spcBef>
                <a:spcPts val="350"/>
              </a:spcBef>
            </a:pPr>
            <a:r>
              <a:rPr sz="1400" spc="-5" dirty="0">
                <a:latin typeface="Times New Roman"/>
                <a:cs typeface="Times New Roman"/>
              </a:rPr>
              <a:t>Les rayons issus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point objet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350" spc="7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situé dans le milieu (1) d’indice 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350" spc="7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se réfractent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passant 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milieu </a:t>
            </a:r>
            <a:r>
              <a:rPr sz="1400" dirty="0">
                <a:latin typeface="Times New Roman"/>
                <a:cs typeface="Times New Roman"/>
              </a:rPr>
              <a:t>(2) </a:t>
            </a:r>
            <a:r>
              <a:rPr sz="1400" spc="-5" dirty="0">
                <a:latin typeface="Times New Roman"/>
                <a:cs typeface="Times New Roman"/>
              </a:rPr>
              <a:t>d’indice </a:t>
            </a:r>
            <a:r>
              <a:rPr sz="1400" spc="10" dirty="0">
                <a:latin typeface="Times New Roman"/>
                <a:cs typeface="Times New Roman"/>
              </a:rPr>
              <a:t>n</a:t>
            </a:r>
            <a:r>
              <a:rPr sz="1350" spc="15" baseline="-9259" dirty="0">
                <a:latin typeface="Times New Roman"/>
                <a:cs typeface="Times New Roman"/>
              </a:rPr>
              <a:t>2</a:t>
            </a:r>
            <a:r>
              <a:rPr sz="1400" spc="10" dirty="0">
                <a:latin typeface="Times New Roman"/>
                <a:cs typeface="Times New Roman"/>
              </a:rPr>
              <a:t>. </a:t>
            </a:r>
            <a:r>
              <a:rPr sz="1400" spc="-5" dirty="0">
                <a:latin typeface="Times New Roman"/>
                <a:cs typeface="Times New Roman"/>
              </a:rPr>
              <a:t>On cherche,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effectuant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raisonnement purement  géométrique, s’il existe des points particuliers qui réalisent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stigmatisme rigoureux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10" dirty="0">
                <a:latin typeface="Times New Roman"/>
                <a:cs typeface="Times New Roman"/>
              </a:rPr>
              <a:t>c’est-  </a:t>
            </a:r>
            <a:r>
              <a:rPr sz="1400" spc="-5" dirty="0">
                <a:latin typeface="Times New Roman"/>
                <a:cs typeface="Times New Roman"/>
              </a:rPr>
              <a:t>à-dire pour lesquels tous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rayons issus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point objet passent par un </a:t>
            </a:r>
            <a:r>
              <a:rPr sz="1400" dirty="0">
                <a:latin typeface="Times New Roman"/>
                <a:cs typeface="Times New Roman"/>
              </a:rPr>
              <a:t>même </a:t>
            </a:r>
            <a:r>
              <a:rPr sz="1400" spc="-5" dirty="0">
                <a:latin typeface="Times New Roman"/>
                <a:cs typeface="Times New Roman"/>
              </a:rPr>
              <a:t>point après  réfraction.</a:t>
            </a:r>
            <a:endParaRPr sz="1400">
              <a:latin typeface="Times New Roman"/>
              <a:cs typeface="Times New Roman"/>
            </a:endParaRPr>
          </a:p>
          <a:p>
            <a:pPr marL="304800" algn="just">
              <a:lnSpc>
                <a:spcPct val="100000"/>
              </a:lnSpc>
              <a:spcBef>
                <a:spcPts val="420"/>
              </a:spcBef>
            </a:pPr>
            <a:r>
              <a:rPr sz="2100" b="1" baseline="3968" dirty="0">
                <a:latin typeface="Times New Roman"/>
                <a:cs typeface="Times New Roman"/>
              </a:rPr>
              <a:t>1.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l’objet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9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trouve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</a:t>
            </a:r>
            <a:r>
              <a:rPr sz="2100" b="1" u="heavy" spc="-6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l’infini.</a:t>
            </a:r>
            <a:endParaRPr sz="2100" baseline="3968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spcBef>
                <a:spcPts val="1240"/>
              </a:spcBef>
            </a:pPr>
            <a:r>
              <a:rPr sz="1400" spc="-5" dirty="0">
                <a:latin typeface="Times New Roman"/>
                <a:cs typeface="Times New Roman"/>
              </a:rPr>
              <a:t>Tous les rayons incidents sont parallèles entre eux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forment un faisceau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cylindrique.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250">
              <a:latin typeface="Times New Roman"/>
              <a:cs typeface="Times New Roman"/>
            </a:endParaRPr>
          </a:p>
          <a:p>
            <a:pPr marL="76200" marR="69215" algn="just">
              <a:lnSpc>
                <a:spcPts val="1610"/>
              </a:lnSpc>
            </a:pPr>
            <a:r>
              <a:rPr sz="1400" spc="-5" dirty="0">
                <a:latin typeface="Times New Roman"/>
                <a:cs typeface="Times New Roman"/>
              </a:rPr>
              <a:t>D’après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3ème loi de DESCARTES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350" spc="7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sin i</a:t>
            </a:r>
            <a:r>
              <a:rPr sz="1350" spc="-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= n</a:t>
            </a:r>
            <a:r>
              <a:rPr sz="1350" baseline="-9259" dirty="0">
                <a:latin typeface="Times New Roman"/>
                <a:cs typeface="Times New Roman"/>
              </a:rPr>
              <a:t>2 </a:t>
            </a:r>
            <a:r>
              <a:rPr sz="1400" spc="-10" dirty="0">
                <a:latin typeface="Times New Roman"/>
                <a:cs typeface="Times New Roman"/>
              </a:rPr>
              <a:t>sin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tous </a:t>
            </a:r>
            <a:r>
              <a:rPr sz="1400" spc="-1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rayons émergents sont eux  aussi parallèles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donc, pour un observateur, ils paraissent provenir d’un point </a:t>
            </a:r>
            <a:r>
              <a:rPr sz="1400" spc="15" dirty="0">
                <a:latin typeface="Times New Roman"/>
                <a:cs typeface="Times New Roman"/>
              </a:rPr>
              <a:t>A</a:t>
            </a:r>
            <a:r>
              <a:rPr sz="1350" spc="22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unique qui 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également </a:t>
            </a:r>
            <a:r>
              <a:rPr sz="1400" dirty="0">
                <a:latin typeface="Times New Roman"/>
                <a:cs typeface="Times New Roman"/>
              </a:rPr>
              <a:t>à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l’infini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658620" y="6718934"/>
            <a:ext cx="4229100" cy="635"/>
          </a:xfrm>
          <a:custGeom>
            <a:avLst/>
            <a:gdLst/>
            <a:ahLst/>
            <a:cxnLst/>
            <a:rect l="l" t="t" r="r" b="b"/>
            <a:pathLst>
              <a:path w="4229100" h="634">
                <a:moveTo>
                  <a:pt x="0" y="0"/>
                </a:moveTo>
                <a:lnTo>
                  <a:pt x="4229100" y="635"/>
                </a:lnTo>
              </a:path>
            </a:pathLst>
          </a:custGeom>
          <a:ln w="190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058920" y="4890769"/>
            <a:ext cx="635" cy="3200400"/>
          </a:xfrm>
          <a:custGeom>
            <a:avLst/>
            <a:gdLst/>
            <a:ahLst/>
            <a:cxnLst/>
            <a:rect l="l" t="t" r="r" b="b"/>
            <a:pathLst>
              <a:path w="635" h="3200400">
                <a:moveTo>
                  <a:pt x="0" y="0"/>
                </a:moveTo>
                <a:lnTo>
                  <a:pt x="634" y="3200400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30220" y="4890769"/>
            <a:ext cx="635" cy="3200400"/>
          </a:xfrm>
          <a:custGeom>
            <a:avLst/>
            <a:gdLst/>
            <a:ahLst/>
            <a:cxnLst/>
            <a:rect l="l" t="t" r="r" b="b"/>
            <a:pathLst>
              <a:path w="635" h="3200400">
                <a:moveTo>
                  <a:pt x="0" y="0"/>
                </a:moveTo>
                <a:lnTo>
                  <a:pt x="635" y="3200400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851405" y="6068948"/>
            <a:ext cx="153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n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51405" y="6869048"/>
            <a:ext cx="1530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n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985642" y="4881498"/>
            <a:ext cx="11493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*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208349" y="4893690"/>
            <a:ext cx="2120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baseline="3968" dirty="0">
                <a:latin typeface="Times New Roman"/>
                <a:cs typeface="Times New Roman"/>
              </a:rPr>
              <a:t>A</a:t>
            </a:r>
            <a:r>
              <a:rPr sz="900" b="1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21964" y="4919725"/>
            <a:ext cx="1036955" cy="1833880"/>
          </a:xfrm>
          <a:custGeom>
            <a:avLst/>
            <a:gdLst/>
            <a:ahLst/>
            <a:cxnLst/>
            <a:rect l="l" t="t" r="r" b="b"/>
            <a:pathLst>
              <a:path w="1036954" h="1833879">
                <a:moveTo>
                  <a:pt x="991327" y="1771702"/>
                </a:moveTo>
                <a:lnTo>
                  <a:pt x="966343" y="1785747"/>
                </a:lnTo>
                <a:lnTo>
                  <a:pt x="1036955" y="1833499"/>
                </a:lnTo>
                <a:lnTo>
                  <a:pt x="1034459" y="1782826"/>
                </a:lnTo>
                <a:lnTo>
                  <a:pt x="997585" y="1782826"/>
                </a:lnTo>
                <a:lnTo>
                  <a:pt x="991327" y="1771702"/>
                </a:lnTo>
                <a:close/>
              </a:path>
              <a:path w="1036954" h="1833879">
                <a:moveTo>
                  <a:pt x="1007887" y="1762393"/>
                </a:moveTo>
                <a:lnTo>
                  <a:pt x="991327" y="1771702"/>
                </a:lnTo>
                <a:lnTo>
                  <a:pt x="997585" y="1782826"/>
                </a:lnTo>
                <a:lnTo>
                  <a:pt x="1014095" y="1773428"/>
                </a:lnTo>
                <a:lnTo>
                  <a:pt x="1007887" y="1762393"/>
                </a:lnTo>
                <a:close/>
              </a:path>
              <a:path w="1036954" h="1833879">
                <a:moveTo>
                  <a:pt x="1032763" y="1748409"/>
                </a:moveTo>
                <a:lnTo>
                  <a:pt x="1007887" y="1762393"/>
                </a:lnTo>
                <a:lnTo>
                  <a:pt x="1014095" y="1773428"/>
                </a:lnTo>
                <a:lnTo>
                  <a:pt x="997585" y="1782826"/>
                </a:lnTo>
                <a:lnTo>
                  <a:pt x="1034459" y="1782826"/>
                </a:lnTo>
                <a:lnTo>
                  <a:pt x="1032763" y="1748409"/>
                </a:lnTo>
                <a:close/>
              </a:path>
              <a:path w="1036954" h="1833879">
                <a:moveTo>
                  <a:pt x="16510" y="0"/>
                </a:moveTo>
                <a:lnTo>
                  <a:pt x="0" y="9398"/>
                </a:lnTo>
                <a:lnTo>
                  <a:pt x="991327" y="1771702"/>
                </a:lnTo>
                <a:lnTo>
                  <a:pt x="1007887" y="1762393"/>
                </a:lnTo>
                <a:lnTo>
                  <a:pt x="165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14089" y="6689343"/>
            <a:ext cx="1378585" cy="1378585"/>
          </a:xfrm>
          <a:custGeom>
            <a:avLst/>
            <a:gdLst/>
            <a:ahLst/>
            <a:cxnLst/>
            <a:rect l="l" t="t" r="r" b="b"/>
            <a:pathLst>
              <a:path w="1378585" h="1378584">
                <a:moveTo>
                  <a:pt x="1317752" y="1331214"/>
                </a:moveTo>
                <a:lnTo>
                  <a:pt x="1297559" y="1351407"/>
                </a:lnTo>
                <a:lnTo>
                  <a:pt x="1378331" y="1378331"/>
                </a:lnTo>
                <a:lnTo>
                  <a:pt x="1365588" y="1340104"/>
                </a:lnTo>
                <a:lnTo>
                  <a:pt x="1326641" y="1340104"/>
                </a:lnTo>
                <a:lnTo>
                  <a:pt x="1317752" y="1331214"/>
                </a:lnTo>
                <a:close/>
              </a:path>
              <a:path w="1378585" h="1378584">
                <a:moveTo>
                  <a:pt x="1331214" y="1317752"/>
                </a:moveTo>
                <a:lnTo>
                  <a:pt x="1317752" y="1331214"/>
                </a:lnTo>
                <a:lnTo>
                  <a:pt x="1326641" y="1340104"/>
                </a:lnTo>
                <a:lnTo>
                  <a:pt x="1340103" y="1326642"/>
                </a:lnTo>
                <a:lnTo>
                  <a:pt x="1331214" y="1317752"/>
                </a:lnTo>
                <a:close/>
              </a:path>
              <a:path w="1378585" h="1378584">
                <a:moveTo>
                  <a:pt x="1351407" y="1297559"/>
                </a:moveTo>
                <a:lnTo>
                  <a:pt x="1331214" y="1317752"/>
                </a:lnTo>
                <a:lnTo>
                  <a:pt x="1340103" y="1326642"/>
                </a:lnTo>
                <a:lnTo>
                  <a:pt x="1326641" y="1340104"/>
                </a:lnTo>
                <a:lnTo>
                  <a:pt x="1365588" y="1340104"/>
                </a:lnTo>
                <a:lnTo>
                  <a:pt x="1351407" y="1297559"/>
                </a:lnTo>
                <a:close/>
              </a:path>
              <a:path w="1378585" h="1378584">
                <a:moveTo>
                  <a:pt x="13462" y="0"/>
                </a:moveTo>
                <a:lnTo>
                  <a:pt x="0" y="13462"/>
                </a:lnTo>
                <a:lnTo>
                  <a:pt x="1317752" y="1331214"/>
                </a:lnTo>
                <a:lnTo>
                  <a:pt x="1331214" y="1317752"/>
                </a:lnTo>
                <a:lnTo>
                  <a:pt x="134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792095" y="5467349"/>
            <a:ext cx="1371600" cy="1371600"/>
          </a:xfrm>
          <a:custGeom>
            <a:avLst/>
            <a:gdLst/>
            <a:ahLst/>
            <a:cxnLst/>
            <a:rect l="l" t="t" r="r" b="b"/>
            <a:pathLst>
              <a:path w="1371600" h="1371600">
                <a:moveTo>
                  <a:pt x="0" y="0"/>
                </a:moveTo>
                <a:lnTo>
                  <a:pt x="1371600" y="1371600"/>
                </a:lnTo>
              </a:path>
            </a:pathLst>
          </a:custGeom>
          <a:ln w="12700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776854" y="6766941"/>
            <a:ext cx="16446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H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718942" y="5846444"/>
            <a:ext cx="2120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7" baseline="3968" dirty="0">
                <a:latin typeface="Times New Roman"/>
                <a:cs typeface="Times New Roman"/>
              </a:rPr>
              <a:t>A</a:t>
            </a:r>
            <a:r>
              <a:rPr sz="900" b="1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119753" y="6481952"/>
            <a:ext cx="952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982595" y="5695949"/>
            <a:ext cx="1072515" cy="635"/>
          </a:xfrm>
          <a:custGeom>
            <a:avLst/>
            <a:gdLst/>
            <a:ahLst/>
            <a:cxnLst/>
            <a:rect l="l" t="t" r="r" b="b"/>
            <a:pathLst>
              <a:path w="1072514" h="635">
                <a:moveTo>
                  <a:pt x="0" y="0"/>
                </a:moveTo>
                <a:lnTo>
                  <a:pt x="1072515" y="635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55554" y="6923340"/>
            <a:ext cx="235966" cy="6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3806063" y="5899784"/>
            <a:ext cx="1206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</a:pPr>
            <a:r>
              <a:rPr sz="2100" b="1" spc="7" baseline="3968" dirty="0">
                <a:latin typeface="Times New Roman"/>
                <a:cs typeface="Times New Roman"/>
              </a:rPr>
              <a:t>i</a:t>
            </a:r>
            <a:r>
              <a:rPr sz="900" b="1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205096" y="6989444"/>
            <a:ext cx="1333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100" b="1" spc="7" baseline="3968" dirty="0">
                <a:latin typeface="Times New Roman"/>
                <a:cs typeface="Times New Roman"/>
              </a:rPr>
              <a:t>i</a:t>
            </a:r>
            <a:r>
              <a:rPr sz="900" b="1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233796" y="7548752"/>
            <a:ext cx="1644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K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967096" y="5966840"/>
            <a:ext cx="708660" cy="6273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5"/>
              </a:spcBef>
            </a:pPr>
            <a:r>
              <a:rPr sz="2100" b="1" spc="-7" baseline="5952" dirty="0">
                <a:latin typeface="Times New Roman"/>
                <a:cs typeface="Times New Roman"/>
              </a:rPr>
              <a:t>n</a:t>
            </a:r>
            <a:r>
              <a:rPr sz="1350" b="1" spc="-7" baseline="3086" dirty="0">
                <a:latin typeface="Times New Roman"/>
                <a:cs typeface="Times New Roman"/>
              </a:rPr>
              <a:t>1 </a:t>
            </a:r>
            <a:r>
              <a:rPr sz="900" dirty="0">
                <a:latin typeface="Times New Roman"/>
                <a:cs typeface="Times New Roman"/>
              </a:rPr>
              <a:t>&lt;</a:t>
            </a:r>
            <a:r>
              <a:rPr sz="900" spc="195" dirty="0">
                <a:latin typeface="Times New Roman"/>
                <a:cs typeface="Times New Roman"/>
              </a:rPr>
              <a:t> </a:t>
            </a:r>
            <a:r>
              <a:rPr sz="2100" b="1" spc="-7" baseline="5952" dirty="0">
                <a:latin typeface="Times New Roman"/>
                <a:cs typeface="Times New Roman"/>
              </a:rPr>
              <a:t>n</a:t>
            </a:r>
            <a:r>
              <a:rPr sz="1350" b="1" spc="-7" baseline="3086" dirty="0">
                <a:latin typeface="Times New Roman"/>
                <a:cs typeface="Times New Roman"/>
              </a:rPr>
              <a:t>2</a:t>
            </a:r>
            <a:endParaRPr sz="1350" baseline="3086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7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900" b="1" dirty="0">
                <a:latin typeface="Times New Roman"/>
                <a:cs typeface="Times New Roman"/>
              </a:rPr>
              <a:t>Dioptre</a:t>
            </a:r>
            <a:r>
              <a:rPr sz="900" b="1" spc="-45" dirty="0">
                <a:latin typeface="Times New Roman"/>
                <a:cs typeface="Times New Roman"/>
              </a:rPr>
              <a:t> </a:t>
            </a:r>
            <a:r>
              <a:rPr sz="900" b="1" spc="-5" dirty="0">
                <a:latin typeface="Times New Roman"/>
                <a:cs typeface="Times New Roman"/>
              </a:rPr>
              <a:t>plan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819397" y="6205981"/>
            <a:ext cx="256540" cy="144145"/>
          </a:xfrm>
          <a:custGeom>
            <a:avLst/>
            <a:gdLst/>
            <a:ahLst/>
            <a:cxnLst/>
            <a:rect l="l" t="t" r="r" b="b"/>
            <a:pathLst>
              <a:path w="256539" h="144145">
                <a:moveTo>
                  <a:pt x="0" y="144017"/>
                </a:moveTo>
                <a:lnTo>
                  <a:pt x="29152" y="84153"/>
                </a:lnTo>
                <a:lnTo>
                  <a:pt x="62531" y="39624"/>
                </a:lnTo>
                <a:lnTo>
                  <a:pt x="99315" y="11287"/>
                </a:lnTo>
                <a:lnTo>
                  <a:pt x="138684" y="0"/>
                </a:lnTo>
                <a:lnTo>
                  <a:pt x="168485" y="2968"/>
                </a:lnTo>
                <a:lnTo>
                  <a:pt x="198215" y="15366"/>
                </a:lnTo>
                <a:lnTo>
                  <a:pt x="227516" y="37004"/>
                </a:lnTo>
                <a:lnTo>
                  <a:pt x="256031" y="6769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018599" y="5267261"/>
            <a:ext cx="235965" cy="657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55168" y="3119373"/>
            <a:ext cx="6072505" cy="1209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27710" indent="-229235">
              <a:lnSpc>
                <a:spcPct val="100000"/>
              </a:lnSpc>
              <a:spcBef>
                <a:spcPts val="100"/>
              </a:spcBef>
              <a:buAutoNum type="arabicPeriod" startAt="3"/>
              <a:tabLst>
                <a:tab pos="728345" algn="l"/>
              </a:tabLst>
            </a:pP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9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est sur la surface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</a:t>
            </a:r>
            <a:r>
              <a:rPr sz="2100" b="1" u="heavy" spc="-142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dioptre.</a:t>
            </a:r>
            <a:endParaRPr sz="2100" baseline="3968">
              <a:latin typeface="Times New Roman"/>
              <a:cs typeface="Times New Roman"/>
            </a:endParaRPr>
          </a:p>
          <a:p>
            <a:pPr marL="12700" marR="5080">
              <a:lnSpc>
                <a:spcPts val="1620"/>
              </a:lnSpc>
              <a:spcBef>
                <a:spcPts val="1335"/>
              </a:spcBef>
            </a:pP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ce cas le </a:t>
            </a:r>
            <a:r>
              <a:rPr sz="1400" spc="-5" dirty="0">
                <a:latin typeface="Times New Roman"/>
                <a:cs typeface="Times New Roman"/>
              </a:rPr>
              <a:t>stigmatisme rigoureux </a:t>
            </a:r>
            <a:r>
              <a:rPr sz="1400" spc="-1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évident. Mais ceci </a:t>
            </a:r>
            <a:r>
              <a:rPr sz="1400" dirty="0">
                <a:latin typeface="Times New Roman"/>
                <a:cs typeface="Times New Roman"/>
              </a:rPr>
              <a:t>ne </a:t>
            </a:r>
            <a:r>
              <a:rPr sz="1400" spc="-5" dirty="0">
                <a:latin typeface="Times New Roman"/>
                <a:cs typeface="Times New Roman"/>
              </a:rPr>
              <a:t>présente </a:t>
            </a:r>
            <a:r>
              <a:rPr sz="1400" spc="-10" dirty="0">
                <a:latin typeface="Times New Roman"/>
                <a:cs typeface="Times New Roman"/>
              </a:rPr>
              <a:t>aucun </a:t>
            </a:r>
            <a:r>
              <a:rPr sz="1400" spc="-5" dirty="0">
                <a:latin typeface="Times New Roman"/>
                <a:cs typeface="Times New Roman"/>
              </a:rPr>
              <a:t>intérêt  pratique.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727710" indent="-229235">
              <a:lnSpc>
                <a:spcPct val="100000"/>
              </a:lnSpc>
              <a:spcBef>
                <a:spcPts val="5"/>
              </a:spcBef>
              <a:buFont typeface="Times New Roman"/>
              <a:buAutoNum type="arabicPeriod" startAt="4"/>
              <a:tabLst>
                <a:tab pos="728345" algn="l"/>
              </a:tabLst>
            </a:pPr>
            <a:r>
              <a:rPr sz="2100" u="heavy" spc="-532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l’objet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</a:t>
            </a:r>
            <a:r>
              <a:rPr sz="9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se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trouve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à une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distance finie </a:t>
            </a:r>
            <a:r>
              <a:rPr sz="2100" b="1" u="heavy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 dioptre</a:t>
            </a:r>
            <a:r>
              <a:rPr sz="2100" b="1" u="heavy" spc="-18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2100" b="1" u="heavy" spc="-7" baseline="396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plan</a:t>
            </a:r>
            <a:endParaRPr sz="2100" baseline="3968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29768" y="8312657"/>
            <a:ext cx="6703059" cy="852169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8100" marR="30480" algn="just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système est de révolution autour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normale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H. </a:t>
            </a:r>
            <a:r>
              <a:rPr sz="1400" spc="-5" dirty="0">
                <a:latin typeface="Times New Roman"/>
                <a:cs typeface="Times New Roman"/>
              </a:rPr>
              <a:t>Le rayon A</a:t>
            </a:r>
            <a:r>
              <a:rPr sz="1350" spc="-7" baseline="-9259" dirty="0">
                <a:latin typeface="Times New Roman"/>
                <a:cs typeface="Times New Roman"/>
              </a:rPr>
              <a:t>1</a:t>
            </a:r>
            <a:r>
              <a:rPr sz="1400" spc="-5" dirty="0">
                <a:latin typeface="Times New Roman"/>
                <a:cs typeface="Times New Roman"/>
              </a:rPr>
              <a:t>H traverse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surface  sans déviation. </a:t>
            </a:r>
            <a:r>
              <a:rPr sz="1400" spc="-1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une image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existe, elle est donc nécessairement </a:t>
            </a:r>
            <a:r>
              <a:rPr sz="1400" dirty="0">
                <a:latin typeface="Times New Roman"/>
                <a:cs typeface="Times New Roman"/>
              </a:rPr>
              <a:t>sur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H ; </a:t>
            </a:r>
            <a:r>
              <a:rPr sz="1400" spc="-5" dirty="0">
                <a:latin typeface="Times New Roman"/>
                <a:cs typeface="Times New Roman"/>
              </a:rPr>
              <a:t>Le rayon 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I </a:t>
            </a:r>
            <a:r>
              <a:rPr sz="1400" spc="-5" dirty="0">
                <a:latin typeface="Times New Roman"/>
                <a:cs typeface="Times New Roman"/>
              </a:rPr>
              <a:t>donne lieu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un rayon réfracté </a:t>
            </a:r>
            <a:r>
              <a:rPr sz="1400" spc="-10" dirty="0">
                <a:latin typeface="Times New Roman"/>
                <a:cs typeface="Times New Roman"/>
              </a:rPr>
              <a:t>IK </a:t>
            </a:r>
            <a:r>
              <a:rPr sz="1400" spc="-5" dirty="0">
                <a:latin typeface="Times New Roman"/>
                <a:cs typeface="Times New Roman"/>
              </a:rPr>
              <a:t>qui coupe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350" spc="7" baseline="-9259" dirty="0"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H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350" spc="7" baseline="-9259" dirty="0">
                <a:latin typeface="Times New Roman"/>
                <a:cs typeface="Times New Roman"/>
              </a:rPr>
              <a:t>2</a:t>
            </a:r>
            <a:r>
              <a:rPr sz="1400" spc="5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nous obtenons les relations  suivantes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839595" y="1722119"/>
            <a:ext cx="3886835" cy="0"/>
          </a:xfrm>
          <a:custGeom>
            <a:avLst/>
            <a:gdLst/>
            <a:ahLst/>
            <a:cxnLst/>
            <a:rect l="l" t="t" r="r" b="b"/>
            <a:pathLst>
              <a:path w="3886835">
                <a:moveTo>
                  <a:pt x="0" y="0"/>
                </a:moveTo>
                <a:lnTo>
                  <a:pt x="3886834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34079" y="1719452"/>
            <a:ext cx="695325" cy="1489710"/>
          </a:xfrm>
          <a:custGeom>
            <a:avLst/>
            <a:gdLst/>
            <a:ahLst/>
            <a:cxnLst/>
            <a:rect l="l" t="t" r="r" b="b"/>
            <a:pathLst>
              <a:path w="695325" h="1489710">
                <a:moveTo>
                  <a:pt x="625602" y="1435988"/>
                </a:moveTo>
                <a:lnTo>
                  <a:pt x="692150" y="1489202"/>
                </a:lnTo>
                <a:lnTo>
                  <a:pt x="693511" y="1445767"/>
                </a:lnTo>
                <a:lnTo>
                  <a:pt x="665099" y="1445767"/>
                </a:lnTo>
                <a:lnTo>
                  <a:pt x="663323" y="1441922"/>
                </a:lnTo>
                <a:lnTo>
                  <a:pt x="625602" y="1435988"/>
                </a:lnTo>
                <a:close/>
              </a:path>
              <a:path w="695325" h="1489710">
                <a:moveTo>
                  <a:pt x="663323" y="1441922"/>
                </a:moveTo>
                <a:lnTo>
                  <a:pt x="665099" y="1445767"/>
                </a:lnTo>
                <a:lnTo>
                  <a:pt x="670877" y="1443101"/>
                </a:lnTo>
                <a:lnTo>
                  <a:pt x="663323" y="1441922"/>
                </a:lnTo>
                <a:close/>
              </a:path>
              <a:path w="695325" h="1489710">
                <a:moveTo>
                  <a:pt x="694817" y="1404111"/>
                </a:moveTo>
                <a:lnTo>
                  <a:pt x="674855" y="1436535"/>
                </a:lnTo>
                <a:lnTo>
                  <a:pt x="676656" y="1440433"/>
                </a:lnTo>
                <a:lnTo>
                  <a:pt x="665099" y="1445767"/>
                </a:lnTo>
                <a:lnTo>
                  <a:pt x="693511" y="1445767"/>
                </a:lnTo>
                <a:lnTo>
                  <a:pt x="694817" y="1404111"/>
                </a:lnTo>
                <a:close/>
              </a:path>
              <a:path w="695325" h="1489710">
                <a:moveTo>
                  <a:pt x="11430" y="0"/>
                </a:moveTo>
                <a:lnTo>
                  <a:pt x="0" y="5333"/>
                </a:lnTo>
                <a:lnTo>
                  <a:pt x="663323" y="1441922"/>
                </a:lnTo>
                <a:lnTo>
                  <a:pt x="670814" y="1443101"/>
                </a:lnTo>
                <a:lnTo>
                  <a:pt x="674855" y="1436535"/>
                </a:lnTo>
                <a:lnTo>
                  <a:pt x="11430" y="0"/>
                </a:lnTo>
                <a:close/>
              </a:path>
              <a:path w="695325" h="1489710">
                <a:moveTo>
                  <a:pt x="674855" y="1436535"/>
                </a:moveTo>
                <a:lnTo>
                  <a:pt x="670814" y="1443101"/>
                </a:lnTo>
                <a:lnTo>
                  <a:pt x="676656" y="1440433"/>
                </a:lnTo>
                <a:lnTo>
                  <a:pt x="674855" y="143653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05479" y="1718182"/>
            <a:ext cx="694690" cy="1490345"/>
          </a:xfrm>
          <a:custGeom>
            <a:avLst/>
            <a:gdLst/>
            <a:ahLst/>
            <a:cxnLst/>
            <a:rect l="l" t="t" r="r" b="b"/>
            <a:pathLst>
              <a:path w="694689" h="1490345">
                <a:moveTo>
                  <a:pt x="624967" y="1436624"/>
                </a:moveTo>
                <a:lnTo>
                  <a:pt x="691515" y="1489836"/>
                </a:lnTo>
                <a:lnTo>
                  <a:pt x="692876" y="1446402"/>
                </a:lnTo>
                <a:lnTo>
                  <a:pt x="664464" y="1446402"/>
                </a:lnTo>
                <a:lnTo>
                  <a:pt x="662691" y="1442558"/>
                </a:lnTo>
                <a:lnTo>
                  <a:pt x="624967" y="1436624"/>
                </a:lnTo>
                <a:close/>
              </a:path>
              <a:path w="694689" h="1490345">
                <a:moveTo>
                  <a:pt x="662691" y="1442558"/>
                </a:moveTo>
                <a:lnTo>
                  <a:pt x="664464" y="1446402"/>
                </a:lnTo>
                <a:lnTo>
                  <a:pt x="670242" y="1443735"/>
                </a:lnTo>
                <a:lnTo>
                  <a:pt x="662691" y="1442558"/>
                </a:lnTo>
                <a:close/>
              </a:path>
              <a:path w="694689" h="1490345">
                <a:moveTo>
                  <a:pt x="694182" y="1404747"/>
                </a:moveTo>
                <a:lnTo>
                  <a:pt x="674222" y="1437168"/>
                </a:lnTo>
                <a:lnTo>
                  <a:pt x="676020" y="1441069"/>
                </a:lnTo>
                <a:lnTo>
                  <a:pt x="664464" y="1446402"/>
                </a:lnTo>
                <a:lnTo>
                  <a:pt x="692876" y="1446402"/>
                </a:lnTo>
                <a:lnTo>
                  <a:pt x="694182" y="1404747"/>
                </a:lnTo>
                <a:close/>
              </a:path>
              <a:path w="694689" h="1490345">
                <a:moveTo>
                  <a:pt x="11430" y="0"/>
                </a:moveTo>
                <a:lnTo>
                  <a:pt x="0" y="5333"/>
                </a:lnTo>
                <a:lnTo>
                  <a:pt x="662691" y="1442558"/>
                </a:lnTo>
                <a:lnTo>
                  <a:pt x="670179" y="1443735"/>
                </a:lnTo>
                <a:lnTo>
                  <a:pt x="674222" y="1437168"/>
                </a:lnTo>
                <a:lnTo>
                  <a:pt x="11430" y="0"/>
                </a:lnTo>
                <a:close/>
              </a:path>
              <a:path w="694689" h="1490345">
                <a:moveTo>
                  <a:pt x="674222" y="1437168"/>
                </a:moveTo>
                <a:lnTo>
                  <a:pt x="670179" y="1443735"/>
                </a:lnTo>
                <a:lnTo>
                  <a:pt x="676020" y="1441069"/>
                </a:lnTo>
                <a:lnTo>
                  <a:pt x="674222" y="143716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382394" y="807719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0" y="0"/>
                </a:moveTo>
                <a:lnTo>
                  <a:pt x="1828800" y="914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610994" y="798194"/>
            <a:ext cx="1828800" cy="914400"/>
          </a:xfrm>
          <a:custGeom>
            <a:avLst/>
            <a:gdLst/>
            <a:ahLst/>
            <a:cxnLst/>
            <a:rect l="l" t="t" r="r" b="b"/>
            <a:pathLst>
              <a:path w="1828800" h="914400">
                <a:moveTo>
                  <a:pt x="0" y="0"/>
                </a:moveTo>
                <a:lnTo>
                  <a:pt x="1828800" y="9144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603755" y="914780"/>
            <a:ext cx="693420" cy="350520"/>
          </a:xfrm>
          <a:custGeom>
            <a:avLst/>
            <a:gdLst/>
            <a:ahLst/>
            <a:cxnLst/>
            <a:rect l="l" t="t" r="r" b="b"/>
            <a:pathLst>
              <a:path w="693419" h="350519">
                <a:moveTo>
                  <a:pt x="6984" y="0"/>
                </a:moveTo>
                <a:lnTo>
                  <a:pt x="3175" y="1270"/>
                </a:lnTo>
                <a:lnTo>
                  <a:pt x="1524" y="4445"/>
                </a:lnTo>
                <a:lnTo>
                  <a:pt x="0" y="7493"/>
                </a:lnTo>
                <a:lnTo>
                  <a:pt x="1269" y="11302"/>
                </a:lnTo>
                <a:lnTo>
                  <a:pt x="4444" y="12953"/>
                </a:lnTo>
                <a:lnTo>
                  <a:pt x="7493" y="14477"/>
                </a:lnTo>
                <a:lnTo>
                  <a:pt x="11303" y="13207"/>
                </a:lnTo>
                <a:lnTo>
                  <a:pt x="12953" y="10032"/>
                </a:lnTo>
                <a:lnTo>
                  <a:pt x="14478" y="6984"/>
                </a:lnTo>
                <a:lnTo>
                  <a:pt x="13207" y="3175"/>
                </a:lnTo>
                <a:lnTo>
                  <a:pt x="10032" y="1524"/>
                </a:lnTo>
                <a:lnTo>
                  <a:pt x="6984" y="0"/>
                </a:lnTo>
                <a:close/>
              </a:path>
              <a:path w="693419" h="350519">
                <a:moveTo>
                  <a:pt x="29718" y="11302"/>
                </a:moveTo>
                <a:lnTo>
                  <a:pt x="25907" y="12573"/>
                </a:lnTo>
                <a:lnTo>
                  <a:pt x="24256" y="15748"/>
                </a:lnTo>
                <a:lnTo>
                  <a:pt x="22732" y="18923"/>
                </a:lnTo>
                <a:lnTo>
                  <a:pt x="24002" y="22732"/>
                </a:lnTo>
                <a:lnTo>
                  <a:pt x="27177" y="24256"/>
                </a:lnTo>
                <a:lnTo>
                  <a:pt x="30225" y="25907"/>
                </a:lnTo>
                <a:lnTo>
                  <a:pt x="34036" y="24637"/>
                </a:lnTo>
                <a:lnTo>
                  <a:pt x="35687" y="21462"/>
                </a:lnTo>
                <a:lnTo>
                  <a:pt x="37211" y="18287"/>
                </a:lnTo>
                <a:lnTo>
                  <a:pt x="35941" y="14477"/>
                </a:lnTo>
                <a:lnTo>
                  <a:pt x="32766" y="12953"/>
                </a:lnTo>
                <a:lnTo>
                  <a:pt x="29718" y="11302"/>
                </a:lnTo>
                <a:close/>
              </a:path>
              <a:path w="693419" h="350519">
                <a:moveTo>
                  <a:pt x="52450" y="22732"/>
                </a:moveTo>
                <a:lnTo>
                  <a:pt x="48641" y="24002"/>
                </a:lnTo>
                <a:lnTo>
                  <a:pt x="46989" y="27177"/>
                </a:lnTo>
                <a:lnTo>
                  <a:pt x="45466" y="30225"/>
                </a:lnTo>
                <a:lnTo>
                  <a:pt x="46736" y="34035"/>
                </a:lnTo>
                <a:lnTo>
                  <a:pt x="49911" y="35686"/>
                </a:lnTo>
                <a:lnTo>
                  <a:pt x="52958" y="37210"/>
                </a:lnTo>
                <a:lnTo>
                  <a:pt x="56768" y="35941"/>
                </a:lnTo>
                <a:lnTo>
                  <a:pt x="58419" y="32766"/>
                </a:lnTo>
                <a:lnTo>
                  <a:pt x="59943" y="29718"/>
                </a:lnTo>
                <a:lnTo>
                  <a:pt x="58674" y="25907"/>
                </a:lnTo>
                <a:lnTo>
                  <a:pt x="55499" y="24256"/>
                </a:lnTo>
                <a:lnTo>
                  <a:pt x="52450" y="22732"/>
                </a:lnTo>
                <a:close/>
              </a:path>
              <a:path w="693419" h="350519">
                <a:moveTo>
                  <a:pt x="75183" y="34035"/>
                </a:moveTo>
                <a:lnTo>
                  <a:pt x="71374" y="35305"/>
                </a:lnTo>
                <a:lnTo>
                  <a:pt x="69723" y="38480"/>
                </a:lnTo>
                <a:lnTo>
                  <a:pt x="68199" y="41655"/>
                </a:lnTo>
                <a:lnTo>
                  <a:pt x="69468" y="45466"/>
                </a:lnTo>
                <a:lnTo>
                  <a:pt x="72643" y="46989"/>
                </a:lnTo>
                <a:lnTo>
                  <a:pt x="75692" y="48641"/>
                </a:lnTo>
                <a:lnTo>
                  <a:pt x="79501" y="47371"/>
                </a:lnTo>
                <a:lnTo>
                  <a:pt x="81152" y="44196"/>
                </a:lnTo>
                <a:lnTo>
                  <a:pt x="82676" y="41021"/>
                </a:lnTo>
                <a:lnTo>
                  <a:pt x="81406" y="37210"/>
                </a:lnTo>
                <a:lnTo>
                  <a:pt x="78231" y="35686"/>
                </a:lnTo>
                <a:lnTo>
                  <a:pt x="75183" y="34035"/>
                </a:lnTo>
                <a:close/>
              </a:path>
              <a:path w="693419" h="350519">
                <a:moveTo>
                  <a:pt x="97917" y="45466"/>
                </a:moveTo>
                <a:lnTo>
                  <a:pt x="94106" y="46735"/>
                </a:lnTo>
                <a:lnTo>
                  <a:pt x="92456" y="49910"/>
                </a:lnTo>
                <a:lnTo>
                  <a:pt x="90931" y="52958"/>
                </a:lnTo>
                <a:lnTo>
                  <a:pt x="92201" y="56769"/>
                </a:lnTo>
                <a:lnTo>
                  <a:pt x="95376" y="58420"/>
                </a:lnTo>
                <a:lnTo>
                  <a:pt x="98425" y="59944"/>
                </a:lnTo>
                <a:lnTo>
                  <a:pt x="102235" y="58674"/>
                </a:lnTo>
                <a:lnTo>
                  <a:pt x="103886" y="55499"/>
                </a:lnTo>
                <a:lnTo>
                  <a:pt x="105410" y="52450"/>
                </a:lnTo>
                <a:lnTo>
                  <a:pt x="104139" y="48641"/>
                </a:lnTo>
                <a:lnTo>
                  <a:pt x="100964" y="46989"/>
                </a:lnTo>
                <a:lnTo>
                  <a:pt x="97917" y="45466"/>
                </a:lnTo>
                <a:close/>
              </a:path>
              <a:path w="693419" h="350519">
                <a:moveTo>
                  <a:pt x="120650" y="56769"/>
                </a:moveTo>
                <a:lnTo>
                  <a:pt x="116839" y="58038"/>
                </a:lnTo>
                <a:lnTo>
                  <a:pt x="115188" y="61213"/>
                </a:lnTo>
                <a:lnTo>
                  <a:pt x="113664" y="64388"/>
                </a:lnTo>
                <a:lnTo>
                  <a:pt x="114935" y="68199"/>
                </a:lnTo>
                <a:lnTo>
                  <a:pt x="118110" y="69723"/>
                </a:lnTo>
                <a:lnTo>
                  <a:pt x="121157" y="71374"/>
                </a:lnTo>
                <a:lnTo>
                  <a:pt x="124968" y="70103"/>
                </a:lnTo>
                <a:lnTo>
                  <a:pt x="126618" y="66928"/>
                </a:lnTo>
                <a:lnTo>
                  <a:pt x="128143" y="63753"/>
                </a:lnTo>
                <a:lnTo>
                  <a:pt x="126873" y="59944"/>
                </a:lnTo>
                <a:lnTo>
                  <a:pt x="123698" y="58420"/>
                </a:lnTo>
                <a:lnTo>
                  <a:pt x="120650" y="56769"/>
                </a:lnTo>
                <a:close/>
              </a:path>
              <a:path w="693419" h="350519">
                <a:moveTo>
                  <a:pt x="143382" y="68199"/>
                </a:moveTo>
                <a:lnTo>
                  <a:pt x="139445" y="69469"/>
                </a:lnTo>
                <a:lnTo>
                  <a:pt x="137921" y="72644"/>
                </a:lnTo>
                <a:lnTo>
                  <a:pt x="136398" y="75692"/>
                </a:lnTo>
                <a:lnTo>
                  <a:pt x="137668" y="79501"/>
                </a:lnTo>
                <a:lnTo>
                  <a:pt x="140716" y="81152"/>
                </a:lnTo>
                <a:lnTo>
                  <a:pt x="143891" y="82676"/>
                </a:lnTo>
                <a:lnTo>
                  <a:pt x="147700" y="81406"/>
                </a:lnTo>
                <a:lnTo>
                  <a:pt x="149351" y="78231"/>
                </a:lnTo>
                <a:lnTo>
                  <a:pt x="150875" y="75183"/>
                </a:lnTo>
                <a:lnTo>
                  <a:pt x="149606" y="71374"/>
                </a:lnTo>
                <a:lnTo>
                  <a:pt x="146431" y="69723"/>
                </a:lnTo>
                <a:lnTo>
                  <a:pt x="143382" y="68199"/>
                </a:lnTo>
                <a:close/>
              </a:path>
              <a:path w="693419" h="350519">
                <a:moveTo>
                  <a:pt x="165988" y="79501"/>
                </a:moveTo>
                <a:lnTo>
                  <a:pt x="162179" y="80772"/>
                </a:lnTo>
                <a:lnTo>
                  <a:pt x="159131" y="87122"/>
                </a:lnTo>
                <a:lnTo>
                  <a:pt x="160400" y="90931"/>
                </a:lnTo>
                <a:lnTo>
                  <a:pt x="163449" y="92455"/>
                </a:lnTo>
                <a:lnTo>
                  <a:pt x="166624" y="94106"/>
                </a:lnTo>
                <a:lnTo>
                  <a:pt x="170433" y="92836"/>
                </a:lnTo>
                <a:lnTo>
                  <a:pt x="172085" y="89661"/>
                </a:lnTo>
                <a:lnTo>
                  <a:pt x="173608" y="86486"/>
                </a:lnTo>
                <a:lnTo>
                  <a:pt x="172338" y="82676"/>
                </a:lnTo>
                <a:lnTo>
                  <a:pt x="169163" y="81152"/>
                </a:lnTo>
                <a:lnTo>
                  <a:pt x="165988" y="79501"/>
                </a:lnTo>
                <a:close/>
              </a:path>
              <a:path w="693419" h="350519">
                <a:moveTo>
                  <a:pt x="188721" y="90931"/>
                </a:moveTo>
                <a:lnTo>
                  <a:pt x="184912" y="92201"/>
                </a:lnTo>
                <a:lnTo>
                  <a:pt x="183387" y="95376"/>
                </a:lnTo>
                <a:lnTo>
                  <a:pt x="181863" y="98425"/>
                </a:lnTo>
                <a:lnTo>
                  <a:pt x="183133" y="102234"/>
                </a:lnTo>
                <a:lnTo>
                  <a:pt x="186181" y="103885"/>
                </a:lnTo>
                <a:lnTo>
                  <a:pt x="189356" y="105409"/>
                </a:lnTo>
                <a:lnTo>
                  <a:pt x="193167" y="104139"/>
                </a:lnTo>
                <a:lnTo>
                  <a:pt x="194818" y="100964"/>
                </a:lnTo>
                <a:lnTo>
                  <a:pt x="196342" y="97917"/>
                </a:lnTo>
                <a:lnTo>
                  <a:pt x="195071" y="94106"/>
                </a:lnTo>
                <a:lnTo>
                  <a:pt x="191896" y="92455"/>
                </a:lnTo>
                <a:lnTo>
                  <a:pt x="188721" y="90931"/>
                </a:lnTo>
                <a:close/>
              </a:path>
              <a:path w="693419" h="350519">
                <a:moveTo>
                  <a:pt x="211455" y="102234"/>
                </a:moveTo>
                <a:lnTo>
                  <a:pt x="207644" y="103504"/>
                </a:lnTo>
                <a:lnTo>
                  <a:pt x="204596" y="109854"/>
                </a:lnTo>
                <a:lnTo>
                  <a:pt x="205867" y="113664"/>
                </a:lnTo>
                <a:lnTo>
                  <a:pt x="208914" y="115188"/>
                </a:lnTo>
                <a:lnTo>
                  <a:pt x="209042" y="115188"/>
                </a:lnTo>
                <a:lnTo>
                  <a:pt x="212089" y="116839"/>
                </a:lnTo>
                <a:lnTo>
                  <a:pt x="215900" y="115443"/>
                </a:lnTo>
                <a:lnTo>
                  <a:pt x="217550" y="112395"/>
                </a:lnTo>
                <a:lnTo>
                  <a:pt x="219075" y="109220"/>
                </a:lnTo>
                <a:lnTo>
                  <a:pt x="217805" y="105409"/>
                </a:lnTo>
                <a:lnTo>
                  <a:pt x="214630" y="103885"/>
                </a:lnTo>
                <a:lnTo>
                  <a:pt x="211455" y="102234"/>
                </a:lnTo>
                <a:close/>
              </a:path>
              <a:path w="693419" h="350519">
                <a:moveTo>
                  <a:pt x="234187" y="113664"/>
                </a:moveTo>
                <a:lnTo>
                  <a:pt x="230377" y="114934"/>
                </a:lnTo>
                <a:lnTo>
                  <a:pt x="228854" y="118109"/>
                </a:lnTo>
                <a:lnTo>
                  <a:pt x="227330" y="121157"/>
                </a:lnTo>
                <a:lnTo>
                  <a:pt x="228600" y="124968"/>
                </a:lnTo>
                <a:lnTo>
                  <a:pt x="231648" y="126619"/>
                </a:lnTo>
                <a:lnTo>
                  <a:pt x="234823" y="128143"/>
                </a:lnTo>
                <a:lnTo>
                  <a:pt x="238632" y="126873"/>
                </a:lnTo>
                <a:lnTo>
                  <a:pt x="240283" y="123698"/>
                </a:lnTo>
                <a:lnTo>
                  <a:pt x="241807" y="120650"/>
                </a:lnTo>
                <a:lnTo>
                  <a:pt x="240537" y="116839"/>
                </a:lnTo>
                <a:lnTo>
                  <a:pt x="237362" y="115188"/>
                </a:lnTo>
                <a:lnTo>
                  <a:pt x="234187" y="113664"/>
                </a:lnTo>
                <a:close/>
              </a:path>
              <a:path w="693419" h="350519">
                <a:moveTo>
                  <a:pt x="256920" y="124968"/>
                </a:moveTo>
                <a:lnTo>
                  <a:pt x="253111" y="126237"/>
                </a:lnTo>
                <a:lnTo>
                  <a:pt x="250062" y="132587"/>
                </a:lnTo>
                <a:lnTo>
                  <a:pt x="251332" y="136398"/>
                </a:lnTo>
                <a:lnTo>
                  <a:pt x="254381" y="137922"/>
                </a:lnTo>
                <a:lnTo>
                  <a:pt x="257556" y="139446"/>
                </a:lnTo>
                <a:lnTo>
                  <a:pt x="261366" y="138175"/>
                </a:lnTo>
                <a:lnTo>
                  <a:pt x="263017" y="135127"/>
                </a:lnTo>
                <a:lnTo>
                  <a:pt x="264541" y="131952"/>
                </a:lnTo>
                <a:lnTo>
                  <a:pt x="263270" y="128143"/>
                </a:lnTo>
                <a:lnTo>
                  <a:pt x="260095" y="126619"/>
                </a:lnTo>
                <a:lnTo>
                  <a:pt x="256920" y="124968"/>
                </a:lnTo>
                <a:close/>
              </a:path>
              <a:path w="693419" h="350519">
                <a:moveTo>
                  <a:pt x="279654" y="136398"/>
                </a:moveTo>
                <a:lnTo>
                  <a:pt x="275844" y="137668"/>
                </a:lnTo>
                <a:lnTo>
                  <a:pt x="274319" y="140716"/>
                </a:lnTo>
                <a:lnTo>
                  <a:pt x="272795" y="143891"/>
                </a:lnTo>
                <a:lnTo>
                  <a:pt x="274066" y="147700"/>
                </a:lnTo>
                <a:lnTo>
                  <a:pt x="277113" y="149351"/>
                </a:lnTo>
                <a:lnTo>
                  <a:pt x="280288" y="150875"/>
                </a:lnTo>
                <a:lnTo>
                  <a:pt x="284099" y="149605"/>
                </a:lnTo>
                <a:lnTo>
                  <a:pt x="285750" y="146430"/>
                </a:lnTo>
                <a:lnTo>
                  <a:pt x="287274" y="143382"/>
                </a:lnTo>
                <a:lnTo>
                  <a:pt x="286004" y="139573"/>
                </a:lnTo>
                <a:lnTo>
                  <a:pt x="282829" y="137922"/>
                </a:lnTo>
                <a:lnTo>
                  <a:pt x="279654" y="136398"/>
                </a:lnTo>
                <a:close/>
              </a:path>
              <a:path w="693419" h="350519">
                <a:moveTo>
                  <a:pt x="302387" y="147700"/>
                </a:moveTo>
                <a:lnTo>
                  <a:pt x="298576" y="148971"/>
                </a:lnTo>
                <a:lnTo>
                  <a:pt x="295529" y="155321"/>
                </a:lnTo>
                <a:lnTo>
                  <a:pt x="296799" y="159130"/>
                </a:lnTo>
                <a:lnTo>
                  <a:pt x="299846" y="160654"/>
                </a:lnTo>
                <a:lnTo>
                  <a:pt x="303021" y="162178"/>
                </a:lnTo>
                <a:lnTo>
                  <a:pt x="306831" y="160908"/>
                </a:lnTo>
                <a:lnTo>
                  <a:pt x="308356" y="157860"/>
                </a:lnTo>
                <a:lnTo>
                  <a:pt x="310006" y="154685"/>
                </a:lnTo>
                <a:lnTo>
                  <a:pt x="308737" y="150875"/>
                </a:lnTo>
                <a:lnTo>
                  <a:pt x="305562" y="149351"/>
                </a:lnTo>
                <a:lnTo>
                  <a:pt x="302387" y="147700"/>
                </a:lnTo>
                <a:close/>
              </a:path>
              <a:path w="693419" h="350519">
                <a:moveTo>
                  <a:pt x="325119" y="159130"/>
                </a:moveTo>
                <a:lnTo>
                  <a:pt x="321310" y="160400"/>
                </a:lnTo>
                <a:lnTo>
                  <a:pt x="319786" y="163449"/>
                </a:lnTo>
                <a:lnTo>
                  <a:pt x="318262" y="166624"/>
                </a:lnTo>
                <a:lnTo>
                  <a:pt x="319531" y="170433"/>
                </a:lnTo>
                <a:lnTo>
                  <a:pt x="322580" y="172084"/>
                </a:lnTo>
                <a:lnTo>
                  <a:pt x="325755" y="173608"/>
                </a:lnTo>
                <a:lnTo>
                  <a:pt x="329564" y="172338"/>
                </a:lnTo>
                <a:lnTo>
                  <a:pt x="331088" y="169163"/>
                </a:lnTo>
                <a:lnTo>
                  <a:pt x="332739" y="166116"/>
                </a:lnTo>
                <a:lnTo>
                  <a:pt x="331469" y="162178"/>
                </a:lnTo>
                <a:lnTo>
                  <a:pt x="325119" y="159130"/>
                </a:lnTo>
                <a:close/>
              </a:path>
              <a:path w="693419" h="350519">
                <a:moveTo>
                  <a:pt x="347852" y="170433"/>
                </a:moveTo>
                <a:lnTo>
                  <a:pt x="344043" y="171703"/>
                </a:lnTo>
                <a:lnTo>
                  <a:pt x="340994" y="178053"/>
                </a:lnTo>
                <a:lnTo>
                  <a:pt x="342264" y="181863"/>
                </a:lnTo>
                <a:lnTo>
                  <a:pt x="345313" y="183387"/>
                </a:lnTo>
                <a:lnTo>
                  <a:pt x="348488" y="184911"/>
                </a:lnTo>
                <a:lnTo>
                  <a:pt x="352298" y="183642"/>
                </a:lnTo>
                <a:lnTo>
                  <a:pt x="353821" y="180594"/>
                </a:lnTo>
                <a:lnTo>
                  <a:pt x="355473" y="177419"/>
                </a:lnTo>
                <a:lnTo>
                  <a:pt x="354202" y="173608"/>
                </a:lnTo>
                <a:lnTo>
                  <a:pt x="351027" y="172084"/>
                </a:lnTo>
                <a:lnTo>
                  <a:pt x="347852" y="170433"/>
                </a:lnTo>
                <a:close/>
              </a:path>
              <a:path w="693419" h="350519">
                <a:moveTo>
                  <a:pt x="370586" y="181863"/>
                </a:moveTo>
                <a:lnTo>
                  <a:pt x="366775" y="183133"/>
                </a:lnTo>
                <a:lnTo>
                  <a:pt x="365251" y="186181"/>
                </a:lnTo>
                <a:lnTo>
                  <a:pt x="363727" y="189356"/>
                </a:lnTo>
                <a:lnTo>
                  <a:pt x="364998" y="193167"/>
                </a:lnTo>
                <a:lnTo>
                  <a:pt x="368045" y="194818"/>
                </a:lnTo>
                <a:lnTo>
                  <a:pt x="371220" y="196342"/>
                </a:lnTo>
                <a:lnTo>
                  <a:pt x="375031" y="195072"/>
                </a:lnTo>
                <a:lnTo>
                  <a:pt x="376555" y="191897"/>
                </a:lnTo>
                <a:lnTo>
                  <a:pt x="378206" y="188849"/>
                </a:lnTo>
                <a:lnTo>
                  <a:pt x="376936" y="184911"/>
                </a:lnTo>
                <a:lnTo>
                  <a:pt x="370586" y="181863"/>
                </a:lnTo>
                <a:close/>
              </a:path>
              <a:path w="693419" h="350519">
                <a:moveTo>
                  <a:pt x="393319" y="193167"/>
                </a:moveTo>
                <a:lnTo>
                  <a:pt x="389508" y="194436"/>
                </a:lnTo>
                <a:lnTo>
                  <a:pt x="387985" y="197611"/>
                </a:lnTo>
                <a:lnTo>
                  <a:pt x="386333" y="200786"/>
                </a:lnTo>
                <a:lnTo>
                  <a:pt x="387731" y="204597"/>
                </a:lnTo>
                <a:lnTo>
                  <a:pt x="390779" y="206121"/>
                </a:lnTo>
                <a:lnTo>
                  <a:pt x="393954" y="207645"/>
                </a:lnTo>
                <a:lnTo>
                  <a:pt x="397763" y="206375"/>
                </a:lnTo>
                <a:lnTo>
                  <a:pt x="399288" y="203326"/>
                </a:lnTo>
                <a:lnTo>
                  <a:pt x="400938" y="200151"/>
                </a:lnTo>
                <a:lnTo>
                  <a:pt x="399669" y="196342"/>
                </a:lnTo>
                <a:lnTo>
                  <a:pt x="396494" y="194818"/>
                </a:lnTo>
                <a:lnTo>
                  <a:pt x="393319" y="193167"/>
                </a:lnTo>
                <a:close/>
              </a:path>
              <a:path w="693419" h="350519">
                <a:moveTo>
                  <a:pt x="416051" y="204597"/>
                </a:moveTo>
                <a:lnTo>
                  <a:pt x="412242" y="205867"/>
                </a:lnTo>
                <a:lnTo>
                  <a:pt x="410718" y="208914"/>
                </a:lnTo>
                <a:lnTo>
                  <a:pt x="409067" y="212089"/>
                </a:lnTo>
                <a:lnTo>
                  <a:pt x="410337" y="215900"/>
                </a:lnTo>
                <a:lnTo>
                  <a:pt x="413512" y="217424"/>
                </a:lnTo>
                <a:lnTo>
                  <a:pt x="416687" y="219075"/>
                </a:lnTo>
                <a:lnTo>
                  <a:pt x="420496" y="217804"/>
                </a:lnTo>
                <a:lnTo>
                  <a:pt x="422020" y="214629"/>
                </a:lnTo>
                <a:lnTo>
                  <a:pt x="423671" y="211454"/>
                </a:lnTo>
                <a:lnTo>
                  <a:pt x="422401" y="207645"/>
                </a:lnTo>
                <a:lnTo>
                  <a:pt x="416051" y="204597"/>
                </a:lnTo>
                <a:close/>
              </a:path>
              <a:path w="693419" h="350519">
                <a:moveTo>
                  <a:pt x="438785" y="215900"/>
                </a:moveTo>
                <a:lnTo>
                  <a:pt x="434975" y="217170"/>
                </a:lnTo>
                <a:lnTo>
                  <a:pt x="433450" y="220345"/>
                </a:lnTo>
                <a:lnTo>
                  <a:pt x="431800" y="223520"/>
                </a:lnTo>
                <a:lnTo>
                  <a:pt x="433069" y="227329"/>
                </a:lnTo>
                <a:lnTo>
                  <a:pt x="439419" y="230377"/>
                </a:lnTo>
                <a:lnTo>
                  <a:pt x="443230" y="229107"/>
                </a:lnTo>
                <a:lnTo>
                  <a:pt x="444754" y="226059"/>
                </a:lnTo>
                <a:lnTo>
                  <a:pt x="446405" y="222884"/>
                </a:lnTo>
                <a:lnTo>
                  <a:pt x="445135" y="219075"/>
                </a:lnTo>
                <a:lnTo>
                  <a:pt x="441960" y="217550"/>
                </a:lnTo>
                <a:lnTo>
                  <a:pt x="438785" y="215900"/>
                </a:lnTo>
                <a:close/>
              </a:path>
              <a:path w="693419" h="350519">
                <a:moveTo>
                  <a:pt x="461518" y="227329"/>
                </a:moveTo>
                <a:lnTo>
                  <a:pt x="457707" y="228600"/>
                </a:lnTo>
                <a:lnTo>
                  <a:pt x="456183" y="231648"/>
                </a:lnTo>
                <a:lnTo>
                  <a:pt x="454532" y="234823"/>
                </a:lnTo>
                <a:lnTo>
                  <a:pt x="455802" y="238632"/>
                </a:lnTo>
                <a:lnTo>
                  <a:pt x="458977" y="240156"/>
                </a:lnTo>
                <a:lnTo>
                  <a:pt x="462152" y="241807"/>
                </a:lnTo>
                <a:lnTo>
                  <a:pt x="465963" y="240537"/>
                </a:lnTo>
                <a:lnTo>
                  <a:pt x="467487" y="237362"/>
                </a:lnTo>
                <a:lnTo>
                  <a:pt x="469138" y="234187"/>
                </a:lnTo>
                <a:lnTo>
                  <a:pt x="467868" y="230377"/>
                </a:lnTo>
                <a:lnTo>
                  <a:pt x="461518" y="227329"/>
                </a:lnTo>
                <a:close/>
              </a:path>
              <a:path w="693419" h="350519">
                <a:moveTo>
                  <a:pt x="484250" y="238632"/>
                </a:moveTo>
                <a:lnTo>
                  <a:pt x="480441" y="239902"/>
                </a:lnTo>
                <a:lnTo>
                  <a:pt x="478917" y="243077"/>
                </a:lnTo>
                <a:lnTo>
                  <a:pt x="477266" y="246252"/>
                </a:lnTo>
                <a:lnTo>
                  <a:pt x="478536" y="250062"/>
                </a:lnTo>
                <a:lnTo>
                  <a:pt x="484886" y="253110"/>
                </a:lnTo>
                <a:lnTo>
                  <a:pt x="488695" y="251841"/>
                </a:lnTo>
                <a:lnTo>
                  <a:pt x="490219" y="248793"/>
                </a:lnTo>
                <a:lnTo>
                  <a:pt x="491870" y="245618"/>
                </a:lnTo>
                <a:lnTo>
                  <a:pt x="490600" y="241807"/>
                </a:lnTo>
                <a:lnTo>
                  <a:pt x="487425" y="240283"/>
                </a:lnTo>
                <a:lnTo>
                  <a:pt x="484250" y="238632"/>
                </a:lnTo>
                <a:close/>
              </a:path>
              <a:path w="693419" h="350519">
                <a:moveTo>
                  <a:pt x="506983" y="250062"/>
                </a:moveTo>
                <a:lnTo>
                  <a:pt x="503174" y="251332"/>
                </a:lnTo>
                <a:lnTo>
                  <a:pt x="501650" y="254380"/>
                </a:lnTo>
                <a:lnTo>
                  <a:pt x="499999" y="257555"/>
                </a:lnTo>
                <a:lnTo>
                  <a:pt x="501269" y="261366"/>
                </a:lnTo>
                <a:lnTo>
                  <a:pt x="504444" y="262889"/>
                </a:lnTo>
                <a:lnTo>
                  <a:pt x="507619" y="264541"/>
                </a:lnTo>
                <a:lnTo>
                  <a:pt x="511429" y="263271"/>
                </a:lnTo>
                <a:lnTo>
                  <a:pt x="512952" y="260096"/>
                </a:lnTo>
                <a:lnTo>
                  <a:pt x="514604" y="256921"/>
                </a:lnTo>
                <a:lnTo>
                  <a:pt x="513333" y="253110"/>
                </a:lnTo>
                <a:lnTo>
                  <a:pt x="506983" y="250062"/>
                </a:lnTo>
                <a:close/>
              </a:path>
              <a:path w="693419" h="350519">
                <a:moveTo>
                  <a:pt x="529717" y="261366"/>
                </a:moveTo>
                <a:lnTo>
                  <a:pt x="525907" y="262635"/>
                </a:lnTo>
                <a:lnTo>
                  <a:pt x="524382" y="265810"/>
                </a:lnTo>
                <a:lnTo>
                  <a:pt x="522731" y="268985"/>
                </a:lnTo>
                <a:lnTo>
                  <a:pt x="524001" y="272796"/>
                </a:lnTo>
                <a:lnTo>
                  <a:pt x="530351" y="275844"/>
                </a:lnTo>
                <a:lnTo>
                  <a:pt x="534162" y="274574"/>
                </a:lnTo>
                <a:lnTo>
                  <a:pt x="535686" y="271525"/>
                </a:lnTo>
                <a:lnTo>
                  <a:pt x="537337" y="268350"/>
                </a:lnTo>
                <a:lnTo>
                  <a:pt x="536067" y="264541"/>
                </a:lnTo>
                <a:lnTo>
                  <a:pt x="532892" y="263017"/>
                </a:lnTo>
                <a:lnTo>
                  <a:pt x="532892" y="262889"/>
                </a:lnTo>
                <a:lnTo>
                  <a:pt x="529717" y="261366"/>
                </a:lnTo>
                <a:close/>
              </a:path>
              <a:path w="693419" h="350519">
                <a:moveTo>
                  <a:pt x="552450" y="272796"/>
                </a:moveTo>
                <a:lnTo>
                  <a:pt x="548639" y="274066"/>
                </a:lnTo>
                <a:lnTo>
                  <a:pt x="547116" y="277113"/>
                </a:lnTo>
                <a:lnTo>
                  <a:pt x="545464" y="280288"/>
                </a:lnTo>
                <a:lnTo>
                  <a:pt x="546735" y="284099"/>
                </a:lnTo>
                <a:lnTo>
                  <a:pt x="549910" y="285623"/>
                </a:lnTo>
                <a:lnTo>
                  <a:pt x="553085" y="287274"/>
                </a:lnTo>
                <a:lnTo>
                  <a:pt x="556894" y="286003"/>
                </a:lnTo>
                <a:lnTo>
                  <a:pt x="558419" y="282828"/>
                </a:lnTo>
                <a:lnTo>
                  <a:pt x="560069" y="279653"/>
                </a:lnTo>
                <a:lnTo>
                  <a:pt x="558800" y="275844"/>
                </a:lnTo>
                <a:lnTo>
                  <a:pt x="552450" y="272796"/>
                </a:lnTo>
                <a:close/>
              </a:path>
              <a:path w="693419" h="350519">
                <a:moveTo>
                  <a:pt x="575182" y="284099"/>
                </a:moveTo>
                <a:lnTo>
                  <a:pt x="571373" y="285369"/>
                </a:lnTo>
                <a:lnTo>
                  <a:pt x="569849" y="288544"/>
                </a:lnTo>
                <a:lnTo>
                  <a:pt x="568198" y="291719"/>
                </a:lnTo>
                <a:lnTo>
                  <a:pt x="569468" y="295528"/>
                </a:lnTo>
                <a:lnTo>
                  <a:pt x="575818" y="298576"/>
                </a:lnTo>
                <a:lnTo>
                  <a:pt x="579627" y="297306"/>
                </a:lnTo>
                <a:lnTo>
                  <a:pt x="581151" y="294258"/>
                </a:lnTo>
                <a:lnTo>
                  <a:pt x="582802" y="291083"/>
                </a:lnTo>
                <a:lnTo>
                  <a:pt x="581532" y="287274"/>
                </a:lnTo>
                <a:lnTo>
                  <a:pt x="578357" y="285750"/>
                </a:lnTo>
                <a:lnTo>
                  <a:pt x="575182" y="284099"/>
                </a:lnTo>
                <a:close/>
              </a:path>
              <a:path w="693419" h="350519">
                <a:moveTo>
                  <a:pt x="597916" y="295528"/>
                </a:moveTo>
                <a:lnTo>
                  <a:pt x="594106" y="296799"/>
                </a:lnTo>
                <a:lnTo>
                  <a:pt x="592582" y="299847"/>
                </a:lnTo>
                <a:lnTo>
                  <a:pt x="590931" y="303022"/>
                </a:lnTo>
                <a:lnTo>
                  <a:pt x="592201" y="306831"/>
                </a:lnTo>
                <a:lnTo>
                  <a:pt x="595376" y="308355"/>
                </a:lnTo>
                <a:lnTo>
                  <a:pt x="598551" y="310006"/>
                </a:lnTo>
                <a:lnTo>
                  <a:pt x="602361" y="308736"/>
                </a:lnTo>
                <a:lnTo>
                  <a:pt x="603885" y="305561"/>
                </a:lnTo>
                <a:lnTo>
                  <a:pt x="605536" y="302386"/>
                </a:lnTo>
                <a:lnTo>
                  <a:pt x="604266" y="298576"/>
                </a:lnTo>
                <a:lnTo>
                  <a:pt x="597916" y="295528"/>
                </a:lnTo>
                <a:close/>
              </a:path>
              <a:path w="693419" h="350519">
                <a:moveTo>
                  <a:pt x="641985" y="281939"/>
                </a:moveTo>
                <a:lnTo>
                  <a:pt x="627295" y="311276"/>
                </a:lnTo>
                <a:lnTo>
                  <a:pt x="628142" y="313817"/>
                </a:lnTo>
                <a:lnTo>
                  <a:pt x="626618" y="316992"/>
                </a:lnTo>
                <a:lnTo>
                  <a:pt x="625094" y="320039"/>
                </a:lnTo>
                <a:lnTo>
                  <a:pt x="622459" y="320918"/>
                </a:lnTo>
                <a:lnTo>
                  <a:pt x="607821" y="350138"/>
                </a:lnTo>
                <a:lnTo>
                  <a:pt x="693038" y="350138"/>
                </a:lnTo>
                <a:lnTo>
                  <a:pt x="641985" y="281939"/>
                </a:lnTo>
                <a:close/>
              </a:path>
              <a:path w="693419" h="350519">
                <a:moveTo>
                  <a:pt x="620649" y="306831"/>
                </a:moveTo>
                <a:lnTo>
                  <a:pt x="616838" y="308101"/>
                </a:lnTo>
                <a:lnTo>
                  <a:pt x="615314" y="311276"/>
                </a:lnTo>
                <a:lnTo>
                  <a:pt x="613663" y="314451"/>
                </a:lnTo>
                <a:lnTo>
                  <a:pt x="614933" y="318261"/>
                </a:lnTo>
                <a:lnTo>
                  <a:pt x="621283" y="321309"/>
                </a:lnTo>
                <a:lnTo>
                  <a:pt x="622459" y="320918"/>
                </a:lnTo>
                <a:lnTo>
                  <a:pt x="627292" y="311269"/>
                </a:lnTo>
                <a:lnTo>
                  <a:pt x="626871" y="310006"/>
                </a:lnTo>
                <a:lnTo>
                  <a:pt x="623824" y="308355"/>
                </a:lnTo>
                <a:lnTo>
                  <a:pt x="620649" y="306831"/>
                </a:lnTo>
                <a:close/>
              </a:path>
              <a:path w="693419" h="350519">
                <a:moveTo>
                  <a:pt x="627292" y="311269"/>
                </a:moveTo>
                <a:lnTo>
                  <a:pt x="622459" y="320918"/>
                </a:lnTo>
                <a:lnTo>
                  <a:pt x="625094" y="320039"/>
                </a:lnTo>
                <a:lnTo>
                  <a:pt x="626618" y="316992"/>
                </a:lnTo>
                <a:lnTo>
                  <a:pt x="628142" y="313817"/>
                </a:lnTo>
                <a:lnTo>
                  <a:pt x="627292" y="3112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756155" y="866520"/>
            <a:ext cx="693420" cy="350520"/>
          </a:xfrm>
          <a:custGeom>
            <a:avLst/>
            <a:gdLst/>
            <a:ahLst/>
            <a:cxnLst/>
            <a:rect l="l" t="t" r="r" b="b"/>
            <a:pathLst>
              <a:path w="693419" h="350519">
                <a:moveTo>
                  <a:pt x="6985" y="0"/>
                </a:moveTo>
                <a:lnTo>
                  <a:pt x="3175" y="1270"/>
                </a:lnTo>
                <a:lnTo>
                  <a:pt x="1524" y="4445"/>
                </a:lnTo>
                <a:lnTo>
                  <a:pt x="0" y="7493"/>
                </a:lnTo>
                <a:lnTo>
                  <a:pt x="1269" y="11303"/>
                </a:lnTo>
                <a:lnTo>
                  <a:pt x="4444" y="12954"/>
                </a:lnTo>
                <a:lnTo>
                  <a:pt x="7493" y="14478"/>
                </a:lnTo>
                <a:lnTo>
                  <a:pt x="11302" y="13208"/>
                </a:lnTo>
                <a:lnTo>
                  <a:pt x="12954" y="10033"/>
                </a:lnTo>
                <a:lnTo>
                  <a:pt x="14477" y="6985"/>
                </a:lnTo>
                <a:lnTo>
                  <a:pt x="13207" y="3175"/>
                </a:lnTo>
                <a:lnTo>
                  <a:pt x="10032" y="1524"/>
                </a:lnTo>
                <a:lnTo>
                  <a:pt x="6985" y="0"/>
                </a:lnTo>
                <a:close/>
              </a:path>
              <a:path w="693419" h="350519">
                <a:moveTo>
                  <a:pt x="29718" y="11303"/>
                </a:moveTo>
                <a:lnTo>
                  <a:pt x="25907" y="12573"/>
                </a:lnTo>
                <a:lnTo>
                  <a:pt x="24256" y="15748"/>
                </a:lnTo>
                <a:lnTo>
                  <a:pt x="22732" y="18923"/>
                </a:lnTo>
                <a:lnTo>
                  <a:pt x="24002" y="22733"/>
                </a:lnTo>
                <a:lnTo>
                  <a:pt x="27177" y="24257"/>
                </a:lnTo>
                <a:lnTo>
                  <a:pt x="30225" y="25908"/>
                </a:lnTo>
                <a:lnTo>
                  <a:pt x="34036" y="24638"/>
                </a:lnTo>
                <a:lnTo>
                  <a:pt x="35687" y="21463"/>
                </a:lnTo>
                <a:lnTo>
                  <a:pt x="37211" y="18288"/>
                </a:lnTo>
                <a:lnTo>
                  <a:pt x="35941" y="14478"/>
                </a:lnTo>
                <a:lnTo>
                  <a:pt x="32766" y="12954"/>
                </a:lnTo>
                <a:lnTo>
                  <a:pt x="29718" y="11303"/>
                </a:lnTo>
                <a:close/>
              </a:path>
              <a:path w="693419" h="350519">
                <a:moveTo>
                  <a:pt x="52450" y="22733"/>
                </a:moveTo>
                <a:lnTo>
                  <a:pt x="48641" y="24003"/>
                </a:lnTo>
                <a:lnTo>
                  <a:pt x="46989" y="27178"/>
                </a:lnTo>
                <a:lnTo>
                  <a:pt x="45466" y="30226"/>
                </a:lnTo>
                <a:lnTo>
                  <a:pt x="46736" y="34036"/>
                </a:lnTo>
                <a:lnTo>
                  <a:pt x="49911" y="35687"/>
                </a:lnTo>
                <a:lnTo>
                  <a:pt x="52958" y="37211"/>
                </a:lnTo>
                <a:lnTo>
                  <a:pt x="56768" y="35941"/>
                </a:lnTo>
                <a:lnTo>
                  <a:pt x="58419" y="32766"/>
                </a:lnTo>
                <a:lnTo>
                  <a:pt x="59943" y="29718"/>
                </a:lnTo>
                <a:lnTo>
                  <a:pt x="58674" y="25908"/>
                </a:lnTo>
                <a:lnTo>
                  <a:pt x="55499" y="24257"/>
                </a:lnTo>
                <a:lnTo>
                  <a:pt x="52450" y="22733"/>
                </a:lnTo>
                <a:close/>
              </a:path>
              <a:path w="693419" h="350519">
                <a:moveTo>
                  <a:pt x="75183" y="34036"/>
                </a:moveTo>
                <a:lnTo>
                  <a:pt x="71374" y="35306"/>
                </a:lnTo>
                <a:lnTo>
                  <a:pt x="69723" y="38481"/>
                </a:lnTo>
                <a:lnTo>
                  <a:pt x="68199" y="41656"/>
                </a:lnTo>
                <a:lnTo>
                  <a:pt x="69468" y="45466"/>
                </a:lnTo>
                <a:lnTo>
                  <a:pt x="72643" y="46990"/>
                </a:lnTo>
                <a:lnTo>
                  <a:pt x="75692" y="48641"/>
                </a:lnTo>
                <a:lnTo>
                  <a:pt x="79501" y="47371"/>
                </a:lnTo>
                <a:lnTo>
                  <a:pt x="81152" y="44196"/>
                </a:lnTo>
                <a:lnTo>
                  <a:pt x="82676" y="41021"/>
                </a:lnTo>
                <a:lnTo>
                  <a:pt x="81406" y="37211"/>
                </a:lnTo>
                <a:lnTo>
                  <a:pt x="78231" y="35687"/>
                </a:lnTo>
                <a:lnTo>
                  <a:pt x="75183" y="34036"/>
                </a:lnTo>
                <a:close/>
              </a:path>
              <a:path w="693419" h="350519">
                <a:moveTo>
                  <a:pt x="97917" y="45466"/>
                </a:moveTo>
                <a:lnTo>
                  <a:pt x="94106" y="46736"/>
                </a:lnTo>
                <a:lnTo>
                  <a:pt x="92456" y="49911"/>
                </a:lnTo>
                <a:lnTo>
                  <a:pt x="90931" y="52959"/>
                </a:lnTo>
                <a:lnTo>
                  <a:pt x="92201" y="56769"/>
                </a:lnTo>
                <a:lnTo>
                  <a:pt x="95376" y="58420"/>
                </a:lnTo>
                <a:lnTo>
                  <a:pt x="98425" y="59944"/>
                </a:lnTo>
                <a:lnTo>
                  <a:pt x="102235" y="58674"/>
                </a:lnTo>
                <a:lnTo>
                  <a:pt x="103886" y="55499"/>
                </a:lnTo>
                <a:lnTo>
                  <a:pt x="105410" y="52451"/>
                </a:lnTo>
                <a:lnTo>
                  <a:pt x="104139" y="48641"/>
                </a:lnTo>
                <a:lnTo>
                  <a:pt x="100964" y="46990"/>
                </a:lnTo>
                <a:lnTo>
                  <a:pt x="97917" y="45466"/>
                </a:lnTo>
                <a:close/>
              </a:path>
              <a:path w="693419" h="350519">
                <a:moveTo>
                  <a:pt x="120650" y="56769"/>
                </a:moveTo>
                <a:lnTo>
                  <a:pt x="116839" y="58039"/>
                </a:lnTo>
                <a:lnTo>
                  <a:pt x="115188" y="61214"/>
                </a:lnTo>
                <a:lnTo>
                  <a:pt x="113664" y="64389"/>
                </a:lnTo>
                <a:lnTo>
                  <a:pt x="114935" y="68199"/>
                </a:lnTo>
                <a:lnTo>
                  <a:pt x="118110" y="69723"/>
                </a:lnTo>
                <a:lnTo>
                  <a:pt x="121157" y="71374"/>
                </a:lnTo>
                <a:lnTo>
                  <a:pt x="124968" y="70104"/>
                </a:lnTo>
                <a:lnTo>
                  <a:pt x="126618" y="66929"/>
                </a:lnTo>
                <a:lnTo>
                  <a:pt x="128143" y="63754"/>
                </a:lnTo>
                <a:lnTo>
                  <a:pt x="126873" y="59944"/>
                </a:lnTo>
                <a:lnTo>
                  <a:pt x="123698" y="58420"/>
                </a:lnTo>
                <a:lnTo>
                  <a:pt x="120650" y="56769"/>
                </a:lnTo>
                <a:close/>
              </a:path>
              <a:path w="693419" h="350519">
                <a:moveTo>
                  <a:pt x="143382" y="68199"/>
                </a:moveTo>
                <a:lnTo>
                  <a:pt x="139445" y="69469"/>
                </a:lnTo>
                <a:lnTo>
                  <a:pt x="137921" y="72644"/>
                </a:lnTo>
                <a:lnTo>
                  <a:pt x="136398" y="75692"/>
                </a:lnTo>
                <a:lnTo>
                  <a:pt x="137668" y="79502"/>
                </a:lnTo>
                <a:lnTo>
                  <a:pt x="140716" y="81153"/>
                </a:lnTo>
                <a:lnTo>
                  <a:pt x="143891" y="82677"/>
                </a:lnTo>
                <a:lnTo>
                  <a:pt x="147700" y="81407"/>
                </a:lnTo>
                <a:lnTo>
                  <a:pt x="149351" y="78232"/>
                </a:lnTo>
                <a:lnTo>
                  <a:pt x="150875" y="75184"/>
                </a:lnTo>
                <a:lnTo>
                  <a:pt x="149606" y="71374"/>
                </a:lnTo>
                <a:lnTo>
                  <a:pt x="146431" y="69723"/>
                </a:lnTo>
                <a:lnTo>
                  <a:pt x="143382" y="68199"/>
                </a:lnTo>
                <a:close/>
              </a:path>
              <a:path w="693419" h="350519">
                <a:moveTo>
                  <a:pt x="165988" y="79502"/>
                </a:moveTo>
                <a:lnTo>
                  <a:pt x="162179" y="80772"/>
                </a:lnTo>
                <a:lnTo>
                  <a:pt x="159131" y="87122"/>
                </a:lnTo>
                <a:lnTo>
                  <a:pt x="160400" y="90932"/>
                </a:lnTo>
                <a:lnTo>
                  <a:pt x="163449" y="92456"/>
                </a:lnTo>
                <a:lnTo>
                  <a:pt x="166624" y="94107"/>
                </a:lnTo>
                <a:lnTo>
                  <a:pt x="170433" y="92837"/>
                </a:lnTo>
                <a:lnTo>
                  <a:pt x="172085" y="89662"/>
                </a:lnTo>
                <a:lnTo>
                  <a:pt x="173608" y="86487"/>
                </a:lnTo>
                <a:lnTo>
                  <a:pt x="172338" y="82677"/>
                </a:lnTo>
                <a:lnTo>
                  <a:pt x="169163" y="81153"/>
                </a:lnTo>
                <a:lnTo>
                  <a:pt x="165988" y="79502"/>
                </a:lnTo>
                <a:close/>
              </a:path>
              <a:path w="693419" h="350519">
                <a:moveTo>
                  <a:pt x="188721" y="90932"/>
                </a:moveTo>
                <a:lnTo>
                  <a:pt x="184912" y="92202"/>
                </a:lnTo>
                <a:lnTo>
                  <a:pt x="183387" y="95377"/>
                </a:lnTo>
                <a:lnTo>
                  <a:pt x="181863" y="98425"/>
                </a:lnTo>
                <a:lnTo>
                  <a:pt x="183133" y="102235"/>
                </a:lnTo>
                <a:lnTo>
                  <a:pt x="186181" y="103886"/>
                </a:lnTo>
                <a:lnTo>
                  <a:pt x="189356" y="105410"/>
                </a:lnTo>
                <a:lnTo>
                  <a:pt x="193167" y="104140"/>
                </a:lnTo>
                <a:lnTo>
                  <a:pt x="194818" y="100965"/>
                </a:lnTo>
                <a:lnTo>
                  <a:pt x="196342" y="97917"/>
                </a:lnTo>
                <a:lnTo>
                  <a:pt x="195071" y="94107"/>
                </a:lnTo>
                <a:lnTo>
                  <a:pt x="191896" y="92456"/>
                </a:lnTo>
                <a:lnTo>
                  <a:pt x="188721" y="90932"/>
                </a:lnTo>
                <a:close/>
              </a:path>
              <a:path w="693419" h="350519">
                <a:moveTo>
                  <a:pt x="211455" y="102235"/>
                </a:moveTo>
                <a:lnTo>
                  <a:pt x="207644" y="103505"/>
                </a:lnTo>
                <a:lnTo>
                  <a:pt x="204596" y="109855"/>
                </a:lnTo>
                <a:lnTo>
                  <a:pt x="205867" y="113665"/>
                </a:lnTo>
                <a:lnTo>
                  <a:pt x="208914" y="115189"/>
                </a:lnTo>
                <a:lnTo>
                  <a:pt x="209042" y="115189"/>
                </a:lnTo>
                <a:lnTo>
                  <a:pt x="212089" y="116713"/>
                </a:lnTo>
                <a:lnTo>
                  <a:pt x="215900" y="115443"/>
                </a:lnTo>
                <a:lnTo>
                  <a:pt x="217550" y="112395"/>
                </a:lnTo>
                <a:lnTo>
                  <a:pt x="219075" y="109220"/>
                </a:lnTo>
                <a:lnTo>
                  <a:pt x="217805" y="105410"/>
                </a:lnTo>
                <a:lnTo>
                  <a:pt x="214630" y="103886"/>
                </a:lnTo>
                <a:lnTo>
                  <a:pt x="211455" y="102235"/>
                </a:lnTo>
                <a:close/>
              </a:path>
              <a:path w="693419" h="350519">
                <a:moveTo>
                  <a:pt x="234187" y="113665"/>
                </a:moveTo>
                <a:lnTo>
                  <a:pt x="230377" y="114935"/>
                </a:lnTo>
                <a:lnTo>
                  <a:pt x="228854" y="118110"/>
                </a:lnTo>
                <a:lnTo>
                  <a:pt x="227330" y="121158"/>
                </a:lnTo>
                <a:lnTo>
                  <a:pt x="228600" y="124968"/>
                </a:lnTo>
                <a:lnTo>
                  <a:pt x="231648" y="126619"/>
                </a:lnTo>
                <a:lnTo>
                  <a:pt x="234823" y="128143"/>
                </a:lnTo>
                <a:lnTo>
                  <a:pt x="238632" y="126873"/>
                </a:lnTo>
                <a:lnTo>
                  <a:pt x="240283" y="123698"/>
                </a:lnTo>
                <a:lnTo>
                  <a:pt x="241807" y="120650"/>
                </a:lnTo>
                <a:lnTo>
                  <a:pt x="240537" y="116840"/>
                </a:lnTo>
                <a:lnTo>
                  <a:pt x="237362" y="115189"/>
                </a:lnTo>
                <a:lnTo>
                  <a:pt x="234187" y="113665"/>
                </a:lnTo>
                <a:close/>
              </a:path>
              <a:path w="693419" h="350519">
                <a:moveTo>
                  <a:pt x="256920" y="124968"/>
                </a:moveTo>
                <a:lnTo>
                  <a:pt x="253111" y="126238"/>
                </a:lnTo>
                <a:lnTo>
                  <a:pt x="250062" y="132588"/>
                </a:lnTo>
                <a:lnTo>
                  <a:pt x="251332" y="136398"/>
                </a:lnTo>
                <a:lnTo>
                  <a:pt x="254381" y="137922"/>
                </a:lnTo>
                <a:lnTo>
                  <a:pt x="257556" y="139446"/>
                </a:lnTo>
                <a:lnTo>
                  <a:pt x="261366" y="138176"/>
                </a:lnTo>
                <a:lnTo>
                  <a:pt x="263017" y="135128"/>
                </a:lnTo>
                <a:lnTo>
                  <a:pt x="264541" y="131953"/>
                </a:lnTo>
                <a:lnTo>
                  <a:pt x="263270" y="128143"/>
                </a:lnTo>
                <a:lnTo>
                  <a:pt x="260095" y="126619"/>
                </a:lnTo>
                <a:lnTo>
                  <a:pt x="256920" y="124968"/>
                </a:lnTo>
                <a:close/>
              </a:path>
              <a:path w="693419" h="350519">
                <a:moveTo>
                  <a:pt x="279654" y="136398"/>
                </a:moveTo>
                <a:lnTo>
                  <a:pt x="275844" y="137668"/>
                </a:lnTo>
                <a:lnTo>
                  <a:pt x="274319" y="140716"/>
                </a:lnTo>
                <a:lnTo>
                  <a:pt x="272795" y="143891"/>
                </a:lnTo>
                <a:lnTo>
                  <a:pt x="274066" y="147701"/>
                </a:lnTo>
                <a:lnTo>
                  <a:pt x="277113" y="149352"/>
                </a:lnTo>
                <a:lnTo>
                  <a:pt x="280288" y="150876"/>
                </a:lnTo>
                <a:lnTo>
                  <a:pt x="284099" y="149606"/>
                </a:lnTo>
                <a:lnTo>
                  <a:pt x="285750" y="146431"/>
                </a:lnTo>
                <a:lnTo>
                  <a:pt x="287274" y="143383"/>
                </a:lnTo>
                <a:lnTo>
                  <a:pt x="286004" y="139573"/>
                </a:lnTo>
                <a:lnTo>
                  <a:pt x="282829" y="137922"/>
                </a:lnTo>
                <a:lnTo>
                  <a:pt x="279654" y="136398"/>
                </a:lnTo>
                <a:close/>
              </a:path>
              <a:path w="693419" h="350519">
                <a:moveTo>
                  <a:pt x="302387" y="147701"/>
                </a:moveTo>
                <a:lnTo>
                  <a:pt x="298576" y="148971"/>
                </a:lnTo>
                <a:lnTo>
                  <a:pt x="295529" y="155321"/>
                </a:lnTo>
                <a:lnTo>
                  <a:pt x="296799" y="159131"/>
                </a:lnTo>
                <a:lnTo>
                  <a:pt x="299846" y="160655"/>
                </a:lnTo>
                <a:lnTo>
                  <a:pt x="303021" y="162179"/>
                </a:lnTo>
                <a:lnTo>
                  <a:pt x="306831" y="160909"/>
                </a:lnTo>
                <a:lnTo>
                  <a:pt x="308356" y="157861"/>
                </a:lnTo>
                <a:lnTo>
                  <a:pt x="310006" y="154686"/>
                </a:lnTo>
                <a:lnTo>
                  <a:pt x="308737" y="150876"/>
                </a:lnTo>
                <a:lnTo>
                  <a:pt x="305562" y="149352"/>
                </a:lnTo>
                <a:lnTo>
                  <a:pt x="302387" y="147701"/>
                </a:lnTo>
                <a:close/>
              </a:path>
              <a:path w="693419" h="350519">
                <a:moveTo>
                  <a:pt x="325119" y="159131"/>
                </a:moveTo>
                <a:lnTo>
                  <a:pt x="321310" y="160401"/>
                </a:lnTo>
                <a:lnTo>
                  <a:pt x="319786" y="163449"/>
                </a:lnTo>
                <a:lnTo>
                  <a:pt x="318262" y="166624"/>
                </a:lnTo>
                <a:lnTo>
                  <a:pt x="319531" y="170434"/>
                </a:lnTo>
                <a:lnTo>
                  <a:pt x="322580" y="172085"/>
                </a:lnTo>
                <a:lnTo>
                  <a:pt x="325755" y="173609"/>
                </a:lnTo>
                <a:lnTo>
                  <a:pt x="329564" y="172339"/>
                </a:lnTo>
                <a:lnTo>
                  <a:pt x="331088" y="169164"/>
                </a:lnTo>
                <a:lnTo>
                  <a:pt x="332739" y="166116"/>
                </a:lnTo>
                <a:lnTo>
                  <a:pt x="331469" y="162179"/>
                </a:lnTo>
                <a:lnTo>
                  <a:pt x="325119" y="159131"/>
                </a:lnTo>
                <a:close/>
              </a:path>
              <a:path w="693419" h="350519">
                <a:moveTo>
                  <a:pt x="347852" y="170434"/>
                </a:moveTo>
                <a:lnTo>
                  <a:pt x="344043" y="171704"/>
                </a:lnTo>
                <a:lnTo>
                  <a:pt x="340994" y="178054"/>
                </a:lnTo>
                <a:lnTo>
                  <a:pt x="342264" y="181864"/>
                </a:lnTo>
                <a:lnTo>
                  <a:pt x="345313" y="183388"/>
                </a:lnTo>
                <a:lnTo>
                  <a:pt x="348488" y="184912"/>
                </a:lnTo>
                <a:lnTo>
                  <a:pt x="352298" y="183642"/>
                </a:lnTo>
                <a:lnTo>
                  <a:pt x="353821" y="180594"/>
                </a:lnTo>
                <a:lnTo>
                  <a:pt x="355473" y="177419"/>
                </a:lnTo>
                <a:lnTo>
                  <a:pt x="354202" y="173609"/>
                </a:lnTo>
                <a:lnTo>
                  <a:pt x="351027" y="172085"/>
                </a:lnTo>
                <a:lnTo>
                  <a:pt x="347852" y="170434"/>
                </a:lnTo>
                <a:close/>
              </a:path>
              <a:path w="693419" h="350519">
                <a:moveTo>
                  <a:pt x="370586" y="181864"/>
                </a:moveTo>
                <a:lnTo>
                  <a:pt x="366775" y="183134"/>
                </a:lnTo>
                <a:lnTo>
                  <a:pt x="365251" y="186182"/>
                </a:lnTo>
                <a:lnTo>
                  <a:pt x="363727" y="189357"/>
                </a:lnTo>
                <a:lnTo>
                  <a:pt x="364998" y="193167"/>
                </a:lnTo>
                <a:lnTo>
                  <a:pt x="368045" y="194818"/>
                </a:lnTo>
                <a:lnTo>
                  <a:pt x="371220" y="196342"/>
                </a:lnTo>
                <a:lnTo>
                  <a:pt x="375031" y="195072"/>
                </a:lnTo>
                <a:lnTo>
                  <a:pt x="376555" y="191897"/>
                </a:lnTo>
                <a:lnTo>
                  <a:pt x="378206" y="188849"/>
                </a:lnTo>
                <a:lnTo>
                  <a:pt x="376936" y="184912"/>
                </a:lnTo>
                <a:lnTo>
                  <a:pt x="370586" y="181864"/>
                </a:lnTo>
                <a:close/>
              </a:path>
              <a:path w="693419" h="350519">
                <a:moveTo>
                  <a:pt x="393319" y="193167"/>
                </a:moveTo>
                <a:lnTo>
                  <a:pt x="389508" y="194437"/>
                </a:lnTo>
                <a:lnTo>
                  <a:pt x="387985" y="197612"/>
                </a:lnTo>
                <a:lnTo>
                  <a:pt x="386333" y="200787"/>
                </a:lnTo>
                <a:lnTo>
                  <a:pt x="387731" y="204597"/>
                </a:lnTo>
                <a:lnTo>
                  <a:pt x="390779" y="206121"/>
                </a:lnTo>
                <a:lnTo>
                  <a:pt x="393954" y="207645"/>
                </a:lnTo>
                <a:lnTo>
                  <a:pt x="397763" y="206375"/>
                </a:lnTo>
                <a:lnTo>
                  <a:pt x="399288" y="203327"/>
                </a:lnTo>
                <a:lnTo>
                  <a:pt x="400938" y="200152"/>
                </a:lnTo>
                <a:lnTo>
                  <a:pt x="399669" y="196342"/>
                </a:lnTo>
                <a:lnTo>
                  <a:pt x="396494" y="194818"/>
                </a:lnTo>
                <a:lnTo>
                  <a:pt x="393319" y="193167"/>
                </a:lnTo>
                <a:close/>
              </a:path>
              <a:path w="693419" h="350519">
                <a:moveTo>
                  <a:pt x="416051" y="204597"/>
                </a:moveTo>
                <a:lnTo>
                  <a:pt x="412242" y="205867"/>
                </a:lnTo>
                <a:lnTo>
                  <a:pt x="410718" y="208915"/>
                </a:lnTo>
                <a:lnTo>
                  <a:pt x="409067" y="212090"/>
                </a:lnTo>
                <a:lnTo>
                  <a:pt x="410337" y="215900"/>
                </a:lnTo>
                <a:lnTo>
                  <a:pt x="413512" y="217424"/>
                </a:lnTo>
                <a:lnTo>
                  <a:pt x="413512" y="217551"/>
                </a:lnTo>
                <a:lnTo>
                  <a:pt x="416687" y="219075"/>
                </a:lnTo>
                <a:lnTo>
                  <a:pt x="420496" y="217805"/>
                </a:lnTo>
                <a:lnTo>
                  <a:pt x="422020" y="214630"/>
                </a:lnTo>
                <a:lnTo>
                  <a:pt x="423671" y="211455"/>
                </a:lnTo>
                <a:lnTo>
                  <a:pt x="422401" y="207645"/>
                </a:lnTo>
                <a:lnTo>
                  <a:pt x="416051" y="204597"/>
                </a:lnTo>
                <a:close/>
              </a:path>
              <a:path w="693419" h="350519">
                <a:moveTo>
                  <a:pt x="438785" y="215900"/>
                </a:moveTo>
                <a:lnTo>
                  <a:pt x="434975" y="217170"/>
                </a:lnTo>
                <a:lnTo>
                  <a:pt x="433450" y="220345"/>
                </a:lnTo>
                <a:lnTo>
                  <a:pt x="431800" y="223520"/>
                </a:lnTo>
                <a:lnTo>
                  <a:pt x="433069" y="227330"/>
                </a:lnTo>
                <a:lnTo>
                  <a:pt x="439419" y="230378"/>
                </a:lnTo>
                <a:lnTo>
                  <a:pt x="443230" y="229108"/>
                </a:lnTo>
                <a:lnTo>
                  <a:pt x="444754" y="226060"/>
                </a:lnTo>
                <a:lnTo>
                  <a:pt x="446405" y="222885"/>
                </a:lnTo>
                <a:lnTo>
                  <a:pt x="445135" y="219075"/>
                </a:lnTo>
                <a:lnTo>
                  <a:pt x="441960" y="217551"/>
                </a:lnTo>
                <a:lnTo>
                  <a:pt x="438785" y="215900"/>
                </a:lnTo>
                <a:close/>
              </a:path>
              <a:path w="693419" h="350519">
                <a:moveTo>
                  <a:pt x="461518" y="227330"/>
                </a:moveTo>
                <a:lnTo>
                  <a:pt x="457707" y="228600"/>
                </a:lnTo>
                <a:lnTo>
                  <a:pt x="456183" y="231648"/>
                </a:lnTo>
                <a:lnTo>
                  <a:pt x="454532" y="234823"/>
                </a:lnTo>
                <a:lnTo>
                  <a:pt x="455802" y="238633"/>
                </a:lnTo>
                <a:lnTo>
                  <a:pt x="458977" y="240157"/>
                </a:lnTo>
                <a:lnTo>
                  <a:pt x="462152" y="241808"/>
                </a:lnTo>
                <a:lnTo>
                  <a:pt x="465963" y="240538"/>
                </a:lnTo>
                <a:lnTo>
                  <a:pt x="467487" y="237363"/>
                </a:lnTo>
                <a:lnTo>
                  <a:pt x="469138" y="234188"/>
                </a:lnTo>
                <a:lnTo>
                  <a:pt x="467868" y="230378"/>
                </a:lnTo>
                <a:lnTo>
                  <a:pt x="461518" y="227330"/>
                </a:lnTo>
                <a:close/>
              </a:path>
              <a:path w="693419" h="350519">
                <a:moveTo>
                  <a:pt x="484250" y="238633"/>
                </a:moveTo>
                <a:lnTo>
                  <a:pt x="480441" y="239903"/>
                </a:lnTo>
                <a:lnTo>
                  <a:pt x="478917" y="243078"/>
                </a:lnTo>
                <a:lnTo>
                  <a:pt x="477266" y="246253"/>
                </a:lnTo>
                <a:lnTo>
                  <a:pt x="478536" y="250063"/>
                </a:lnTo>
                <a:lnTo>
                  <a:pt x="484886" y="253111"/>
                </a:lnTo>
                <a:lnTo>
                  <a:pt x="488695" y="251841"/>
                </a:lnTo>
                <a:lnTo>
                  <a:pt x="490219" y="248793"/>
                </a:lnTo>
                <a:lnTo>
                  <a:pt x="491870" y="245618"/>
                </a:lnTo>
                <a:lnTo>
                  <a:pt x="490600" y="241808"/>
                </a:lnTo>
                <a:lnTo>
                  <a:pt x="487425" y="240284"/>
                </a:lnTo>
                <a:lnTo>
                  <a:pt x="484250" y="238633"/>
                </a:lnTo>
                <a:close/>
              </a:path>
              <a:path w="693419" h="350519">
                <a:moveTo>
                  <a:pt x="506983" y="250063"/>
                </a:moveTo>
                <a:lnTo>
                  <a:pt x="503174" y="251333"/>
                </a:lnTo>
                <a:lnTo>
                  <a:pt x="501650" y="254381"/>
                </a:lnTo>
                <a:lnTo>
                  <a:pt x="499999" y="257556"/>
                </a:lnTo>
                <a:lnTo>
                  <a:pt x="501269" y="261366"/>
                </a:lnTo>
                <a:lnTo>
                  <a:pt x="504444" y="262890"/>
                </a:lnTo>
                <a:lnTo>
                  <a:pt x="507619" y="264541"/>
                </a:lnTo>
                <a:lnTo>
                  <a:pt x="511429" y="263271"/>
                </a:lnTo>
                <a:lnTo>
                  <a:pt x="512952" y="260096"/>
                </a:lnTo>
                <a:lnTo>
                  <a:pt x="514604" y="256921"/>
                </a:lnTo>
                <a:lnTo>
                  <a:pt x="513333" y="253111"/>
                </a:lnTo>
                <a:lnTo>
                  <a:pt x="506983" y="250063"/>
                </a:lnTo>
                <a:close/>
              </a:path>
              <a:path w="693419" h="350519">
                <a:moveTo>
                  <a:pt x="529717" y="261366"/>
                </a:moveTo>
                <a:lnTo>
                  <a:pt x="525907" y="262636"/>
                </a:lnTo>
                <a:lnTo>
                  <a:pt x="524382" y="265811"/>
                </a:lnTo>
                <a:lnTo>
                  <a:pt x="522731" y="268986"/>
                </a:lnTo>
                <a:lnTo>
                  <a:pt x="524001" y="272796"/>
                </a:lnTo>
                <a:lnTo>
                  <a:pt x="530351" y="275844"/>
                </a:lnTo>
                <a:lnTo>
                  <a:pt x="534162" y="274574"/>
                </a:lnTo>
                <a:lnTo>
                  <a:pt x="535686" y="271526"/>
                </a:lnTo>
                <a:lnTo>
                  <a:pt x="537337" y="268351"/>
                </a:lnTo>
                <a:lnTo>
                  <a:pt x="536067" y="264541"/>
                </a:lnTo>
                <a:lnTo>
                  <a:pt x="532892" y="263017"/>
                </a:lnTo>
                <a:lnTo>
                  <a:pt x="529717" y="261366"/>
                </a:lnTo>
                <a:close/>
              </a:path>
              <a:path w="693419" h="350519">
                <a:moveTo>
                  <a:pt x="552450" y="272796"/>
                </a:moveTo>
                <a:lnTo>
                  <a:pt x="548639" y="274066"/>
                </a:lnTo>
                <a:lnTo>
                  <a:pt x="547116" y="277114"/>
                </a:lnTo>
                <a:lnTo>
                  <a:pt x="545464" y="280289"/>
                </a:lnTo>
                <a:lnTo>
                  <a:pt x="546735" y="284099"/>
                </a:lnTo>
                <a:lnTo>
                  <a:pt x="549910" y="285623"/>
                </a:lnTo>
                <a:lnTo>
                  <a:pt x="553085" y="287274"/>
                </a:lnTo>
                <a:lnTo>
                  <a:pt x="556894" y="286004"/>
                </a:lnTo>
                <a:lnTo>
                  <a:pt x="558419" y="282829"/>
                </a:lnTo>
                <a:lnTo>
                  <a:pt x="560069" y="279654"/>
                </a:lnTo>
                <a:lnTo>
                  <a:pt x="558800" y="275844"/>
                </a:lnTo>
                <a:lnTo>
                  <a:pt x="552450" y="272796"/>
                </a:lnTo>
                <a:close/>
              </a:path>
              <a:path w="693419" h="350519">
                <a:moveTo>
                  <a:pt x="575182" y="284099"/>
                </a:moveTo>
                <a:lnTo>
                  <a:pt x="571373" y="285369"/>
                </a:lnTo>
                <a:lnTo>
                  <a:pt x="569849" y="288544"/>
                </a:lnTo>
                <a:lnTo>
                  <a:pt x="568198" y="291719"/>
                </a:lnTo>
                <a:lnTo>
                  <a:pt x="569468" y="295529"/>
                </a:lnTo>
                <a:lnTo>
                  <a:pt x="575818" y="298577"/>
                </a:lnTo>
                <a:lnTo>
                  <a:pt x="579627" y="297307"/>
                </a:lnTo>
                <a:lnTo>
                  <a:pt x="581151" y="294259"/>
                </a:lnTo>
                <a:lnTo>
                  <a:pt x="582802" y="291084"/>
                </a:lnTo>
                <a:lnTo>
                  <a:pt x="581532" y="287274"/>
                </a:lnTo>
                <a:lnTo>
                  <a:pt x="578357" y="285750"/>
                </a:lnTo>
                <a:lnTo>
                  <a:pt x="575182" y="284099"/>
                </a:lnTo>
                <a:close/>
              </a:path>
              <a:path w="693419" h="350519">
                <a:moveTo>
                  <a:pt x="597916" y="295529"/>
                </a:moveTo>
                <a:lnTo>
                  <a:pt x="594106" y="296799"/>
                </a:lnTo>
                <a:lnTo>
                  <a:pt x="592582" y="299847"/>
                </a:lnTo>
                <a:lnTo>
                  <a:pt x="590931" y="303022"/>
                </a:lnTo>
                <a:lnTo>
                  <a:pt x="592201" y="306832"/>
                </a:lnTo>
                <a:lnTo>
                  <a:pt x="595376" y="308356"/>
                </a:lnTo>
                <a:lnTo>
                  <a:pt x="598551" y="310007"/>
                </a:lnTo>
                <a:lnTo>
                  <a:pt x="602361" y="308737"/>
                </a:lnTo>
                <a:lnTo>
                  <a:pt x="603885" y="305562"/>
                </a:lnTo>
                <a:lnTo>
                  <a:pt x="605536" y="302387"/>
                </a:lnTo>
                <a:lnTo>
                  <a:pt x="604266" y="298577"/>
                </a:lnTo>
                <a:lnTo>
                  <a:pt x="597916" y="295529"/>
                </a:lnTo>
                <a:close/>
              </a:path>
              <a:path w="693419" h="350519">
                <a:moveTo>
                  <a:pt x="641985" y="281940"/>
                </a:moveTo>
                <a:lnTo>
                  <a:pt x="627295" y="311277"/>
                </a:lnTo>
                <a:lnTo>
                  <a:pt x="628142" y="313817"/>
                </a:lnTo>
                <a:lnTo>
                  <a:pt x="626618" y="316992"/>
                </a:lnTo>
                <a:lnTo>
                  <a:pt x="625094" y="320040"/>
                </a:lnTo>
                <a:lnTo>
                  <a:pt x="622459" y="320918"/>
                </a:lnTo>
                <a:lnTo>
                  <a:pt x="607821" y="350139"/>
                </a:lnTo>
                <a:lnTo>
                  <a:pt x="693038" y="350139"/>
                </a:lnTo>
                <a:lnTo>
                  <a:pt x="641985" y="281940"/>
                </a:lnTo>
                <a:close/>
              </a:path>
              <a:path w="693419" h="350519">
                <a:moveTo>
                  <a:pt x="620649" y="306832"/>
                </a:moveTo>
                <a:lnTo>
                  <a:pt x="616838" y="308102"/>
                </a:lnTo>
                <a:lnTo>
                  <a:pt x="615314" y="311277"/>
                </a:lnTo>
                <a:lnTo>
                  <a:pt x="613663" y="314452"/>
                </a:lnTo>
                <a:lnTo>
                  <a:pt x="614933" y="318262"/>
                </a:lnTo>
                <a:lnTo>
                  <a:pt x="621283" y="321310"/>
                </a:lnTo>
                <a:lnTo>
                  <a:pt x="622459" y="320918"/>
                </a:lnTo>
                <a:lnTo>
                  <a:pt x="627292" y="311269"/>
                </a:lnTo>
                <a:lnTo>
                  <a:pt x="626871" y="310007"/>
                </a:lnTo>
                <a:lnTo>
                  <a:pt x="623824" y="308356"/>
                </a:lnTo>
                <a:lnTo>
                  <a:pt x="620649" y="306832"/>
                </a:lnTo>
                <a:close/>
              </a:path>
              <a:path w="693419" h="350519">
                <a:moveTo>
                  <a:pt x="627292" y="311269"/>
                </a:moveTo>
                <a:lnTo>
                  <a:pt x="622459" y="320918"/>
                </a:lnTo>
                <a:lnTo>
                  <a:pt x="625094" y="320040"/>
                </a:lnTo>
                <a:lnTo>
                  <a:pt x="626618" y="316992"/>
                </a:lnTo>
                <a:lnTo>
                  <a:pt x="628142" y="313817"/>
                </a:lnTo>
                <a:lnTo>
                  <a:pt x="627292" y="31126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85414" y="579119"/>
            <a:ext cx="685800" cy="1487170"/>
          </a:xfrm>
          <a:custGeom>
            <a:avLst/>
            <a:gdLst/>
            <a:ahLst/>
            <a:cxnLst/>
            <a:rect l="l" t="t" r="r" b="b"/>
            <a:pathLst>
              <a:path w="685800" h="1487170">
                <a:moveTo>
                  <a:pt x="0" y="0"/>
                </a:moveTo>
                <a:lnTo>
                  <a:pt x="685800" y="1487170"/>
                </a:lnTo>
              </a:path>
            </a:pathLst>
          </a:custGeom>
          <a:ln w="127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858135" y="464819"/>
            <a:ext cx="686435" cy="1486535"/>
          </a:xfrm>
          <a:custGeom>
            <a:avLst/>
            <a:gdLst/>
            <a:ahLst/>
            <a:cxnLst/>
            <a:rect l="l" t="t" r="r" b="b"/>
            <a:pathLst>
              <a:path w="686435" h="1486535">
                <a:moveTo>
                  <a:pt x="0" y="0"/>
                </a:moveTo>
                <a:lnTo>
                  <a:pt x="686435" y="1486535"/>
                </a:lnTo>
              </a:path>
            </a:pathLst>
          </a:custGeom>
          <a:ln w="127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5081396" y="1286001"/>
            <a:ext cx="494030" cy="794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endParaRPr sz="1350" baseline="-9259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&gt;n</a:t>
            </a:r>
            <a:r>
              <a:rPr sz="1350" spc="-7" baseline="-9259" dirty="0">
                <a:latin typeface="Times New Roman"/>
                <a:cs typeface="Times New Roman"/>
              </a:rPr>
              <a:t>1</a:t>
            </a:r>
            <a:endParaRPr sz="1350" baseline="-9259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19</a:t>
            </a:fld>
            <a:endParaRPr dirty="0"/>
          </a:p>
        </p:txBody>
      </p:sp>
      <p:sp>
        <p:nvSpPr>
          <p:cNvPr id="35" name="object 35"/>
          <p:cNvSpPr txBox="1"/>
          <p:nvPr/>
        </p:nvSpPr>
        <p:spPr>
          <a:xfrm>
            <a:off x="1346961" y="253085"/>
            <a:ext cx="1398270" cy="485775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1041400">
              <a:lnSpc>
                <a:spcPct val="100000"/>
              </a:lnSpc>
              <a:spcBef>
                <a:spcPts val="229"/>
              </a:spcBef>
            </a:pPr>
            <a:r>
              <a:rPr sz="2100" b="1" baseline="3968" dirty="0">
                <a:latin typeface="Times New Roman"/>
                <a:cs typeface="Times New Roman"/>
              </a:rPr>
              <a:t>A</a:t>
            </a:r>
            <a:r>
              <a:rPr sz="900" b="1" dirty="0">
                <a:latin typeface="Times New Roman"/>
                <a:cs typeface="Times New Roman"/>
              </a:rPr>
              <a:t>2</a:t>
            </a:r>
            <a:r>
              <a:rPr sz="900" b="1" spc="-60" dirty="0">
                <a:latin typeface="Times New Roman"/>
                <a:cs typeface="Times New Roman"/>
              </a:rPr>
              <a:t> </a:t>
            </a:r>
            <a:r>
              <a:rPr sz="2100" b="1" baseline="3968" dirty="0">
                <a:latin typeface="Times New Roman"/>
                <a:cs typeface="Times New Roman"/>
              </a:rPr>
              <a:t>∞</a:t>
            </a:r>
            <a:endParaRPr sz="2100" baseline="3968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00" b="1" baseline="3968" dirty="0">
                <a:latin typeface="Times New Roman"/>
                <a:cs typeface="Times New Roman"/>
              </a:rPr>
              <a:t>A</a:t>
            </a:r>
            <a:r>
              <a:rPr sz="900" b="1" dirty="0">
                <a:latin typeface="Times New Roman"/>
                <a:cs typeface="Times New Roman"/>
              </a:rPr>
              <a:t>1 </a:t>
            </a:r>
            <a:r>
              <a:rPr sz="2100" b="1" baseline="3968" dirty="0">
                <a:latin typeface="Times New Roman"/>
                <a:cs typeface="Times New Roman"/>
              </a:rPr>
              <a:t>∞</a:t>
            </a:r>
            <a:endParaRPr sz="2100" baseline="3968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2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3122802" y="700532"/>
            <a:ext cx="131635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Cours</a:t>
            </a:r>
            <a:r>
              <a:rPr sz="1400" b="1" spc="-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d’Optique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168" y="1170787"/>
            <a:ext cx="6647815" cy="467169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Objectif</a:t>
            </a:r>
            <a:endParaRPr sz="1400">
              <a:latin typeface="Times New Roman"/>
              <a:cs typeface="Times New Roman"/>
            </a:endParaRPr>
          </a:p>
          <a:p>
            <a:pPr marL="12700" marR="5080" indent="899160" algn="just">
              <a:lnSpc>
                <a:spcPct val="96100"/>
              </a:lnSpc>
              <a:spcBef>
                <a:spcPts val="390"/>
              </a:spcBef>
            </a:pPr>
            <a:r>
              <a:rPr sz="1400" spc="-5" dirty="0">
                <a:latin typeface="Times New Roman"/>
                <a:cs typeface="Times New Roman"/>
              </a:rPr>
              <a:t>L’objectif </a:t>
            </a:r>
            <a:r>
              <a:rPr sz="1400" dirty="0">
                <a:latin typeface="Times New Roman"/>
                <a:cs typeface="Times New Roman"/>
              </a:rPr>
              <a:t>de ce </a:t>
            </a:r>
            <a:r>
              <a:rPr sz="1400" spc="-5" dirty="0">
                <a:latin typeface="Times New Roman"/>
                <a:cs typeface="Times New Roman"/>
              </a:rPr>
              <a:t>demi- module est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donner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notions fondamentales </a:t>
            </a:r>
            <a:r>
              <a:rPr sz="1400" dirty="0">
                <a:latin typeface="Times New Roman"/>
                <a:cs typeface="Times New Roman"/>
              </a:rPr>
              <a:t>de  </a:t>
            </a:r>
            <a:r>
              <a:rPr sz="1400" spc="-5" dirty="0">
                <a:latin typeface="Times New Roman"/>
                <a:cs typeface="Times New Roman"/>
              </a:rPr>
              <a:t>l’optique géométrique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marche des rayons lumineux, </a:t>
            </a:r>
            <a:r>
              <a:rPr sz="1400" dirty="0">
                <a:latin typeface="Times New Roman"/>
                <a:cs typeface="Times New Roman"/>
              </a:rPr>
              <a:t>chemin </a:t>
            </a:r>
            <a:r>
              <a:rPr sz="1400" spc="-5" dirty="0">
                <a:latin typeface="Times New Roman"/>
                <a:cs typeface="Times New Roman"/>
              </a:rPr>
              <a:t>optique, réflexion </a:t>
            </a:r>
            <a:r>
              <a:rPr sz="1400" spc="-10" dirty="0">
                <a:latin typeface="Times New Roman"/>
                <a:cs typeface="Times New Roman"/>
              </a:rPr>
              <a:t>et  </a:t>
            </a:r>
            <a:r>
              <a:rPr sz="1400" spc="-5" dirty="0">
                <a:latin typeface="Times New Roman"/>
                <a:cs typeface="Times New Roman"/>
              </a:rPr>
              <a:t>réfraction, formation d’images, stigmatisme, aplanétisme,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aberrations.</a:t>
            </a:r>
            <a:endParaRPr sz="1400">
              <a:latin typeface="Times New Roman"/>
              <a:cs typeface="Times New Roman"/>
            </a:endParaRPr>
          </a:p>
          <a:p>
            <a:pPr marL="12700" marR="6985" indent="449580" algn="just">
              <a:lnSpc>
                <a:spcPts val="1610"/>
              </a:lnSpc>
              <a:spcBef>
                <a:spcPts val="434"/>
              </a:spcBef>
            </a:pPr>
            <a:r>
              <a:rPr sz="1400" spc="-5" dirty="0">
                <a:latin typeface="Times New Roman"/>
                <a:cs typeface="Times New Roman"/>
              </a:rPr>
              <a:t>Pour illustrer ces propriétés, différents systèmes optiques sont traités: miroirs,  dioptres, lentilles, association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systèmes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centrés.</a:t>
            </a:r>
            <a:endParaRPr sz="1400">
              <a:latin typeface="Times New Roman"/>
              <a:cs typeface="Times New Roman"/>
            </a:endParaRPr>
          </a:p>
          <a:p>
            <a:pPr marL="12700" marR="9525">
              <a:lnSpc>
                <a:spcPts val="1610"/>
              </a:lnSpc>
              <a:spcBef>
                <a:spcPts val="405"/>
              </a:spcBef>
            </a:pPr>
            <a:r>
              <a:rPr sz="1400" spc="-5" dirty="0">
                <a:latin typeface="Times New Roman"/>
                <a:cs typeface="Times New Roman"/>
              </a:rPr>
              <a:t>Une dernière partie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1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cours </a:t>
            </a:r>
            <a:r>
              <a:rPr sz="1400" spc="-1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réservé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l’étude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quelques instruments optiques:  microscope, viseur,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œil,…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Programme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40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Lois générales de l’optique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géométrique</a:t>
            </a:r>
            <a:endParaRPr sz="1400">
              <a:latin typeface="Times New Roman"/>
              <a:cs typeface="Times New Roman"/>
            </a:endParaRPr>
          </a:p>
          <a:p>
            <a:pPr marL="610235" indent="-148590">
              <a:lnSpc>
                <a:spcPct val="100000"/>
              </a:lnSpc>
              <a:spcBef>
                <a:spcPts val="325"/>
              </a:spcBef>
              <a:buChar char="-"/>
              <a:tabLst>
                <a:tab pos="610870" algn="l"/>
              </a:tabLst>
            </a:pPr>
            <a:r>
              <a:rPr sz="1400" spc="-5" dirty="0">
                <a:latin typeface="Times New Roman"/>
                <a:cs typeface="Times New Roman"/>
              </a:rPr>
              <a:t>Réflexion </a:t>
            </a:r>
            <a:r>
              <a:rPr sz="1400" dirty="0">
                <a:latin typeface="Times New Roman"/>
                <a:cs typeface="Times New Roman"/>
              </a:rPr>
              <a:t>et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réfraction</a:t>
            </a:r>
            <a:endParaRPr sz="1400">
              <a:latin typeface="Times New Roman"/>
              <a:cs typeface="Times New Roman"/>
            </a:endParaRPr>
          </a:p>
          <a:p>
            <a:pPr marL="610235" indent="-148590">
              <a:lnSpc>
                <a:spcPct val="100000"/>
              </a:lnSpc>
              <a:spcBef>
                <a:spcPts val="335"/>
              </a:spcBef>
              <a:buChar char="-"/>
              <a:tabLst>
                <a:tab pos="610870" algn="l"/>
              </a:tabLst>
            </a:pPr>
            <a:r>
              <a:rPr sz="1400" spc="-5" dirty="0">
                <a:latin typeface="Times New Roman"/>
                <a:cs typeface="Times New Roman"/>
              </a:rPr>
              <a:t>Prisme</a:t>
            </a:r>
            <a:endParaRPr sz="1400">
              <a:latin typeface="Times New Roman"/>
              <a:cs typeface="Times New Roman"/>
            </a:endParaRPr>
          </a:p>
          <a:p>
            <a:pPr marL="610235" indent="-148590">
              <a:lnSpc>
                <a:spcPct val="100000"/>
              </a:lnSpc>
              <a:spcBef>
                <a:spcPts val="325"/>
              </a:spcBef>
              <a:buChar char="-"/>
              <a:tabLst>
                <a:tab pos="610870" algn="l"/>
              </a:tabLst>
            </a:pPr>
            <a:r>
              <a:rPr sz="1400" spc="-5" dirty="0">
                <a:latin typeface="Times New Roman"/>
                <a:cs typeface="Times New Roman"/>
              </a:rPr>
              <a:t>Dioptres plan </a:t>
            </a:r>
            <a:r>
              <a:rPr sz="1400" spc="-10" dirty="0">
                <a:latin typeface="Times New Roman"/>
                <a:cs typeface="Times New Roman"/>
              </a:rPr>
              <a:t>et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sphérique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35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Miroirs plan </a:t>
            </a:r>
            <a:r>
              <a:rPr sz="1400" spc="-10" dirty="0">
                <a:latin typeface="Times New Roman"/>
                <a:cs typeface="Times New Roman"/>
              </a:rPr>
              <a:t>et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sphérique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25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Lentilles épaisses </a:t>
            </a:r>
            <a:r>
              <a:rPr sz="1400" spc="-10" dirty="0">
                <a:latin typeface="Times New Roman"/>
                <a:cs typeface="Times New Roman"/>
              </a:rPr>
              <a:t>et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minces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35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systèmes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centrés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25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Aberrations</a:t>
            </a:r>
            <a:endParaRPr sz="1400">
              <a:latin typeface="Times New Roman"/>
              <a:cs typeface="Times New Roman"/>
            </a:endParaRPr>
          </a:p>
          <a:p>
            <a:pPr marL="565785" indent="-104139">
              <a:lnSpc>
                <a:spcPct val="100000"/>
              </a:lnSpc>
              <a:spcBef>
                <a:spcPts val="335"/>
              </a:spcBef>
              <a:buChar char="-"/>
              <a:tabLst>
                <a:tab pos="566420" algn="l"/>
              </a:tabLst>
            </a:pPr>
            <a:r>
              <a:rPr sz="1400" spc="-5" dirty="0">
                <a:latin typeface="Times New Roman"/>
                <a:cs typeface="Times New Roman"/>
              </a:rPr>
              <a:t>Focométrie</a:t>
            </a:r>
            <a:endParaRPr sz="1400">
              <a:latin typeface="Times New Roman"/>
              <a:cs typeface="Times New Roman"/>
            </a:endParaRPr>
          </a:p>
          <a:p>
            <a:pPr marL="610235" indent="-148590">
              <a:lnSpc>
                <a:spcPct val="100000"/>
              </a:lnSpc>
              <a:spcBef>
                <a:spcPts val="325"/>
              </a:spcBef>
              <a:buChar char="-"/>
              <a:tabLst>
                <a:tab pos="610870" algn="l"/>
              </a:tabLst>
            </a:pPr>
            <a:r>
              <a:rPr sz="1400" spc="-5" dirty="0">
                <a:latin typeface="Times New Roman"/>
                <a:cs typeface="Times New Roman"/>
              </a:rPr>
              <a:t>Instruments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optiques….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56117" y="1032132"/>
            <a:ext cx="7112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29757" y="912410"/>
            <a:ext cx="7112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8543" y="929897"/>
            <a:ext cx="2254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859" y="810176"/>
            <a:ext cx="72326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00" i="1" spc="20" dirty="0">
                <a:latin typeface="Times New Roman"/>
                <a:cs typeface="Times New Roman"/>
              </a:rPr>
              <a:t>tgi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800" u="sng" spc="6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i="1" u="sng" spc="-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HI</a:t>
            </a:r>
            <a:r>
              <a:rPr sz="1800" i="1" u="sng" spc="-217" baseline="3472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825805" y="911707"/>
            <a:ext cx="27305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13360" algn="l"/>
              </a:tabLst>
            </a:pPr>
            <a:r>
              <a:rPr sz="700" spc="15" dirty="0">
                <a:latin typeface="Times New Roman"/>
                <a:cs typeface="Times New Roman"/>
              </a:rPr>
              <a:t>1	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293018" y="809432"/>
            <a:ext cx="76771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dirty="0">
                <a:latin typeface="Times New Roman"/>
                <a:cs typeface="Times New Roman"/>
              </a:rPr>
              <a:t>HI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HA</a:t>
            </a:r>
            <a:r>
              <a:rPr sz="1200" i="1" spc="-4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tg</a:t>
            </a:r>
            <a:r>
              <a:rPr sz="1200" spc="1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1607" y="1369554"/>
            <a:ext cx="283210" cy="0"/>
          </a:xfrm>
          <a:custGeom>
            <a:avLst/>
            <a:gdLst/>
            <a:ahLst/>
            <a:cxnLst/>
            <a:rect l="l" t="t" r="r" b="b"/>
            <a:pathLst>
              <a:path w="283209">
                <a:moveTo>
                  <a:pt x="0" y="0"/>
                </a:moveTo>
                <a:lnTo>
                  <a:pt x="28317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080594" y="1463474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8964" y="1343921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3768" y="1361084"/>
            <a:ext cx="2254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15" dirty="0">
                <a:latin typeface="Times New Roman"/>
                <a:cs typeface="Times New Roman"/>
              </a:rPr>
              <a:t>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6163" y="1145049"/>
            <a:ext cx="18224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HI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4316" y="1241533"/>
            <a:ext cx="38036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20" dirty="0">
                <a:latin typeface="Times New Roman"/>
                <a:cs typeface="Times New Roman"/>
              </a:rPr>
              <a:t>tgi</a:t>
            </a:r>
            <a:r>
              <a:rPr sz="1200" i="1" spc="7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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16174" y="1343169"/>
            <a:ext cx="289560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229235" algn="l"/>
              </a:tabLst>
            </a:pPr>
            <a:r>
              <a:rPr sz="700" spc="15" dirty="0">
                <a:latin typeface="Times New Roman"/>
                <a:cs typeface="Times New Roman"/>
              </a:rPr>
              <a:t>2	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374673" y="1240591"/>
            <a:ext cx="790575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dirty="0">
                <a:latin typeface="Times New Roman"/>
                <a:cs typeface="Times New Roman"/>
              </a:rPr>
              <a:t>HI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HA</a:t>
            </a:r>
            <a:r>
              <a:rPr sz="1200" i="1" spc="6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tgi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494335" y="2016162"/>
            <a:ext cx="325120" cy="0"/>
          </a:xfrm>
          <a:custGeom>
            <a:avLst/>
            <a:gdLst/>
            <a:ahLst/>
            <a:cxnLst/>
            <a:rect l="l" t="t" r="r" b="b"/>
            <a:pathLst>
              <a:path w="325119">
                <a:moveTo>
                  <a:pt x="0" y="0"/>
                </a:moveTo>
                <a:lnTo>
                  <a:pt x="324504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696637" y="2016162"/>
            <a:ext cx="246379" cy="0"/>
          </a:xfrm>
          <a:custGeom>
            <a:avLst/>
            <a:gdLst/>
            <a:ahLst/>
            <a:cxnLst/>
            <a:rect l="l" t="t" r="r" b="b"/>
            <a:pathLst>
              <a:path w="246380">
                <a:moveTo>
                  <a:pt x="0" y="0"/>
                </a:moveTo>
                <a:lnTo>
                  <a:pt x="245943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449083" y="2008055"/>
            <a:ext cx="151574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252855" algn="l"/>
              </a:tabLst>
            </a:pPr>
            <a:r>
              <a:rPr sz="1200" spc="15" dirty="0">
                <a:latin typeface="Times New Roman"/>
                <a:cs typeface="Times New Roman"/>
              </a:rPr>
              <a:t>sin</a:t>
            </a:r>
            <a:r>
              <a:rPr sz="1200" spc="-18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i</a:t>
            </a:r>
            <a:r>
              <a:rPr sz="1050" spc="22" baseline="-23809" dirty="0">
                <a:latin typeface="Times New Roman"/>
                <a:cs typeface="Times New Roman"/>
              </a:rPr>
              <a:t>2	</a:t>
            </a:r>
            <a:r>
              <a:rPr sz="1200" i="1" spc="5" dirty="0">
                <a:latin typeface="Times New Roman"/>
                <a:cs typeface="Times New Roman"/>
              </a:rPr>
              <a:t>tgi</a:t>
            </a:r>
            <a:r>
              <a:rPr sz="1050" spc="7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7403" y="1492351"/>
            <a:ext cx="6687184" cy="610870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54610">
              <a:lnSpc>
                <a:spcPct val="100000"/>
              </a:lnSpc>
              <a:spcBef>
                <a:spcPts val="720"/>
              </a:spcBef>
            </a:pPr>
            <a:r>
              <a:rPr sz="1400" dirty="0">
                <a:latin typeface="Times New Roman"/>
                <a:cs typeface="Times New Roman"/>
              </a:rPr>
              <a:t>Pour </a:t>
            </a:r>
            <a:r>
              <a:rPr sz="1400" spc="-5" dirty="0">
                <a:latin typeface="Times New Roman"/>
                <a:cs typeface="Times New Roman"/>
              </a:rPr>
              <a:t>les différents </a:t>
            </a:r>
            <a:r>
              <a:rPr sz="1400" spc="-10" dirty="0">
                <a:latin typeface="Times New Roman"/>
                <a:cs typeface="Times New Roman"/>
              </a:rPr>
              <a:t>rayons </a:t>
            </a:r>
            <a:r>
              <a:rPr sz="1400" spc="-5" dirty="0">
                <a:latin typeface="Times New Roman"/>
                <a:cs typeface="Times New Roman"/>
              </a:rPr>
              <a:t>issus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1</a:t>
            </a:r>
            <a:r>
              <a:rPr sz="1400" spc="1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i</a:t>
            </a:r>
            <a:r>
              <a:rPr sz="1350" spc="-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varie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et</a:t>
            </a:r>
            <a:endParaRPr sz="14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625"/>
              </a:spcBef>
              <a:tabLst>
                <a:tab pos="3667125" algn="l"/>
              </a:tabLst>
            </a:pPr>
            <a:r>
              <a:rPr sz="1800" spc="22" baseline="37037" dirty="0">
                <a:latin typeface="Times New Roman"/>
                <a:cs typeface="Times New Roman"/>
              </a:rPr>
              <a:t>sin </a:t>
            </a:r>
            <a:r>
              <a:rPr sz="1800" i="1" spc="-37" baseline="37037" dirty="0">
                <a:latin typeface="Times New Roman"/>
                <a:cs typeface="Times New Roman"/>
              </a:rPr>
              <a:t>i</a:t>
            </a:r>
            <a:r>
              <a:rPr sz="1050" spc="-37" baseline="39682" dirty="0">
                <a:latin typeface="Times New Roman"/>
                <a:cs typeface="Times New Roman"/>
              </a:rPr>
              <a:t>1  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cst </a:t>
            </a:r>
            <a:r>
              <a:rPr sz="1400" dirty="0">
                <a:latin typeface="Times New Roman"/>
                <a:cs typeface="Times New Roman"/>
              </a:rPr>
              <a:t>, mais  </a:t>
            </a:r>
            <a:r>
              <a:rPr sz="1800" i="1" spc="-22" baseline="37037" dirty="0">
                <a:latin typeface="Times New Roman"/>
                <a:cs typeface="Times New Roman"/>
              </a:rPr>
              <a:t>tgi</a:t>
            </a:r>
            <a:r>
              <a:rPr sz="1050" spc="-22" baseline="39682" dirty="0">
                <a:latin typeface="Times New Roman"/>
                <a:cs typeface="Times New Roman"/>
              </a:rPr>
              <a:t>1      </a:t>
            </a:r>
            <a:r>
              <a:rPr sz="1400" spc="-5" dirty="0">
                <a:latin typeface="Times New Roman"/>
                <a:cs typeface="Times New Roman"/>
              </a:rPr>
              <a:t>n’est</a:t>
            </a:r>
            <a:r>
              <a:rPr sz="1400" spc="-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pas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constant	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point objet </a:t>
            </a:r>
            <a:r>
              <a:rPr sz="1400" spc="20" dirty="0">
                <a:latin typeface="Times New Roman"/>
                <a:cs typeface="Times New Roman"/>
              </a:rPr>
              <a:t>A</a:t>
            </a:r>
            <a:r>
              <a:rPr sz="1350" spc="30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correspondent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plusieurs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173441" y="3473267"/>
            <a:ext cx="7302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1830" algn="l"/>
              </a:tabLst>
            </a:pPr>
            <a:r>
              <a:rPr sz="700" spc="5" dirty="0">
                <a:latin typeface="Times New Roman"/>
                <a:cs typeface="Times New Roman"/>
              </a:rPr>
              <a:t>1	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17068" y="2220213"/>
            <a:ext cx="6728459" cy="135572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50800" marR="45085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images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2</a:t>
            </a:r>
            <a:r>
              <a:rPr sz="1400" dirty="0">
                <a:latin typeface="Times New Roman"/>
                <a:cs typeface="Times New Roman"/>
              </a:rPr>
              <a:t>. Il n’ y a </a:t>
            </a:r>
            <a:r>
              <a:rPr sz="1400" spc="-5" dirty="0">
                <a:latin typeface="Times New Roman"/>
                <a:cs typeface="Times New Roman"/>
              </a:rPr>
              <a:t>donc </a:t>
            </a:r>
            <a:r>
              <a:rPr sz="1400" dirty="0">
                <a:latin typeface="Times New Roman"/>
                <a:cs typeface="Times New Roman"/>
              </a:rPr>
              <a:t>pas de </a:t>
            </a:r>
            <a:r>
              <a:rPr sz="1400" spc="-5" dirty="0">
                <a:latin typeface="Times New Roman"/>
                <a:cs typeface="Times New Roman"/>
              </a:rPr>
              <a:t>stigmatisme pour les points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distance finie. (Les </a:t>
            </a:r>
            <a:r>
              <a:rPr sz="1200" i="1" spc="-5" dirty="0">
                <a:latin typeface="Times New Roman"/>
                <a:cs typeface="Times New Roman"/>
              </a:rPr>
              <a:t>rayons  réfractés </a:t>
            </a:r>
            <a:r>
              <a:rPr sz="1200" i="1" dirty="0">
                <a:latin typeface="Times New Roman"/>
                <a:cs typeface="Times New Roman"/>
              </a:rPr>
              <a:t>ne </a:t>
            </a:r>
            <a:r>
              <a:rPr sz="1200" i="1" spc="-5" dirty="0">
                <a:latin typeface="Times New Roman"/>
                <a:cs typeface="Times New Roman"/>
              </a:rPr>
              <a:t>se </a:t>
            </a:r>
            <a:r>
              <a:rPr sz="1200" i="1" dirty="0">
                <a:latin typeface="Times New Roman"/>
                <a:cs typeface="Times New Roman"/>
              </a:rPr>
              <a:t>rencontrent donc </a:t>
            </a:r>
            <a:r>
              <a:rPr sz="1200" i="1" spc="-5" dirty="0">
                <a:latin typeface="Times New Roman"/>
                <a:cs typeface="Times New Roman"/>
              </a:rPr>
              <a:t>pas </a:t>
            </a:r>
            <a:r>
              <a:rPr sz="1200" i="1" dirty="0">
                <a:latin typeface="Times New Roman"/>
                <a:cs typeface="Times New Roman"/>
              </a:rPr>
              <a:t>tous en un </a:t>
            </a:r>
            <a:r>
              <a:rPr sz="1200" i="1" spc="-5" dirty="0">
                <a:latin typeface="Times New Roman"/>
                <a:cs typeface="Times New Roman"/>
              </a:rPr>
              <a:t>même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point</a:t>
            </a:r>
            <a:r>
              <a:rPr sz="1400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  <a:p>
            <a:pPr marL="279400">
              <a:lnSpc>
                <a:spcPct val="100000"/>
              </a:lnSpc>
              <a:spcBef>
                <a:spcPts val="1075"/>
              </a:spcBef>
            </a:pPr>
            <a:r>
              <a:rPr sz="1600" b="1" i="1" dirty="0">
                <a:latin typeface="Times New Roman"/>
                <a:cs typeface="Times New Roman"/>
              </a:rPr>
              <a:t>1. </a:t>
            </a:r>
            <a:r>
              <a:rPr sz="1600" b="1" i="1" spc="-5" dirty="0">
                <a:latin typeface="Times New Roman"/>
                <a:cs typeface="Times New Roman"/>
              </a:rPr>
              <a:t>Etude des images dans le cas du stigmatisme</a:t>
            </a:r>
            <a:r>
              <a:rPr sz="1600" b="1" i="1" spc="-175" dirty="0">
                <a:latin typeface="Times New Roman"/>
                <a:cs typeface="Times New Roman"/>
              </a:rPr>
              <a:t> </a:t>
            </a:r>
            <a:r>
              <a:rPr sz="1600" b="1" i="1" spc="-5" dirty="0">
                <a:latin typeface="Times New Roman"/>
                <a:cs typeface="Times New Roman"/>
              </a:rPr>
              <a:t>approché.</a:t>
            </a: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Si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l’angle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r>
              <a:rPr sz="1350" spc="195" baseline="-925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est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faible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en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est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même</a:t>
            </a:r>
            <a:r>
              <a:rPr sz="1400" spc="1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pour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l’angle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15" dirty="0">
                <a:latin typeface="Times New Roman"/>
                <a:cs typeface="Times New Roman"/>
              </a:rPr>
              <a:t>i</a:t>
            </a:r>
            <a:r>
              <a:rPr sz="1350" spc="22" baseline="-9259" dirty="0">
                <a:latin typeface="Times New Roman"/>
                <a:cs typeface="Times New Roman"/>
              </a:rPr>
              <a:t>2</a:t>
            </a:r>
            <a:r>
              <a:rPr sz="1350" spc="375" baseline="-925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on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peut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écrire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30" dirty="0">
                <a:latin typeface="Times New Roman"/>
                <a:cs typeface="Times New Roman"/>
              </a:rPr>
              <a:t>:</a:t>
            </a:r>
            <a:r>
              <a:rPr sz="2000" i="1" spc="30" dirty="0">
                <a:latin typeface="Times New Roman"/>
                <a:cs typeface="Times New Roman"/>
              </a:rPr>
              <a:t>tgi</a:t>
            </a:r>
            <a:r>
              <a:rPr sz="2000" i="1" spc="114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</a:t>
            </a:r>
            <a:r>
              <a:rPr sz="2000" spc="-7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sin</a:t>
            </a:r>
            <a:r>
              <a:rPr sz="2000" spc="-240" dirty="0">
                <a:latin typeface="Times New Roman"/>
                <a:cs typeface="Times New Roman"/>
              </a:rPr>
              <a:t> </a:t>
            </a:r>
            <a:r>
              <a:rPr sz="2000" i="1" spc="10" dirty="0">
                <a:latin typeface="Times New Roman"/>
                <a:cs typeface="Times New Roman"/>
              </a:rPr>
              <a:t>i</a:t>
            </a:r>
            <a:r>
              <a:rPr sz="2000" i="1" spc="3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9768" y="3570850"/>
            <a:ext cx="3545840" cy="460375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57150">
              <a:lnSpc>
                <a:spcPct val="100000"/>
              </a:lnSpc>
              <a:spcBef>
                <a:spcPts val="245"/>
              </a:spcBef>
            </a:pPr>
            <a:r>
              <a:rPr sz="1200" i="1" spc="10" dirty="0">
                <a:latin typeface="Times New Roman"/>
                <a:cs typeface="Times New Roman"/>
              </a:rPr>
              <a:t>tgi</a:t>
            </a:r>
            <a:r>
              <a:rPr sz="1050" spc="15" baseline="-23809" dirty="0">
                <a:latin typeface="Times New Roman"/>
                <a:cs typeface="Times New Roman"/>
              </a:rPr>
              <a:t>2 </a:t>
            </a:r>
            <a:r>
              <a:rPr sz="1200" spc="25" dirty="0">
                <a:latin typeface="Symbol"/>
                <a:cs typeface="Symbol"/>
              </a:rPr>
              <a:t>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sin</a:t>
            </a:r>
            <a:r>
              <a:rPr sz="1200" i="1" spc="40" dirty="0">
                <a:latin typeface="Times New Roman"/>
                <a:cs typeface="Times New Roman"/>
              </a:rPr>
              <a:t>i</a:t>
            </a:r>
            <a:r>
              <a:rPr sz="1050" spc="60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6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obtient alors avec </a:t>
            </a:r>
            <a:r>
              <a:rPr sz="1400" dirty="0">
                <a:latin typeface="Times New Roman"/>
                <a:cs typeface="Times New Roman"/>
              </a:rPr>
              <a:t>une </a:t>
            </a:r>
            <a:r>
              <a:rPr sz="1400" spc="-5" dirty="0">
                <a:latin typeface="Times New Roman"/>
                <a:cs typeface="Times New Roman"/>
              </a:rPr>
              <a:t>bonne approximation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197187" y="4442551"/>
            <a:ext cx="243204" cy="0"/>
          </a:xfrm>
          <a:custGeom>
            <a:avLst/>
            <a:gdLst/>
            <a:ahLst/>
            <a:cxnLst/>
            <a:rect l="l" t="t" r="r" b="b"/>
            <a:pathLst>
              <a:path w="243205">
                <a:moveTo>
                  <a:pt x="0" y="0"/>
                </a:moveTo>
                <a:lnTo>
                  <a:pt x="242919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938657" y="4442551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5">
                <a:moveTo>
                  <a:pt x="0" y="0"/>
                </a:moveTo>
                <a:lnTo>
                  <a:pt x="324103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706270" y="4442551"/>
            <a:ext cx="163195" cy="0"/>
          </a:xfrm>
          <a:custGeom>
            <a:avLst/>
            <a:gdLst/>
            <a:ahLst/>
            <a:cxnLst/>
            <a:rect l="l" t="t" r="r" b="b"/>
            <a:pathLst>
              <a:path w="163194">
                <a:moveTo>
                  <a:pt x="0" y="0"/>
                </a:moveTo>
                <a:lnTo>
                  <a:pt x="162999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789745" y="4417147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55560" y="4536215"/>
            <a:ext cx="149860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5025" algn="l"/>
                <a:tab pos="1439545" algn="l"/>
              </a:tabLst>
            </a:pPr>
            <a:r>
              <a:rPr sz="700" spc="5" dirty="0">
                <a:latin typeface="Times New Roman"/>
                <a:cs typeface="Times New Roman"/>
              </a:rPr>
              <a:t>2	2	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354006" y="4317008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81867" y="4417147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2587050" y="4353512"/>
            <a:ext cx="2540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r>
              <a:rPr sz="700" spc="10" dirty="0">
                <a:latin typeface="Times New Roman"/>
                <a:cs typeface="Times New Roman"/>
              </a:rPr>
              <a:t> </a:t>
            </a:r>
            <a:r>
              <a:rPr sz="1800" i="1" spc="15" baseline="-30092" dirty="0">
                <a:latin typeface="Times New Roman"/>
                <a:cs typeface="Times New Roman"/>
              </a:rPr>
              <a:t>n</a:t>
            </a:r>
            <a:endParaRPr sz="1800" baseline="-30092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931643" y="4434417"/>
            <a:ext cx="2692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20" dirty="0">
                <a:latin typeface="Times New Roman"/>
                <a:cs typeface="Times New Roman"/>
              </a:rPr>
              <a:t>sin</a:t>
            </a:r>
            <a:r>
              <a:rPr sz="1200" spc="-240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077916" y="4434417"/>
            <a:ext cx="3327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050" spc="7" baseline="51587" dirty="0">
                <a:latin typeface="Times New Roman"/>
                <a:cs typeface="Times New Roman"/>
              </a:rPr>
              <a:t>1</a:t>
            </a:r>
            <a:r>
              <a:rPr sz="1050" spc="150" baseline="51587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tgi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173087" y="4215216"/>
            <a:ext cx="17208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779145" algn="l"/>
              </a:tabLst>
            </a:pPr>
            <a:r>
              <a:rPr sz="1200" i="1" spc="20" dirty="0">
                <a:latin typeface="Times New Roman"/>
                <a:cs typeface="Times New Roman"/>
              </a:rPr>
              <a:t>tgi	</a:t>
            </a:r>
            <a:r>
              <a:rPr sz="1200" spc="20" dirty="0">
                <a:latin typeface="Times New Roman"/>
                <a:cs typeface="Times New Roman"/>
              </a:rPr>
              <a:t>sin </a:t>
            </a:r>
            <a:r>
              <a:rPr sz="1200" i="1" spc="-25" dirty="0">
                <a:latin typeface="Times New Roman"/>
                <a:cs typeface="Times New Roman"/>
              </a:rPr>
              <a:t>i</a:t>
            </a:r>
            <a:r>
              <a:rPr sz="1050" spc="-37" baseline="-23809" dirty="0">
                <a:latin typeface="Times New Roman"/>
                <a:cs typeface="Times New Roman"/>
              </a:rPr>
              <a:t>1 </a:t>
            </a:r>
            <a:r>
              <a:rPr sz="1800" spc="15" baseline="-37037" dirty="0">
                <a:latin typeface="Symbol"/>
                <a:cs typeface="Symbol"/>
              </a:rPr>
              <a:t></a:t>
            </a:r>
            <a:r>
              <a:rPr sz="1800" spc="15" baseline="-37037" dirty="0">
                <a:latin typeface="Times New Roman"/>
                <a:cs typeface="Times New Roman"/>
              </a:rPr>
              <a:t> </a:t>
            </a:r>
            <a:r>
              <a:rPr sz="1800" i="1" spc="-7" baseline="-37037" dirty="0">
                <a:latin typeface="Times New Roman"/>
                <a:cs typeface="Times New Roman"/>
              </a:rPr>
              <a:t>HA</a:t>
            </a:r>
            <a:r>
              <a:rPr sz="1800" i="1" spc="37" baseline="-37037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n</a:t>
            </a:r>
            <a:r>
              <a:rPr sz="1050" spc="30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472819" y="4315343"/>
            <a:ext cx="3549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10" dirty="0">
                <a:latin typeface="Symbol"/>
                <a:cs typeface="Symbol"/>
              </a:rPr>
              <a:t>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83739" y="4315343"/>
            <a:ext cx="6578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5" dirty="0">
                <a:latin typeface="Times New Roman"/>
                <a:cs typeface="Times New Roman"/>
              </a:rPr>
              <a:t>HA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828089" y="5350176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459" y="0"/>
                </a:lnTo>
              </a:path>
            </a:pathLst>
          </a:custGeom>
          <a:ln w="8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396334" y="5350176"/>
            <a:ext cx="325120" cy="0"/>
          </a:xfrm>
          <a:custGeom>
            <a:avLst/>
            <a:gdLst/>
            <a:ahLst/>
            <a:cxnLst/>
            <a:rect l="l" t="t" r="r" b="b"/>
            <a:pathLst>
              <a:path w="325120">
                <a:moveTo>
                  <a:pt x="0" y="0"/>
                </a:moveTo>
                <a:lnTo>
                  <a:pt x="324665" y="0"/>
                </a:lnTo>
              </a:path>
            </a:pathLst>
          </a:custGeom>
          <a:ln w="8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379803" y="5606046"/>
            <a:ext cx="357505" cy="0"/>
          </a:xfrm>
          <a:custGeom>
            <a:avLst/>
            <a:gdLst/>
            <a:ahLst/>
            <a:cxnLst/>
            <a:rect l="l" t="t" r="r" b="b"/>
            <a:pathLst>
              <a:path w="357504">
                <a:moveTo>
                  <a:pt x="0" y="0"/>
                </a:moveTo>
                <a:lnTo>
                  <a:pt x="357318" y="0"/>
                </a:lnTo>
              </a:path>
            </a:pathLst>
          </a:custGeom>
          <a:ln w="81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577909" y="8898748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202" y="0"/>
                </a:lnTo>
              </a:path>
            </a:pathLst>
          </a:custGeom>
          <a:ln w="7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109955" y="8898748"/>
            <a:ext cx="325755" cy="0"/>
          </a:xfrm>
          <a:custGeom>
            <a:avLst/>
            <a:gdLst/>
            <a:ahLst/>
            <a:cxnLst/>
            <a:rect l="l" t="t" r="r" b="b"/>
            <a:pathLst>
              <a:path w="325754">
                <a:moveTo>
                  <a:pt x="0" y="0"/>
                </a:moveTo>
                <a:lnTo>
                  <a:pt x="325572" y="0"/>
                </a:lnTo>
              </a:path>
            </a:pathLst>
          </a:custGeom>
          <a:ln w="7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608527" y="8898748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693" y="0"/>
                </a:lnTo>
              </a:path>
            </a:pathLst>
          </a:custGeom>
          <a:ln w="7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125135" y="8898748"/>
            <a:ext cx="325755" cy="0"/>
          </a:xfrm>
          <a:custGeom>
            <a:avLst/>
            <a:gdLst/>
            <a:ahLst/>
            <a:cxnLst/>
            <a:rect l="l" t="t" r="r" b="b"/>
            <a:pathLst>
              <a:path w="325754">
                <a:moveTo>
                  <a:pt x="0" y="0"/>
                </a:moveTo>
                <a:lnTo>
                  <a:pt x="325501" y="0"/>
                </a:lnTo>
              </a:path>
            </a:pathLst>
          </a:custGeom>
          <a:ln w="7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739923" y="9017365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4937" y="0"/>
                </a:lnTo>
              </a:path>
            </a:pathLst>
          </a:custGeom>
          <a:ln w="701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833576" y="9125518"/>
            <a:ext cx="7683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830427" y="8876035"/>
            <a:ext cx="7683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664924" y="8990109"/>
            <a:ext cx="1638935" cy="1473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59435" algn="l"/>
                <a:tab pos="1054100" algn="l"/>
                <a:tab pos="1574165" algn="l"/>
              </a:tabLst>
            </a:pPr>
            <a:r>
              <a:rPr sz="800" dirty="0">
                <a:latin typeface="Times New Roman"/>
                <a:cs typeface="Times New Roman"/>
              </a:rPr>
              <a:t>1    </a:t>
            </a:r>
            <a:r>
              <a:rPr sz="800" spc="-65" dirty="0">
                <a:latin typeface="Times New Roman"/>
                <a:cs typeface="Times New Roman"/>
              </a:rPr>
              <a:t> </a:t>
            </a:r>
            <a:r>
              <a:rPr sz="800" dirty="0">
                <a:latin typeface="Times New Roman"/>
                <a:cs typeface="Times New Roman"/>
              </a:rPr>
              <a:t>2	1	2	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743397" y="9009550"/>
            <a:ext cx="113030" cy="234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50" i="1" spc="10" dirty="0">
                <a:latin typeface="Times New Roman"/>
                <a:cs typeface="Times New Roman"/>
              </a:rPr>
              <a:t>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739246" y="8760066"/>
            <a:ext cx="113030" cy="234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350" i="1" spc="10" dirty="0">
                <a:latin typeface="Times New Roman"/>
                <a:cs typeface="Times New Roman"/>
              </a:rPr>
              <a:t>n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576132" y="8874139"/>
            <a:ext cx="2428240" cy="23431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356485" algn="l"/>
              </a:tabLst>
            </a:pPr>
            <a:r>
              <a:rPr sz="1350" i="1" spc="15" dirty="0">
                <a:latin typeface="Times New Roman"/>
                <a:cs typeface="Times New Roman"/>
              </a:rPr>
              <a:t>A</a:t>
            </a:r>
            <a:r>
              <a:rPr sz="1350" i="1" spc="70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A</a:t>
            </a:r>
            <a:r>
              <a:rPr sz="1350" i="1" dirty="0">
                <a:latin typeface="Times New Roman"/>
                <a:cs typeface="Times New Roman"/>
              </a:rPr>
              <a:t>  </a:t>
            </a:r>
            <a:r>
              <a:rPr sz="1350" i="1" spc="-135" dirty="0">
                <a:latin typeface="Times New Roman"/>
                <a:cs typeface="Times New Roman"/>
              </a:rPr>
              <a:t> </a:t>
            </a:r>
            <a:r>
              <a:rPr sz="1350" spc="10" dirty="0">
                <a:latin typeface="Symbol"/>
                <a:cs typeface="Symbol"/>
              </a:rPr>
              <a:t></a:t>
            </a:r>
            <a:r>
              <a:rPr sz="1350" spc="120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A</a:t>
            </a:r>
            <a:r>
              <a:rPr sz="1350" i="1" dirty="0">
                <a:latin typeface="Times New Roman"/>
                <a:cs typeface="Times New Roman"/>
              </a:rPr>
              <a:t> </a:t>
            </a:r>
            <a:r>
              <a:rPr sz="1350" i="1" spc="-145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H</a:t>
            </a:r>
            <a:r>
              <a:rPr sz="1350" i="1" spc="95" dirty="0">
                <a:latin typeface="Times New Roman"/>
                <a:cs typeface="Times New Roman"/>
              </a:rPr>
              <a:t> </a:t>
            </a:r>
            <a:r>
              <a:rPr sz="1350" spc="10" dirty="0">
                <a:latin typeface="Symbol"/>
                <a:cs typeface="Symbol"/>
              </a:rPr>
              <a:t></a:t>
            </a:r>
            <a:r>
              <a:rPr sz="1350" spc="35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A</a:t>
            </a:r>
            <a:r>
              <a:rPr sz="1350" i="1" spc="160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H</a:t>
            </a:r>
            <a:r>
              <a:rPr sz="1350" i="1" dirty="0">
                <a:latin typeface="Times New Roman"/>
                <a:cs typeface="Times New Roman"/>
              </a:rPr>
              <a:t> </a:t>
            </a:r>
            <a:r>
              <a:rPr sz="1350" i="1" spc="-160" dirty="0">
                <a:latin typeface="Times New Roman"/>
                <a:cs typeface="Times New Roman"/>
              </a:rPr>
              <a:t> </a:t>
            </a:r>
            <a:r>
              <a:rPr sz="1350" spc="10" dirty="0">
                <a:latin typeface="Symbol"/>
                <a:cs typeface="Symbol"/>
              </a:rPr>
              <a:t></a:t>
            </a:r>
            <a:r>
              <a:rPr sz="1350" spc="114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A</a:t>
            </a:r>
            <a:r>
              <a:rPr sz="1350" i="1" dirty="0">
                <a:latin typeface="Times New Roman"/>
                <a:cs typeface="Times New Roman"/>
              </a:rPr>
              <a:t> </a:t>
            </a:r>
            <a:r>
              <a:rPr sz="1350" i="1" spc="-145" dirty="0">
                <a:latin typeface="Times New Roman"/>
                <a:cs typeface="Times New Roman"/>
              </a:rPr>
              <a:t> </a:t>
            </a:r>
            <a:r>
              <a:rPr sz="1350" i="1" spc="15" dirty="0">
                <a:latin typeface="Times New Roman"/>
                <a:cs typeface="Times New Roman"/>
              </a:rPr>
              <a:t>H</a:t>
            </a:r>
            <a:r>
              <a:rPr sz="1350" i="1" spc="-160" dirty="0">
                <a:latin typeface="Times New Roman"/>
                <a:cs typeface="Times New Roman"/>
              </a:rPr>
              <a:t> </a:t>
            </a:r>
            <a:r>
              <a:rPr sz="1350" spc="-114" dirty="0">
                <a:latin typeface="Times New Roman"/>
                <a:cs typeface="Times New Roman"/>
              </a:rPr>
              <a:t>(</a:t>
            </a:r>
            <a:r>
              <a:rPr sz="1350" spc="10" dirty="0">
                <a:latin typeface="Times New Roman"/>
                <a:cs typeface="Times New Roman"/>
              </a:rPr>
              <a:t>1</a:t>
            </a:r>
            <a:r>
              <a:rPr sz="1350" spc="-200" dirty="0">
                <a:latin typeface="Times New Roman"/>
                <a:cs typeface="Times New Roman"/>
              </a:rPr>
              <a:t> </a:t>
            </a:r>
            <a:r>
              <a:rPr sz="1350" spc="10" dirty="0">
                <a:latin typeface="Symbol"/>
                <a:cs typeface="Symbol"/>
              </a:rPr>
              <a:t></a:t>
            </a:r>
            <a:r>
              <a:rPr sz="1350" dirty="0">
                <a:latin typeface="Times New Roman"/>
                <a:cs typeface="Times New Roman"/>
              </a:rPr>
              <a:t>	</a:t>
            </a:r>
            <a:r>
              <a:rPr sz="1350" spc="5" dirty="0">
                <a:latin typeface="Times New Roman"/>
                <a:cs typeface="Times New Roman"/>
              </a:rPr>
              <a:t>)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29768" y="9254438"/>
            <a:ext cx="6703695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8100" marR="30480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Cette relation implique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rapprochement apparent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25" dirty="0">
                <a:latin typeface="Times New Roman"/>
                <a:cs typeface="Times New Roman"/>
              </a:rPr>
              <a:t>A</a:t>
            </a:r>
            <a:r>
              <a:rPr sz="1350" spc="37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vers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surface (dans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10" dirty="0">
                <a:latin typeface="Times New Roman"/>
                <a:cs typeface="Times New Roman"/>
              </a:rPr>
              <a:t>cas </a:t>
            </a:r>
            <a:r>
              <a:rPr sz="1400" spc="10" dirty="0">
                <a:latin typeface="Times New Roman"/>
                <a:cs typeface="Times New Roman"/>
              </a:rPr>
              <a:t>où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2  </a:t>
            </a:r>
            <a:r>
              <a:rPr sz="1400" spc="-5" dirty="0">
                <a:latin typeface="Times New Roman"/>
                <a:cs typeface="Times New Roman"/>
              </a:rPr>
              <a:t>joue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rôle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d’objet)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c’est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l’inverse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qui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produit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si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l’objet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l’image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sont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permutés.</a:t>
            </a:r>
            <a:r>
              <a:rPr sz="1400" spc="2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Les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1313814" y="835659"/>
            <a:ext cx="800100" cy="114300"/>
          </a:xfrm>
          <a:custGeom>
            <a:avLst/>
            <a:gdLst/>
            <a:ahLst/>
            <a:cxnLst/>
            <a:rect l="l" t="t" r="r" b="b"/>
            <a:pathLst>
              <a:path w="800100" h="114300">
                <a:moveTo>
                  <a:pt x="600074" y="0"/>
                </a:moveTo>
                <a:lnTo>
                  <a:pt x="600074" y="28575"/>
                </a:lnTo>
                <a:lnTo>
                  <a:pt x="0" y="28575"/>
                </a:lnTo>
                <a:lnTo>
                  <a:pt x="0" y="85725"/>
                </a:lnTo>
                <a:lnTo>
                  <a:pt x="600074" y="85725"/>
                </a:lnTo>
                <a:lnTo>
                  <a:pt x="600074" y="114300"/>
                </a:lnTo>
                <a:lnTo>
                  <a:pt x="800099" y="57150"/>
                </a:lnTo>
                <a:lnTo>
                  <a:pt x="60007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1313814" y="1292859"/>
            <a:ext cx="800100" cy="114300"/>
          </a:xfrm>
          <a:custGeom>
            <a:avLst/>
            <a:gdLst/>
            <a:ahLst/>
            <a:cxnLst/>
            <a:rect l="l" t="t" r="r" b="b"/>
            <a:pathLst>
              <a:path w="800100" h="114300">
                <a:moveTo>
                  <a:pt x="600074" y="0"/>
                </a:moveTo>
                <a:lnTo>
                  <a:pt x="600074" y="28575"/>
                </a:lnTo>
                <a:lnTo>
                  <a:pt x="0" y="28575"/>
                </a:lnTo>
                <a:lnTo>
                  <a:pt x="0" y="85725"/>
                </a:lnTo>
                <a:lnTo>
                  <a:pt x="600074" y="85725"/>
                </a:lnTo>
                <a:lnTo>
                  <a:pt x="600074" y="114300"/>
                </a:lnTo>
                <a:lnTo>
                  <a:pt x="800099" y="57150"/>
                </a:lnTo>
                <a:lnTo>
                  <a:pt x="600074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599815" y="721359"/>
            <a:ext cx="114300" cy="800100"/>
          </a:xfrm>
          <a:custGeom>
            <a:avLst/>
            <a:gdLst/>
            <a:ahLst/>
            <a:cxnLst/>
            <a:rect l="l" t="t" r="r" b="b"/>
            <a:pathLst>
              <a:path w="114300" h="800100">
                <a:moveTo>
                  <a:pt x="0" y="0"/>
                </a:moveTo>
                <a:lnTo>
                  <a:pt x="22270" y="5238"/>
                </a:lnTo>
                <a:lnTo>
                  <a:pt x="40433" y="19526"/>
                </a:lnTo>
                <a:lnTo>
                  <a:pt x="52667" y="40719"/>
                </a:lnTo>
                <a:lnTo>
                  <a:pt x="57150" y="66675"/>
                </a:lnTo>
                <a:lnTo>
                  <a:pt x="57150" y="333375"/>
                </a:lnTo>
                <a:lnTo>
                  <a:pt x="61632" y="359330"/>
                </a:lnTo>
                <a:lnTo>
                  <a:pt x="73866" y="380523"/>
                </a:lnTo>
                <a:lnTo>
                  <a:pt x="92029" y="394811"/>
                </a:lnTo>
                <a:lnTo>
                  <a:pt x="114300" y="400050"/>
                </a:lnTo>
                <a:lnTo>
                  <a:pt x="92029" y="405288"/>
                </a:lnTo>
                <a:lnTo>
                  <a:pt x="73866" y="419576"/>
                </a:lnTo>
                <a:lnTo>
                  <a:pt x="61632" y="440769"/>
                </a:lnTo>
                <a:lnTo>
                  <a:pt x="57150" y="466725"/>
                </a:lnTo>
                <a:lnTo>
                  <a:pt x="57150" y="733425"/>
                </a:lnTo>
                <a:lnTo>
                  <a:pt x="52667" y="759380"/>
                </a:lnTo>
                <a:lnTo>
                  <a:pt x="40433" y="780573"/>
                </a:lnTo>
                <a:lnTo>
                  <a:pt x="22270" y="794861"/>
                </a:lnTo>
                <a:lnTo>
                  <a:pt x="0" y="8001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828415" y="1064259"/>
            <a:ext cx="800100" cy="114300"/>
          </a:xfrm>
          <a:custGeom>
            <a:avLst/>
            <a:gdLst/>
            <a:ahLst/>
            <a:cxnLst/>
            <a:rect l="l" t="t" r="r" b="b"/>
            <a:pathLst>
              <a:path w="800100" h="114300">
                <a:moveTo>
                  <a:pt x="600075" y="0"/>
                </a:moveTo>
                <a:lnTo>
                  <a:pt x="600075" y="28575"/>
                </a:lnTo>
                <a:lnTo>
                  <a:pt x="0" y="28575"/>
                </a:lnTo>
                <a:lnTo>
                  <a:pt x="0" y="85725"/>
                </a:lnTo>
                <a:lnTo>
                  <a:pt x="600075" y="85725"/>
                </a:lnTo>
                <a:lnTo>
                  <a:pt x="600075" y="114300"/>
                </a:lnTo>
                <a:lnTo>
                  <a:pt x="800100" y="57150"/>
                </a:lnTo>
                <a:lnTo>
                  <a:pt x="60007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4742815" y="835659"/>
            <a:ext cx="2110105" cy="545465"/>
          </a:xfrm>
          <a:custGeom>
            <a:avLst/>
            <a:gdLst/>
            <a:ahLst/>
            <a:cxnLst/>
            <a:rect l="l" t="t" r="r" b="b"/>
            <a:pathLst>
              <a:path w="2110104" h="545465">
                <a:moveTo>
                  <a:pt x="0" y="545465"/>
                </a:moveTo>
                <a:lnTo>
                  <a:pt x="2110105" y="545465"/>
                </a:lnTo>
                <a:lnTo>
                  <a:pt x="2110105" y="0"/>
                </a:lnTo>
                <a:lnTo>
                  <a:pt x="0" y="0"/>
                </a:lnTo>
                <a:lnTo>
                  <a:pt x="0" y="545465"/>
                </a:lnTo>
                <a:close/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6654631" y="1195093"/>
            <a:ext cx="5778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979831" y="1076291"/>
            <a:ext cx="5778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376412" y="1093348"/>
            <a:ext cx="32004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050" baseline="51587" dirty="0">
                <a:latin typeface="Times New Roman"/>
                <a:cs typeface="Times New Roman"/>
              </a:rPr>
              <a:t>1</a:t>
            </a:r>
            <a:r>
              <a:rPr sz="1050" spc="150" baseline="51587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tgi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5781644" y="974544"/>
            <a:ext cx="21336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i="1" spc="-15" dirty="0">
                <a:latin typeface="Times New Roman"/>
                <a:cs typeface="Times New Roman"/>
              </a:rPr>
              <a:t>HA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6059384" y="874461"/>
            <a:ext cx="7061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00"/>
              </a:spcBef>
            </a:pPr>
            <a:r>
              <a:rPr sz="1800" baseline="-37037" dirty="0">
                <a:latin typeface="Symbol"/>
                <a:cs typeface="Symbol"/>
              </a:rPr>
              <a:t></a:t>
            </a:r>
            <a:r>
              <a:rPr sz="1800" baseline="-37037" dirty="0">
                <a:latin typeface="Times New Roman"/>
                <a:cs typeface="Times New Roman"/>
              </a:rPr>
              <a:t> </a:t>
            </a:r>
            <a:r>
              <a:rPr sz="1800" i="1" spc="-7" baseline="-37037" dirty="0">
                <a:latin typeface="Times New Roman"/>
                <a:cs typeface="Times New Roman"/>
              </a:rPr>
              <a:t>HA</a:t>
            </a:r>
            <a:r>
              <a:rPr sz="1800" i="1" u="sng" spc="67" baseline="-1388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200" i="1" spc="-15" dirty="0">
                <a:latin typeface="Times New Roman"/>
                <a:cs typeface="Times New Roman"/>
              </a:rPr>
              <a:t>tgi</a:t>
            </a:r>
            <a:r>
              <a:rPr sz="1050" u="sng" spc="-22" baseline="-238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1050" u="sng" spc="75" baseline="-23809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327400" y="1953894"/>
            <a:ext cx="800100" cy="114300"/>
          </a:xfrm>
          <a:custGeom>
            <a:avLst/>
            <a:gdLst/>
            <a:ahLst/>
            <a:cxnLst/>
            <a:rect l="l" t="t" r="r" b="b"/>
            <a:pathLst>
              <a:path w="800100" h="114300">
                <a:moveTo>
                  <a:pt x="600075" y="0"/>
                </a:moveTo>
                <a:lnTo>
                  <a:pt x="600075" y="28575"/>
                </a:lnTo>
                <a:lnTo>
                  <a:pt x="0" y="28575"/>
                </a:lnTo>
                <a:lnTo>
                  <a:pt x="0" y="85725"/>
                </a:lnTo>
                <a:lnTo>
                  <a:pt x="600075" y="85725"/>
                </a:lnTo>
                <a:lnTo>
                  <a:pt x="600075" y="114300"/>
                </a:lnTo>
                <a:lnTo>
                  <a:pt x="800100" y="57150"/>
                </a:lnTo>
                <a:lnTo>
                  <a:pt x="60007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771014" y="7607300"/>
            <a:ext cx="4457700" cy="0"/>
          </a:xfrm>
          <a:custGeom>
            <a:avLst/>
            <a:gdLst/>
            <a:ahLst/>
            <a:cxnLst/>
            <a:rect l="l" t="t" r="r" b="b"/>
            <a:pathLst>
              <a:path w="4457700">
                <a:moveTo>
                  <a:pt x="0" y="0"/>
                </a:moveTo>
                <a:lnTo>
                  <a:pt x="445770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028314" y="6455409"/>
            <a:ext cx="0" cy="2171700"/>
          </a:xfrm>
          <a:custGeom>
            <a:avLst/>
            <a:gdLst/>
            <a:ahLst/>
            <a:cxnLst/>
            <a:rect l="l" t="t" r="r" b="b"/>
            <a:pathLst>
              <a:path h="2171700">
                <a:moveTo>
                  <a:pt x="0" y="0"/>
                </a:moveTo>
                <a:lnTo>
                  <a:pt x="0" y="217170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985452" y="6448742"/>
            <a:ext cx="81280" cy="81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022600" y="6450710"/>
            <a:ext cx="577215" cy="1146175"/>
          </a:xfrm>
          <a:custGeom>
            <a:avLst/>
            <a:gdLst/>
            <a:ahLst/>
            <a:cxnLst/>
            <a:rect l="l" t="t" r="r" b="b"/>
            <a:pathLst>
              <a:path w="577214" h="1146175">
                <a:moveTo>
                  <a:pt x="537503" y="1080469"/>
                </a:moveTo>
                <a:lnTo>
                  <a:pt x="509015" y="1094740"/>
                </a:lnTo>
                <a:lnTo>
                  <a:pt x="577214" y="1145794"/>
                </a:lnTo>
                <a:lnTo>
                  <a:pt x="577214" y="1091819"/>
                </a:lnTo>
                <a:lnTo>
                  <a:pt x="543178" y="1091819"/>
                </a:lnTo>
                <a:lnTo>
                  <a:pt x="537503" y="1080469"/>
                </a:lnTo>
                <a:close/>
              </a:path>
              <a:path w="577214" h="1146175">
                <a:moveTo>
                  <a:pt x="548828" y="1074796"/>
                </a:moveTo>
                <a:lnTo>
                  <a:pt x="537503" y="1080469"/>
                </a:lnTo>
                <a:lnTo>
                  <a:pt x="543178" y="1091819"/>
                </a:lnTo>
                <a:lnTo>
                  <a:pt x="554482" y="1086104"/>
                </a:lnTo>
                <a:lnTo>
                  <a:pt x="548828" y="1074796"/>
                </a:lnTo>
                <a:close/>
              </a:path>
              <a:path w="577214" h="1146175">
                <a:moveTo>
                  <a:pt x="577214" y="1060577"/>
                </a:moveTo>
                <a:lnTo>
                  <a:pt x="548828" y="1074796"/>
                </a:lnTo>
                <a:lnTo>
                  <a:pt x="554482" y="1086104"/>
                </a:lnTo>
                <a:lnTo>
                  <a:pt x="543178" y="1091819"/>
                </a:lnTo>
                <a:lnTo>
                  <a:pt x="577214" y="1091819"/>
                </a:lnTo>
                <a:lnTo>
                  <a:pt x="577214" y="1060577"/>
                </a:lnTo>
                <a:close/>
              </a:path>
              <a:path w="577214" h="1146175">
                <a:moveTo>
                  <a:pt x="11430" y="0"/>
                </a:moveTo>
                <a:lnTo>
                  <a:pt x="0" y="5587"/>
                </a:lnTo>
                <a:lnTo>
                  <a:pt x="537503" y="1080469"/>
                </a:lnTo>
                <a:lnTo>
                  <a:pt x="548828" y="1074796"/>
                </a:lnTo>
                <a:lnTo>
                  <a:pt x="1143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3023107" y="6451726"/>
            <a:ext cx="805815" cy="1144905"/>
          </a:xfrm>
          <a:custGeom>
            <a:avLst/>
            <a:gdLst/>
            <a:ahLst/>
            <a:cxnLst/>
            <a:rect l="l" t="t" r="r" b="b"/>
            <a:pathLst>
              <a:path w="805814" h="1144904">
                <a:moveTo>
                  <a:pt x="756391" y="1086038"/>
                </a:moveTo>
                <a:lnTo>
                  <a:pt x="730377" y="1104265"/>
                </a:lnTo>
                <a:lnTo>
                  <a:pt x="805307" y="1144778"/>
                </a:lnTo>
                <a:lnTo>
                  <a:pt x="798081" y="1096391"/>
                </a:lnTo>
                <a:lnTo>
                  <a:pt x="763651" y="1096391"/>
                </a:lnTo>
                <a:lnTo>
                  <a:pt x="756391" y="1086038"/>
                </a:lnTo>
                <a:close/>
              </a:path>
              <a:path w="805814" h="1144904">
                <a:moveTo>
                  <a:pt x="766779" y="1078761"/>
                </a:moveTo>
                <a:lnTo>
                  <a:pt x="756391" y="1086038"/>
                </a:lnTo>
                <a:lnTo>
                  <a:pt x="763651" y="1096391"/>
                </a:lnTo>
                <a:lnTo>
                  <a:pt x="774065" y="1089152"/>
                </a:lnTo>
                <a:lnTo>
                  <a:pt x="766779" y="1078761"/>
                </a:lnTo>
                <a:close/>
              </a:path>
              <a:path w="805814" h="1144904">
                <a:moveTo>
                  <a:pt x="792733" y="1060577"/>
                </a:moveTo>
                <a:lnTo>
                  <a:pt x="766779" y="1078761"/>
                </a:lnTo>
                <a:lnTo>
                  <a:pt x="774065" y="1089152"/>
                </a:lnTo>
                <a:lnTo>
                  <a:pt x="763651" y="1096391"/>
                </a:lnTo>
                <a:lnTo>
                  <a:pt x="798081" y="1096391"/>
                </a:lnTo>
                <a:lnTo>
                  <a:pt x="792733" y="1060577"/>
                </a:lnTo>
                <a:close/>
              </a:path>
              <a:path w="805814" h="1144904">
                <a:moveTo>
                  <a:pt x="10414" y="0"/>
                </a:moveTo>
                <a:lnTo>
                  <a:pt x="0" y="7366"/>
                </a:lnTo>
                <a:lnTo>
                  <a:pt x="756391" y="1086038"/>
                </a:lnTo>
                <a:lnTo>
                  <a:pt x="766779" y="1078761"/>
                </a:lnTo>
                <a:lnTo>
                  <a:pt x="104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3595370" y="7593965"/>
            <a:ext cx="918844" cy="918844"/>
          </a:xfrm>
          <a:custGeom>
            <a:avLst/>
            <a:gdLst/>
            <a:ahLst/>
            <a:cxnLst/>
            <a:rect l="l" t="t" r="r" b="b"/>
            <a:pathLst>
              <a:path w="918845" h="918845">
                <a:moveTo>
                  <a:pt x="860489" y="869504"/>
                </a:moveTo>
                <a:lnTo>
                  <a:pt x="838072" y="891921"/>
                </a:lnTo>
                <a:lnTo>
                  <a:pt x="918844" y="918845"/>
                </a:lnTo>
                <a:lnTo>
                  <a:pt x="905382" y="878459"/>
                </a:lnTo>
                <a:lnTo>
                  <a:pt x="869441" y="878459"/>
                </a:lnTo>
                <a:lnTo>
                  <a:pt x="860489" y="869504"/>
                </a:lnTo>
                <a:close/>
              </a:path>
              <a:path w="918845" h="918845">
                <a:moveTo>
                  <a:pt x="869504" y="860489"/>
                </a:moveTo>
                <a:lnTo>
                  <a:pt x="860489" y="869504"/>
                </a:lnTo>
                <a:lnTo>
                  <a:pt x="869441" y="878459"/>
                </a:lnTo>
                <a:lnTo>
                  <a:pt x="878458" y="869442"/>
                </a:lnTo>
                <a:lnTo>
                  <a:pt x="869504" y="860489"/>
                </a:lnTo>
                <a:close/>
              </a:path>
              <a:path w="918845" h="918845">
                <a:moveTo>
                  <a:pt x="891920" y="838073"/>
                </a:moveTo>
                <a:lnTo>
                  <a:pt x="869504" y="860489"/>
                </a:lnTo>
                <a:lnTo>
                  <a:pt x="878458" y="869442"/>
                </a:lnTo>
                <a:lnTo>
                  <a:pt x="869441" y="878459"/>
                </a:lnTo>
                <a:lnTo>
                  <a:pt x="905382" y="878459"/>
                </a:lnTo>
                <a:lnTo>
                  <a:pt x="891920" y="838073"/>
                </a:lnTo>
                <a:close/>
              </a:path>
              <a:path w="918845" h="918845">
                <a:moveTo>
                  <a:pt x="8889" y="0"/>
                </a:moveTo>
                <a:lnTo>
                  <a:pt x="0" y="8890"/>
                </a:lnTo>
                <a:lnTo>
                  <a:pt x="860489" y="869504"/>
                </a:lnTo>
                <a:lnTo>
                  <a:pt x="869504" y="860489"/>
                </a:lnTo>
                <a:lnTo>
                  <a:pt x="88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824732" y="7593202"/>
            <a:ext cx="1146810" cy="805815"/>
          </a:xfrm>
          <a:custGeom>
            <a:avLst/>
            <a:gdLst/>
            <a:ahLst/>
            <a:cxnLst/>
            <a:rect l="l" t="t" r="r" b="b"/>
            <a:pathLst>
              <a:path w="1146810" h="805815">
                <a:moveTo>
                  <a:pt x="1080645" y="766777"/>
                </a:moveTo>
                <a:lnTo>
                  <a:pt x="1062354" y="792860"/>
                </a:lnTo>
                <a:lnTo>
                  <a:pt x="1146682" y="805306"/>
                </a:lnTo>
                <a:lnTo>
                  <a:pt x="1129791" y="774064"/>
                </a:lnTo>
                <a:lnTo>
                  <a:pt x="1091056" y="774064"/>
                </a:lnTo>
                <a:lnTo>
                  <a:pt x="1080645" y="766777"/>
                </a:lnTo>
                <a:close/>
              </a:path>
              <a:path w="1146810" h="805815">
                <a:moveTo>
                  <a:pt x="1087927" y="756392"/>
                </a:moveTo>
                <a:lnTo>
                  <a:pt x="1080645" y="766777"/>
                </a:lnTo>
                <a:lnTo>
                  <a:pt x="1091056" y="774064"/>
                </a:lnTo>
                <a:lnTo>
                  <a:pt x="1098295" y="763650"/>
                </a:lnTo>
                <a:lnTo>
                  <a:pt x="1087927" y="756392"/>
                </a:lnTo>
                <a:close/>
              </a:path>
              <a:path w="1146810" h="805815">
                <a:moveTo>
                  <a:pt x="1106169" y="730376"/>
                </a:moveTo>
                <a:lnTo>
                  <a:pt x="1087927" y="756392"/>
                </a:lnTo>
                <a:lnTo>
                  <a:pt x="1098295" y="763650"/>
                </a:lnTo>
                <a:lnTo>
                  <a:pt x="1091056" y="774064"/>
                </a:lnTo>
                <a:lnTo>
                  <a:pt x="1129791" y="774064"/>
                </a:lnTo>
                <a:lnTo>
                  <a:pt x="1106169" y="730376"/>
                </a:lnTo>
                <a:close/>
              </a:path>
              <a:path w="1146810" h="805815">
                <a:moveTo>
                  <a:pt x="7365" y="0"/>
                </a:moveTo>
                <a:lnTo>
                  <a:pt x="0" y="10413"/>
                </a:lnTo>
                <a:lnTo>
                  <a:pt x="1080645" y="766777"/>
                </a:lnTo>
                <a:lnTo>
                  <a:pt x="1087927" y="756392"/>
                </a:lnTo>
                <a:lnTo>
                  <a:pt x="73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2799714" y="6864984"/>
            <a:ext cx="1143000" cy="800100"/>
          </a:xfrm>
          <a:custGeom>
            <a:avLst/>
            <a:gdLst/>
            <a:ahLst/>
            <a:cxnLst/>
            <a:rect l="l" t="t" r="r" b="b"/>
            <a:pathLst>
              <a:path w="1143000" h="800100">
                <a:moveTo>
                  <a:pt x="0" y="0"/>
                </a:moveTo>
                <a:lnTo>
                  <a:pt x="1143000" y="80010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2733039" y="6743700"/>
            <a:ext cx="914400" cy="914400"/>
          </a:xfrm>
          <a:custGeom>
            <a:avLst/>
            <a:gdLst/>
            <a:ahLst/>
            <a:cxnLst/>
            <a:rect l="l" t="t" r="r" b="b"/>
            <a:pathLst>
              <a:path w="914400" h="914400">
                <a:moveTo>
                  <a:pt x="0" y="0"/>
                </a:moveTo>
                <a:lnTo>
                  <a:pt x="914400" y="914400"/>
                </a:lnTo>
              </a:path>
            </a:pathLst>
          </a:custGeom>
          <a:ln w="12700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190114" y="6449059"/>
            <a:ext cx="76200" cy="1949450"/>
          </a:xfrm>
          <a:custGeom>
            <a:avLst/>
            <a:gdLst/>
            <a:ahLst/>
            <a:cxnLst/>
            <a:rect l="l" t="t" r="r" b="b"/>
            <a:pathLst>
              <a:path w="76200" h="1949450">
                <a:moveTo>
                  <a:pt x="41656" y="0"/>
                </a:moveTo>
                <a:lnTo>
                  <a:pt x="34543" y="0"/>
                </a:lnTo>
                <a:lnTo>
                  <a:pt x="31750" y="2794"/>
                </a:lnTo>
                <a:lnTo>
                  <a:pt x="31750" y="9906"/>
                </a:lnTo>
                <a:lnTo>
                  <a:pt x="34543" y="12700"/>
                </a:lnTo>
                <a:lnTo>
                  <a:pt x="41656" y="12700"/>
                </a:lnTo>
                <a:lnTo>
                  <a:pt x="44450" y="9906"/>
                </a:lnTo>
                <a:lnTo>
                  <a:pt x="44450" y="2794"/>
                </a:lnTo>
                <a:lnTo>
                  <a:pt x="41656" y="0"/>
                </a:lnTo>
                <a:close/>
              </a:path>
              <a:path w="76200" h="1949450">
                <a:moveTo>
                  <a:pt x="41656" y="25400"/>
                </a:moveTo>
                <a:lnTo>
                  <a:pt x="34543" y="25400"/>
                </a:lnTo>
                <a:lnTo>
                  <a:pt x="31750" y="28194"/>
                </a:lnTo>
                <a:lnTo>
                  <a:pt x="31750" y="35306"/>
                </a:lnTo>
                <a:lnTo>
                  <a:pt x="34543" y="38100"/>
                </a:lnTo>
                <a:lnTo>
                  <a:pt x="41656" y="38100"/>
                </a:lnTo>
                <a:lnTo>
                  <a:pt x="44450" y="35306"/>
                </a:lnTo>
                <a:lnTo>
                  <a:pt x="44450" y="28194"/>
                </a:lnTo>
                <a:lnTo>
                  <a:pt x="41656" y="25400"/>
                </a:lnTo>
                <a:close/>
              </a:path>
              <a:path w="76200" h="1949450">
                <a:moveTo>
                  <a:pt x="41656" y="50800"/>
                </a:moveTo>
                <a:lnTo>
                  <a:pt x="34543" y="50800"/>
                </a:lnTo>
                <a:lnTo>
                  <a:pt x="31750" y="53721"/>
                </a:lnTo>
                <a:lnTo>
                  <a:pt x="31750" y="60706"/>
                </a:lnTo>
                <a:lnTo>
                  <a:pt x="34543" y="63500"/>
                </a:lnTo>
                <a:lnTo>
                  <a:pt x="41656" y="63500"/>
                </a:lnTo>
                <a:lnTo>
                  <a:pt x="44450" y="60706"/>
                </a:lnTo>
                <a:lnTo>
                  <a:pt x="44450" y="53721"/>
                </a:lnTo>
                <a:lnTo>
                  <a:pt x="41656" y="50800"/>
                </a:lnTo>
                <a:close/>
              </a:path>
              <a:path w="76200" h="1949450">
                <a:moveTo>
                  <a:pt x="41656" y="76200"/>
                </a:moveTo>
                <a:lnTo>
                  <a:pt x="34543" y="76200"/>
                </a:lnTo>
                <a:lnTo>
                  <a:pt x="31750" y="79121"/>
                </a:lnTo>
                <a:lnTo>
                  <a:pt x="31750" y="86106"/>
                </a:lnTo>
                <a:lnTo>
                  <a:pt x="34543" y="88900"/>
                </a:lnTo>
                <a:lnTo>
                  <a:pt x="41656" y="88900"/>
                </a:lnTo>
                <a:lnTo>
                  <a:pt x="44450" y="86106"/>
                </a:lnTo>
                <a:lnTo>
                  <a:pt x="44450" y="79121"/>
                </a:lnTo>
                <a:lnTo>
                  <a:pt x="41656" y="76200"/>
                </a:lnTo>
                <a:close/>
              </a:path>
              <a:path w="76200" h="1949450">
                <a:moveTo>
                  <a:pt x="41656" y="101600"/>
                </a:moveTo>
                <a:lnTo>
                  <a:pt x="34543" y="101600"/>
                </a:lnTo>
                <a:lnTo>
                  <a:pt x="31750" y="104521"/>
                </a:lnTo>
                <a:lnTo>
                  <a:pt x="31750" y="111506"/>
                </a:lnTo>
                <a:lnTo>
                  <a:pt x="34543" y="114300"/>
                </a:lnTo>
                <a:lnTo>
                  <a:pt x="41656" y="114300"/>
                </a:lnTo>
                <a:lnTo>
                  <a:pt x="44450" y="111506"/>
                </a:lnTo>
                <a:lnTo>
                  <a:pt x="44450" y="104521"/>
                </a:lnTo>
                <a:lnTo>
                  <a:pt x="41656" y="101600"/>
                </a:lnTo>
                <a:close/>
              </a:path>
              <a:path w="76200" h="1949450">
                <a:moveTo>
                  <a:pt x="41656" y="127000"/>
                </a:moveTo>
                <a:lnTo>
                  <a:pt x="34543" y="127000"/>
                </a:lnTo>
                <a:lnTo>
                  <a:pt x="31750" y="129921"/>
                </a:lnTo>
                <a:lnTo>
                  <a:pt x="31750" y="136906"/>
                </a:lnTo>
                <a:lnTo>
                  <a:pt x="34543" y="139826"/>
                </a:lnTo>
                <a:lnTo>
                  <a:pt x="41656" y="139826"/>
                </a:lnTo>
                <a:lnTo>
                  <a:pt x="44450" y="136906"/>
                </a:lnTo>
                <a:lnTo>
                  <a:pt x="44450" y="129921"/>
                </a:lnTo>
                <a:lnTo>
                  <a:pt x="41656" y="127000"/>
                </a:lnTo>
                <a:close/>
              </a:path>
              <a:path w="76200" h="1949450">
                <a:moveTo>
                  <a:pt x="41656" y="152526"/>
                </a:moveTo>
                <a:lnTo>
                  <a:pt x="34543" y="152526"/>
                </a:lnTo>
                <a:lnTo>
                  <a:pt x="31750" y="155321"/>
                </a:lnTo>
                <a:lnTo>
                  <a:pt x="31750" y="162306"/>
                </a:lnTo>
                <a:lnTo>
                  <a:pt x="34543" y="165226"/>
                </a:lnTo>
                <a:lnTo>
                  <a:pt x="41656" y="165226"/>
                </a:lnTo>
                <a:lnTo>
                  <a:pt x="44450" y="162306"/>
                </a:lnTo>
                <a:lnTo>
                  <a:pt x="44450" y="155321"/>
                </a:lnTo>
                <a:lnTo>
                  <a:pt x="41656" y="152526"/>
                </a:lnTo>
                <a:close/>
              </a:path>
              <a:path w="76200" h="1949450">
                <a:moveTo>
                  <a:pt x="41656" y="177926"/>
                </a:moveTo>
                <a:lnTo>
                  <a:pt x="34543" y="177926"/>
                </a:lnTo>
                <a:lnTo>
                  <a:pt x="31750" y="180721"/>
                </a:lnTo>
                <a:lnTo>
                  <a:pt x="31750" y="187706"/>
                </a:lnTo>
                <a:lnTo>
                  <a:pt x="34543" y="190626"/>
                </a:lnTo>
                <a:lnTo>
                  <a:pt x="41656" y="190626"/>
                </a:lnTo>
                <a:lnTo>
                  <a:pt x="44450" y="187706"/>
                </a:lnTo>
                <a:lnTo>
                  <a:pt x="44450" y="180721"/>
                </a:lnTo>
                <a:lnTo>
                  <a:pt x="41656" y="177926"/>
                </a:lnTo>
                <a:close/>
              </a:path>
              <a:path w="76200" h="1949450">
                <a:moveTo>
                  <a:pt x="41656" y="203326"/>
                </a:moveTo>
                <a:lnTo>
                  <a:pt x="34543" y="203326"/>
                </a:lnTo>
                <a:lnTo>
                  <a:pt x="31750" y="206121"/>
                </a:lnTo>
                <a:lnTo>
                  <a:pt x="31750" y="213106"/>
                </a:lnTo>
                <a:lnTo>
                  <a:pt x="34543" y="216026"/>
                </a:lnTo>
                <a:lnTo>
                  <a:pt x="41656" y="216026"/>
                </a:lnTo>
                <a:lnTo>
                  <a:pt x="44450" y="213106"/>
                </a:lnTo>
                <a:lnTo>
                  <a:pt x="44450" y="206121"/>
                </a:lnTo>
                <a:lnTo>
                  <a:pt x="41656" y="203326"/>
                </a:lnTo>
                <a:close/>
              </a:path>
              <a:path w="76200" h="1949450">
                <a:moveTo>
                  <a:pt x="41656" y="228726"/>
                </a:moveTo>
                <a:lnTo>
                  <a:pt x="34543" y="228726"/>
                </a:lnTo>
                <a:lnTo>
                  <a:pt x="31750" y="231521"/>
                </a:lnTo>
                <a:lnTo>
                  <a:pt x="31750" y="238633"/>
                </a:lnTo>
                <a:lnTo>
                  <a:pt x="34543" y="241426"/>
                </a:lnTo>
                <a:lnTo>
                  <a:pt x="41656" y="241426"/>
                </a:lnTo>
                <a:lnTo>
                  <a:pt x="44450" y="238633"/>
                </a:lnTo>
                <a:lnTo>
                  <a:pt x="44450" y="231521"/>
                </a:lnTo>
                <a:lnTo>
                  <a:pt x="41656" y="228726"/>
                </a:lnTo>
                <a:close/>
              </a:path>
              <a:path w="76200" h="1949450">
                <a:moveTo>
                  <a:pt x="41656" y="254126"/>
                </a:moveTo>
                <a:lnTo>
                  <a:pt x="34543" y="254126"/>
                </a:lnTo>
                <a:lnTo>
                  <a:pt x="31750" y="256921"/>
                </a:lnTo>
                <a:lnTo>
                  <a:pt x="31750" y="264033"/>
                </a:lnTo>
                <a:lnTo>
                  <a:pt x="34543" y="266826"/>
                </a:lnTo>
                <a:lnTo>
                  <a:pt x="41656" y="266826"/>
                </a:lnTo>
                <a:lnTo>
                  <a:pt x="44450" y="264033"/>
                </a:lnTo>
                <a:lnTo>
                  <a:pt x="44450" y="256921"/>
                </a:lnTo>
                <a:lnTo>
                  <a:pt x="41656" y="254126"/>
                </a:lnTo>
                <a:close/>
              </a:path>
              <a:path w="76200" h="1949450">
                <a:moveTo>
                  <a:pt x="41656" y="279526"/>
                </a:moveTo>
                <a:lnTo>
                  <a:pt x="34543" y="279526"/>
                </a:lnTo>
                <a:lnTo>
                  <a:pt x="31750" y="282321"/>
                </a:lnTo>
                <a:lnTo>
                  <a:pt x="31750" y="289433"/>
                </a:lnTo>
                <a:lnTo>
                  <a:pt x="34543" y="292226"/>
                </a:lnTo>
                <a:lnTo>
                  <a:pt x="41656" y="292226"/>
                </a:lnTo>
                <a:lnTo>
                  <a:pt x="44450" y="289433"/>
                </a:lnTo>
                <a:lnTo>
                  <a:pt x="44450" y="282321"/>
                </a:lnTo>
                <a:lnTo>
                  <a:pt x="41656" y="279526"/>
                </a:lnTo>
                <a:close/>
              </a:path>
              <a:path w="76200" h="1949450">
                <a:moveTo>
                  <a:pt x="41656" y="304926"/>
                </a:moveTo>
                <a:lnTo>
                  <a:pt x="34543" y="304926"/>
                </a:lnTo>
                <a:lnTo>
                  <a:pt x="31750" y="307848"/>
                </a:lnTo>
                <a:lnTo>
                  <a:pt x="31750" y="314833"/>
                </a:lnTo>
                <a:lnTo>
                  <a:pt x="34543" y="317626"/>
                </a:lnTo>
                <a:lnTo>
                  <a:pt x="41656" y="317626"/>
                </a:lnTo>
                <a:lnTo>
                  <a:pt x="44450" y="314833"/>
                </a:lnTo>
                <a:lnTo>
                  <a:pt x="44450" y="307848"/>
                </a:lnTo>
                <a:lnTo>
                  <a:pt x="41656" y="304926"/>
                </a:lnTo>
                <a:close/>
              </a:path>
              <a:path w="76200" h="1949450">
                <a:moveTo>
                  <a:pt x="41656" y="330326"/>
                </a:moveTo>
                <a:lnTo>
                  <a:pt x="34543" y="330326"/>
                </a:lnTo>
                <a:lnTo>
                  <a:pt x="31750" y="333248"/>
                </a:lnTo>
                <a:lnTo>
                  <a:pt x="31750" y="340233"/>
                </a:lnTo>
                <a:lnTo>
                  <a:pt x="34543" y="343026"/>
                </a:lnTo>
                <a:lnTo>
                  <a:pt x="41656" y="343026"/>
                </a:lnTo>
                <a:lnTo>
                  <a:pt x="44450" y="340233"/>
                </a:lnTo>
                <a:lnTo>
                  <a:pt x="44450" y="333248"/>
                </a:lnTo>
                <a:lnTo>
                  <a:pt x="41656" y="330326"/>
                </a:lnTo>
                <a:close/>
              </a:path>
              <a:path w="76200" h="1949450">
                <a:moveTo>
                  <a:pt x="41656" y="355726"/>
                </a:moveTo>
                <a:lnTo>
                  <a:pt x="34543" y="355726"/>
                </a:lnTo>
                <a:lnTo>
                  <a:pt x="31750" y="358648"/>
                </a:lnTo>
                <a:lnTo>
                  <a:pt x="31750" y="365633"/>
                </a:lnTo>
                <a:lnTo>
                  <a:pt x="34543" y="368426"/>
                </a:lnTo>
                <a:lnTo>
                  <a:pt x="41656" y="368426"/>
                </a:lnTo>
                <a:lnTo>
                  <a:pt x="44450" y="365633"/>
                </a:lnTo>
                <a:lnTo>
                  <a:pt x="44450" y="358648"/>
                </a:lnTo>
                <a:lnTo>
                  <a:pt x="41656" y="355726"/>
                </a:lnTo>
                <a:close/>
              </a:path>
              <a:path w="76200" h="1949450">
                <a:moveTo>
                  <a:pt x="41656" y="381126"/>
                </a:moveTo>
                <a:lnTo>
                  <a:pt x="34543" y="381126"/>
                </a:lnTo>
                <a:lnTo>
                  <a:pt x="31750" y="384048"/>
                </a:lnTo>
                <a:lnTo>
                  <a:pt x="31750" y="391033"/>
                </a:lnTo>
                <a:lnTo>
                  <a:pt x="34543" y="393953"/>
                </a:lnTo>
                <a:lnTo>
                  <a:pt x="41656" y="393953"/>
                </a:lnTo>
                <a:lnTo>
                  <a:pt x="44450" y="391033"/>
                </a:lnTo>
                <a:lnTo>
                  <a:pt x="44450" y="384048"/>
                </a:lnTo>
                <a:lnTo>
                  <a:pt x="41656" y="381126"/>
                </a:lnTo>
                <a:close/>
              </a:path>
              <a:path w="76200" h="1949450">
                <a:moveTo>
                  <a:pt x="41656" y="406653"/>
                </a:moveTo>
                <a:lnTo>
                  <a:pt x="34543" y="406653"/>
                </a:lnTo>
                <a:lnTo>
                  <a:pt x="31750" y="409448"/>
                </a:lnTo>
                <a:lnTo>
                  <a:pt x="31750" y="416433"/>
                </a:lnTo>
                <a:lnTo>
                  <a:pt x="34543" y="419353"/>
                </a:lnTo>
                <a:lnTo>
                  <a:pt x="41656" y="419353"/>
                </a:lnTo>
                <a:lnTo>
                  <a:pt x="44450" y="416433"/>
                </a:lnTo>
                <a:lnTo>
                  <a:pt x="44450" y="409448"/>
                </a:lnTo>
                <a:lnTo>
                  <a:pt x="41656" y="406653"/>
                </a:lnTo>
                <a:close/>
              </a:path>
              <a:path w="76200" h="1949450">
                <a:moveTo>
                  <a:pt x="41656" y="432053"/>
                </a:moveTo>
                <a:lnTo>
                  <a:pt x="34543" y="432053"/>
                </a:lnTo>
                <a:lnTo>
                  <a:pt x="31750" y="434848"/>
                </a:lnTo>
                <a:lnTo>
                  <a:pt x="31750" y="441833"/>
                </a:lnTo>
                <a:lnTo>
                  <a:pt x="34543" y="444753"/>
                </a:lnTo>
                <a:lnTo>
                  <a:pt x="41656" y="444753"/>
                </a:lnTo>
                <a:lnTo>
                  <a:pt x="44450" y="441833"/>
                </a:lnTo>
                <a:lnTo>
                  <a:pt x="44450" y="434848"/>
                </a:lnTo>
                <a:lnTo>
                  <a:pt x="41656" y="432053"/>
                </a:lnTo>
                <a:close/>
              </a:path>
              <a:path w="76200" h="1949450">
                <a:moveTo>
                  <a:pt x="41656" y="457453"/>
                </a:moveTo>
                <a:lnTo>
                  <a:pt x="34543" y="457453"/>
                </a:lnTo>
                <a:lnTo>
                  <a:pt x="31750" y="460248"/>
                </a:lnTo>
                <a:lnTo>
                  <a:pt x="31750" y="467233"/>
                </a:lnTo>
                <a:lnTo>
                  <a:pt x="34543" y="470153"/>
                </a:lnTo>
                <a:lnTo>
                  <a:pt x="41656" y="470153"/>
                </a:lnTo>
                <a:lnTo>
                  <a:pt x="44450" y="467233"/>
                </a:lnTo>
                <a:lnTo>
                  <a:pt x="44450" y="460248"/>
                </a:lnTo>
                <a:lnTo>
                  <a:pt x="41656" y="457453"/>
                </a:lnTo>
                <a:close/>
              </a:path>
              <a:path w="76200" h="1949450">
                <a:moveTo>
                  <a:pt x="41656" y="482853"/>
                </a:moveTo>
                <a:lnTo>
                  <a:pt x="34543" y="482853"/>
                </a:lnTo>
                <a:lnTo>
                  <a:pt x="31750" y="485648"/>
                </a:lnTo>
                <a:lnTo>
                  <a:pt x="31750" y="492760"/>
                </a:lnTo>
                <a:lnTo>
                  <a:pt x="34543" y="495553"/>
                </a:lnTo>
                <a:lnTo>
                  <a:pt x="41656" y="495553"/>
                </a:lnTo>
                <a:lnTo>
                  <a:pt x="44450" y="492760"/>
                </a:lnTo>
                <a:lnTo>
                  <a:pt x="44450" y="485648"/>
                </a:lnTo>
                <a:lnTo>
                  <a:pt x="41656" y="482853"/>
                </a:lnTo>
                <a:close/>
              </a:path>
              <a:path w="76200" h="1949450">
                <a:moveTo>
                  <a:pt x="41656" y="508253"/>
                </a:moveTo>
                <a:lnTo>
                  <a:pt x="34543" y="508253"/>
                </a:lnTo>
                <a:lnTo>
                  <a:pt x="31750" y="511048"/>
                </a:lnTo>
                <a:lnTo>
                  <a:pt x="31750" y="518160"/>
                </a:lnTo>
                <a:lnTo>
                  <a:pt x="34543" y="520953"/>
                </a:lnTo>
                <a:lnTo>
                  <a:pt x="41656" y="520953"/>
                </a:lnTo>
                <a:lnTo>
                  <a:pt x="44450" y="518160"/>
                </a:lnTo>
                <a:lnTo>
                  <a:pt x="44450" y="511048"/>
                </a:lnTo>
                <a:lnTo>
                  <a:pt x="41656" y="508253"/>
                </a:lnTo>
                <a:close/>
              </a:path>
              <a:path w="76200" h="1949450">
                <a:moveTo>
                  <a:pt x="41656" y="533653"/>
                </a:moveTo>
                <a:lnTo>
                  <a:pt x="34543" y="533653"/>
                </a:lnTo>
                <a:lnTo>
                  <a:pt x="31750" y="536448"/>
                </a:lnTo>
                <a:lnTo>
                  <a:pt x="31750" y="543560"/>
                </a:lnTo>
                <a:lnTo>
                  <a:pt x="34543" y="546353"/>
                </a:lnTo>
                <a:lnTo>
                  <a:pt x="41656" y="546353"/>
                </a:lnTo>
                <a:lnTo>
                  <a:pt x="44450" y="543560"/>
                </a:lnTo>
                <a:lnTo>
                  <a:pt x="44450" y="536448"/>
                </a:lnTo>
                <a:lnTo>
                  <a:pt x="41656" y="533653"/>
                </a:lnTo>
                <a:close/>
              </a:path>
              <a:path w="76200" h="1949450">
                <a:moveTo>
                  <a:pt x="41656" y="559053"/>
                </a:moveTo>
                <a:lnTo>
                  <a:pt x="34543" y="559053"/>
                </a:lnTo>
                <a:lnTo>
                  <a:pt x="31750" y="561975"/>
                </a:lnTo>
                <a:lnTo>
                  <a:pt x="31750" y="568960"/>
                </a:lnTo>
                <a:lnTo>
                  <a:pt x="34543" y="571753"/>
                </a:lnTo>
                <a:lnTo>
                  <a:pt x="41656" y="571753"/>
                </a:lnTo>
                <a:lnTo>
                  <a:pt x="44450" y="568960"/>
                </a:lnTo>
                <a:lnTo>
                  <a:pt x="44450" y="561975"/>
                </a:lnTo>
                <a:lnTo>
                  <a:pt x="41656" y="559053"/>
                </a:lnTo>
                <a:close/>
              </a:path>
              <a:path w="76200" h="1949450">
                <a:moveTo>
                  <a:pt x="41656" y="584453"/>
                </a:moveTo>
                <a:lnTo>
                  <a:pt x="34543" y="584453"/>
                </a:lnTo>
                <a:lnTo>
                  <a:pt x="31750" y="587375"/>
                </a:lnTo>
                <a:lnTo>
                  <a:pt x="31750" y="594360"/>
                </a:lnTo>
                <a:lnTo>
                  <a:pt x="34543" y="597153"/>
                </a:lnTo>
                <a:lnTo>
                  <a:pt x="41656" y="597153"/>
                </a:lnTo>
                <a:lnTo>
                  <a:pt x="44450" y="594360"/>
                </a:lnTo>
                <a:lnTo>
                  <a:pt x="44450" y="587375"/>
                </a:lnTo>
                <a:lnTo>
                  <a:pt x="41656" y="584453"/>
                </a:lnTo>
                <a:close/>
              </a:path>
              <a:path w="76200" h="1949450">
                <a:moveTo>
                  <a:pt x="41656" y="609853"/>
                </a:moveTo>
                <a:lnTo>
                  <a:pt x="34543" y="609853"/>
                </a:lnTo>
                <a:lnTo>
                  <a:pt x="31750" y="612775"/>
                </a:lnTo>
                <a:lnTo>
                  <a:pt x="31750" y="619760"/>
                </a:lnTo>
                <a:lnTo>
                  <a:pt x="34543" y="622553"/>
                </a:lnTo>
                <a:lnTo>
                  <a:pt x="41656" y="622553"/>
                </a:lnTo>
                <a:lnTo>
                  <a:pt x="44450" y="619760"/>
                </a:lnTo>
                <a:lnTo>
                  <a:pt x="44450" y="612775"/>
                </a:lnTo>
                <a:lnTo>
                  <a:pt x="41656" y="609853"/>
                </a:lnTo>
                <a:close/>
              </a:path>
              <a:path w="76200" h="1949450">
                <a:moveTo>
                  <a:pt x="41656" y="635253"/>
                </a:moveTo>
                <a:lnTo>
                  <a:pt x="34543" y="635253"/>
                </a:lnTo>
                <a:lnTo>
                  <a:pt x="31750" y="638175"/>
                </a:lnTo>
                <a:lnTo>
                  <a:pt x="31750" y="645160"/>
                </a:lnTo>
                <a:lnTo>
                  <a:pt x="34543" y="648081"/>
                </a:lnTo>
                <a:lnTo>
                  <a:pt x="41656" y="648081"/>
                </a:lnTo>
                <a:lnTo>
                  <a:pt x="44450" y="645160"/>
                </a:lnTo>
                <a:lnTo>
                  <a:pt x="44450" y="638175"/>
                </a:lnTo>
                <a:lnTo>
                  <a:pt x="41656" y="635253"/>
                </a:lnTo>
                <a:close/>
              </a:path>
              <a:path w="76200" h="1949450">
                <a:moveTo>
                  <a:pt x="41656" y="660781"/>
                </a:moveTo>
                <a:lnTo>
                  <a:pt x="34543" y="660781"/>
                </a:lnTo>
                <a:lnTo>
                  <a:pt x="31750" y="663575"/>
                </a:lnTo>
                <a:lnTo>
                  <a:pt x="31750" y="670560"/>
                </a:lnTo>
                <a:lnTo>
                  <a:pt x="34543" y="673481"/>
                </a:lnTo>
                <a:lnTo>
                  <a:pt x="41656" y="673481"/>
                </a:lnTo>
                <a:lnTo>
                  <a:pt x="44450" y="670560"/>
                </a:lnTo>
                <a:lnTo>
                  <a:pt x="44450" y="663575"/>
                </a:lnTo>
                <a:lnTo>
                  <a:pt x="41656" y="660781"/>
                </a:lnTo>
                <a:close/>
              </a:path>
              <a:path w="76200" h="1949450">
                <a:moveTo>
                  <a:pt x="41656" y="686181"/>
                </a:moveTo>
                <a:lnTo>
                  <a:pt x="34543" y="686181"/>
                </a:lnTo>
                <a:lnTo>
                  <a:pt x="31750" y="688975"/>
                </a:lnTo>
                <a:lnTo>
                  <a:pt x="31750" y="695960"/>
                </a:lnTo>
                <a:lnTo>
                  <a:pt x="34543" y="698881"/>
                </a:lnTo>
                <a:lnTo>
                  <a:pt x="41656" y="698881"/>
                </a:lnTo>
                <a:lnTo>
                  <a:pt x="44450" y="695960"/>
                </a:lnTo>
                <a:lnTo>
                  <a:pt x="44450" y="688975"/>
                </a:lnTo>
                <a:lnTo>
                  <a:pt x="41656" y="686181"/>
                </a:lnTo>
                <a:close/>
              </a:path>
              <a:path w="76200" h="1949450">
                <a:moveTo>
                  <a:pt x="41656" y="711581"/>
                </a:moveTo>
                <a:lnTo>
                  <a:pt x="34543" y="711581"/>
                </a:lnTo>
                <a:lnTo>
                  <a:pt x="31750" y="714375"/>
                </a:lnTo>
                <a:lnTo>
                  <a:pt x="31750" y="721360"/>
                </a:lnTo>
                <a:lnTo>
                  <a:pt x="34543" y="724281"/>
                </a:lnTo>
                <a:lnTo>
                  <a:pt x="41656" y="724281"/>
                </a:lnTo>
                <a:lnTo>
                  <a:pt x="44450" y="721360"/>
                </a:lnTo>
                <a:lnTo>
                  <a:pt x="44450" y="714375"/>
                </a:lnTo>
                <a:lnTo>
                  <a:pt x="41656" y="711581"/>
                </a:lnTo>
                <a:close/>
              </a:path>
              <a:path w="76200" h="1949450">
                <a:moveTo>
                  <a:pt x="41656" y="736981"/>
                </a:moveTo>
                <a:lnTo>
                  <a:pt x="34543" y="736981"/>
                </a:lnTo>
                <a:lnTo>
                  <a:pt x="31750" y="739775"/>
                </a:lnTo>
                <a:lnTo>
                  <a:pt x="31750" y="746887"/>
                </a:lnTo>
                <a:lnTo>
                  <a:pt x="34543" y="749681"/>
                </a:lnTo>
                <a:lnTo>
                  <a:pt x="41656" y="749681"/>
                </a:lnTo>
                <a:lnTo>
                  <a:pt x="44450" y="746887"/>
                </a:lnTo>
                <a:lnTo>
                  <a:pt x="44450" y="739775"/>
                </a:lnTo>
                <a:lnTo>
                  <a:pt x="41656" y="736981"/>
                </a:lnTo>
                <a:close/>
              </a:path>
              <a:path w="76200" h="1949450">
                <a:moveTo>
                  <a:pt x="41656" y="762381"/>
                </a:moveTo>
                <a:lnTo>
                  <a:pt x="34543" y="762381"/>
                </a:lnTo>
                <a:lnTo>
                  <a:pt x="31750" y="765175"/>
                </a:lnTo>
                <a:lnTo>
                  <a:pt x="31750" y="772287"/>
                </a:lnTo>
                <a:lnTo>
                  <a:pt x="34543" y="775081"/>
                </a:lnTo>
                <a:lnTo>
                  <a:pt x="41656" y="775081"/>
                </a:lnTo>
                <a:lnTo>
                  <a:pt x="44450" y="772287"/>
                </a:lnTo>
                <a:lnTo>
                  <a:pt x="44450" y="765175"/>
                </a:lnTo>
                <a:lnTo>
                  <a:pt x="41656" y="762381"/>
                </a:lnTo>
                <a:close/>
              </a:path>
              <a:path w="76200" h="1949450">
                <a:moveTo>
                  <a:pt x="41656" y="787781"/>
                </a:moveTo>
                <a:lnTo>
                  <a:pt x="34543" y="787781"/>
                </a:lnTo>
                <a:lnTo>
                  <a:pt x="31750" y="790575"/>
                </a:lnTo>
                <a:lnTo>
                  <a:pt x="31750" y="797687"/>
                </a:lnTo>
                <a:lnTo>
                  <a:pt x="34543" y="800481"/>
                </a:lnTo>
                <a:lnTo>
                  <a:pt x="41656" y="800481"/>
                </a:lnTo>
                <a:lnTo>
                  <a:pt x="44450" y="797687"/>
                </a:lnTo>
                <a:lnTo>
                  <a:pt x="44450" y="790575"/>
                </a:lnTo>
                <a:lnTo>
                  <a:pt x="41656" y="787781"/>
                </a:lnTo>
                <a:close/>
              </a:path>
              <a:path w="76200" h="1949450">
                <a:moveTo>
                  <a:pt x="41656" y="813181"/>
                </a:moveTo>
                <a:lnTo>
                  <a:pt x="34543" y="813181"/>
                </a:lnTo>
                <a:lnTo>
                  <a:pt x="31750" y="816101"/>
                </a:lnTo>
                <a:lnTo>
                  <a:pt x="31750" y="823087"/>
                </a:lnTo>
                <a:lnTo>
                  <a:pt x="34543" y="825881"/>
                </a:lnTo>
                <a:lnTo>
                  <a:pt x="41656" y="825881"/>
                </a:lnTo>
                <a:lnTo>
                  <a:pt x="44450" y="823087"/>
                </a:lnTo>
                <a:lnTo>
                  <a:pt x="44450" y="816101"/>
                </a:lnTo>
                <a:lnTo>
                  <a:pt x="41656" y="813181"/>
                </a:lnTo>
                <a:close/>
              </a:path>
              <a:path w="76200" h="1949450">
                <a:moveTo>
                  <a:pt x="41656" y="838581"/>
                </a:moveTo>
                <a:lnTo>
                  <a:pt x="34543" y="838581"/>
                </a:lnTo>
                <a:lnTo>
                  <a:pt x="31750" y="841501"/>
                </a:lnTo>
                <a:lnTo>
                  <a:pt x="31750" y="848487"/>
                </a:lnTo>
                <a:lnTo>
                  <a:pt x="34543" y="851281"/>
                </a:lnTo>
                <a:lnTo>
                  <a:pt x="41656" y="851281"/>
                </a:lnTo>
                <a:lnTo>
                  <a:pt x="44450" y="848487"/>
                </a:lnTo>
                <a:lnTo>
                  <a:pt x="44450" y="841501"/>
                </a:lnTo>
                <a:lnTo>
                  <a:pt x="41656" y="838581"/>
                </a:lnTo>
                <a:close/>
              </a:path>
              <a:path w="76200" h="1949450">
                <a:moveTo>
                  <a:pt x="41656" y="863981"/>
                </a:moveTo>
                <a:lnTo>
                  <a:pt x="34543" y="863981"/>
                </a:lnTo>
                <a:lnTo>
                  <a:pt x="31750" y="866901"/>
                </a:lnTo>
                <a:lnTo>
                  <a:pt x="31750" y="873887"/>
                </a:lnTo>
                <a:lnTo>
                  <a:pt x="34543" y="876681"/>
                </a:lnTo>
                <a:lnTo>
                  <a:pt x="41656" y="876681"/>
                </a:lnTo>
                <a:lnTo>
                  <a:pt x="44450" y="873887"/>
                </a:lnTo>
                <a:lnTo>
                  <a:pt x="44450" y="866901"/>
                </a:lnTo>
                <a:lnTo>
                  <a:pt x="41656" y="863981"/>
                </a:lnTo>
                <a:close/>
              </a:path>
              <a:path w="76200" h="1949450">
                <a:moveTo>
                  <a:pt x="41656" y="889381"/>
                </a:moveTo>
                <a:lnTo>
                  <a:pt x="34543" y="889381"/>
                </a:lnTo>
                <a:lnTo>
                  <a:pt x="31750" y="892301"/>
                </a:lnTo>
                <a:lnTo>
                  <a:pt x="31750" y="899287"/>
                </a:lnTo>
                <a:lnTo>
                  <a:pt x="34543" y="902208"/>
                </a:lnTo>
                <a:lnTo>
                  <a:pt x="41656" y="902208"/>
                </a:lnTo>
                <a:lnTo>
                  <a:pt x="44450" y="899287"/>
                </a:lnTo>
                <a:lnTo>
                  <a:pt x="44450" y="892301"/>
                </a:lnTo>
                <a:lnTo>
                  <a:pt x="41656" y="889381"/>
                </a:lnTo>
                <a:close/>
              </a:path>
              <a:path w="76200" h="1949450">
                <a:moveTo>
                  <a:pt x="41656" y="914908"/>
                </a:moveTo>
                <a:lnTo>
                  <a:pt x="34543" y="914908"/>
                </a:lnTo>
                <a:lnTo>
                  <a:pt x="31750" y="917701"/>
                </a:lnTo>
                <a:lnTo>
                  <a:pt x="31750" y="924687"/>
                </a:lnTo>
                <a:lnTo>
                  <a:pt x="34543" y="927608"/>
                </a:lnTo>
                <a:lnTo>
                  <a:pt x="41656" y="927608"/>
                </a:lnTo>
                <a:lnTo>
                  <a:pt x="44450" y="924687"/>
                </a:lnTo>
                <a:lnTo>
                  <a:pt x="44450" y="917701"/>
                </a:lnTo>
                <a:lnTo>
                  <a:pt x="41656" y="914908"/>
                </a:lnTo>
                <a:close/>
              </a:path>
              <a:path w="76200" h="1949450">
                <a:moveTo>
                  <a:pt x="41656" y="940308"/>
                </a:moveTo>
                <a:lnTo>
                  <a:pt x="34543" y="940308"/>
                </a:lnTo>
                <a:lnTo>
                  <a:pt x="31750" y="943101"/>
                </a:lnTo>
                <a:lnTo>
                  <a:pt x="31750" y="950087"/>
                </a:lnTo>
                <a:lnTo>
                  <a:pt x="34543" y="953008"/>
                </a:lnTo>
                <a:lnTo>
                  <a:pt x="41656" y="953008"/>
                </a:lnTo>
                <a:lnTo>
                  <a:pt x="44450" y="950087"/>
                </a:lnTo>
                <a:lnTo>
                  <a:pt x="44450" y="943101"/>
                </a:lnTo>
                <a:lnTo>
                  <a:pt x="41656" y="940308"/>
                </a:lnTo>
                <a:close/>
              </a:path>
              <a:path w="76200" h="1949450">
                <a:moveTo>
                  <a:pt x="41656" y="965708"/>
                </a:moveTo>
                <a:lnTo>
                  <a:pt x="34543" y="965708"/>
                </a:lnTo>
                <a:lnTo>
                  <a:pt x="31750" y="968501"/>
                </a:lnTo>
                <a:lnTo>
                  <a:pt x="31750" y="975487"/>
                </a:lnTo>
                <a:lnTo>
                  <a:pt x="34543" y="978408"/>
                </a:lnTo>
                <a:lnTo>
                  <a:pt x="41656" y="978408"/>
                </a:lnTo>
                <a:lnTo>
                  <a:pt x="44450" y="975487"/>
                </a:lnTo>
                <a:lnTo>
                  <a:pt x="44450" y="968501"/>
                </a:lnTo>
                <a:lnTo>
                  <a:pt x="41656" y="965708"/>
                </a:lnTo>
                <a:close/>
              </a:path>
              <a:path w="76200" h="1949450">
                <a:moveTo>
                  <a:pt x="41656" y="991108"/>
                </a:moveTo>
                <a:lnTo>
                  <a:pt x="34543" y="991108"/>
                </a:lnTo>
                <a:lnTo>
                  <a:pt x="31750" y="993901"/>
                </a:lnTo>
                <a:lnTo>
                  <a:pt x="31750" y="1001013"/>
                </a:lnTo>
                <a:lnTo>
                  <a:pt x="34543" y="1003807"/>
                </a:lnTo>
                <a:lnTo>
                  <a:pt x="41656" y="1003807"/>
                </a:lnTo>
                <a:lnTo>
                  <a:pt x="44450" y="1001013"/>
                </a:lnTo>
                <a:lnTo>
                  <a:pt x="44450" y="993901"/>
                </a:lnTo>
                <a:lnTo>
                  <a:pt x="41656" y="991108"/>
                </a:lnTo>
                <a:close/>
              </a:path>
              <a:path w="76200" h="1949450">
                <a:moveTo>
                  <a:pt x="41656" y="1016507"/>
                </a:moveTo>
                <a:lnTo>
                  <a:pt x="34543" y="1016507"/>
                </a:lnTo>
                <a:lnTo>
                  <a:pt x="31750" y="1019301"/>
                </a:lnTo>
                <a:lnTo>
                  <a:pt x="31750" y="1026413"/>
                </a:lnTo>
                <a:lnTo>
                  <a:pt x="34543" y="1029207"/>
                </a:lnTo>
                <a:lnTo>
                  <a:pt x="41656" y="1029207"/>
                </a:lnTo>
                <a:lnTo>
                  <a:pt x="44450" y="1026413"/>
                </a:lnTo>
                <a:lnTo>
                  <a:pt x="44450" y="1019301"/>
                </a:lnTo>
                <a:lnTo>
                  <a:pt x="41656" y="1016507"/>
                </a:lnTo>
                <a:close/>
              </a:path>
              <a:path w="76200" h="1949450">
                <a:moveTo>
                  <a:pt x="41656" y="1041907"/>
                </a:moveTo>
                <a:lnTo>
                  <a:pt x="34543" y="1041907"/>
                </a:lnTo>
                <a:lnTo>
                  <a:pt x="31750" y="1044701"/>
                </a:lnTo>
                <a:lnTo>
                  <a:pt x="31750" y="1051814"/>
                </a:lnTo>
                <a:lnTo>
                  <a:pt x="34543" y="1054608"/>
                </a:lnTo>
                <a:lnTo>
                  <a:pt x="41656" y="1054608"/>
                </a:lnTo>
                <a:lnTo>
                  <a:pt x="44450" y="1051814"/>
                </a:lnTo>
                <a:lnTo>
                  <a:pt x="44450" y="1044701"/>
                </a:lnTo>
                <a:lnTo>
                  <a:pt x="41656" y="1041907"/>
                </a:lnTo>
                <a:close/>
              </a:path>
              <a:path w="76200" h="1949450">
                <a:moveTo>
                  <a:pt x="41656" y="1067308"/>
                </a:moveTo>
                <a:lnTo>
                  <a:pt x="34543" y="1067308"/>
                </a:lnTo>
                <a:lnTo>
                  <a:pt x="31750" y="1070229"/>
                </a:lnTo>
                <a:lnTo>
                  <a:pt x="31750" y="1077214"/>
                </a:lnTo>
                <a:lnTo>
                  <a:pt x="34543" y="1080008"/>
                </a:lnTo>
                <a:lnTo>
                  <a:pt x="41656" y="1080008"/>
                </a:lnTo>
                <a:lnTo>
                  <a:pt x="44450" y="1077214"/>
                </a:lnTo>
                <a:lnTo>
                  <a:pt x="44450" y="1070229"/>
                </a:lnTo>
                <a:lnTo>
                  <a:pt x="41656" y="1067308"/>
                </a:lnTo>
                <a:close/>
              </a:path>
              <a:path w="76200" h="1949450">
                <a:moveTo>
                  <a:pt x="41656" y="1092708"/>
                </a:moveTo>
                <a:lnTo>
                  <a:pt x="34543" y="1092708"/>
                </a:lnTo>
                <a:lnTo>
                  <a:pt x="31750" y="1095629"/>
                </a:lnTo>
                <a:lnTo>
                  <a:pt x="31750" y="1102614"/>
                </a:lnTo>
                <a:lnTo>
                  <a:pt x="34543" y="1105408"/>
                </a:lnTo>
                <a:lnTo>
                  <a:pt x="41656" y="1105408"/>
                </a:lnTo>
                <a:lnTo>
                  <a:pt x="44450" y="1102614"/>
                </a:lnTo>
                <a:lnTo>
                  <a:pt x="44450" y="1095629"/>
                </a:lnTo>
                <a:lnTo>
                  <a:pt x="41656" y="1092708"/>
                </a:lnTo>
                <a:close/>
              </a:path>
              <a:path w="76200" h="1949450">
                <a:moveTo>
                  <a:pt x="41656" y="1118108"/>
                </a:moveTo>
                <a:lnTo>
                  <a:pt x="34543" y="1118108"/>
                </a:lnTo>
                <a:lnTo>
                  <a:pt x="31750" y="1121029"/>
                </a:lnTo>
                <a:lnTo>
                  <a:pt x="31750" y="1128014"/>
                </a:lnTo>
                <a:lnTo>
                  <a:pt x="34543" y="1130808"/>
                </a:lnTo>
                <a:lnTo>
                  <a:pt x="41656" y="1130808"/>
                </a:lnTo>
                <a:lnTo>
                  <a:pt x="44450" y="1128014"/>
                </a:lnTo>
                <a:lnTo>
                  <a:pt x="44450" y="1121029"/>
                </a:lnTo>
                <a:lnTo>
                  <a:pt x="41656" y="1118108"/>
                </a:lnTo>
                <a:close/>
              </a:path>
              <a:path w="76200" h="1949450">
                <a:moveTo>
                  <a:pt x="41656" y="1143508"/>
                </a:moveTo>
                <a:lnTo>
                  <a:pt x="34543" y="1143508"/>
                </a:lnTo>
                <a:lnTo>
                  <a:pt x="31750" y="1146429"/>
                </a:lnTo>
                <a:lnTo>
                  <a:pt x="31750" y="1153414"/>
                </a:lnTo>
                <a:lnTo>
                  <a:pt x="34543" y="1156335"/>
                </a:lnTo>
                <a:lnTo>
                  <a:pt x="41656" y="1156335"/>
                </a:lnTo>
                <a:lnTo>
                  <a:pt x="44450" y="1153414"/>
                </a:lnTo>
                <a:lnTo>
                  <a:pt x="44450" y="1146429"/>
                </a:lnTo>
                <a:lnTo>
                  <a:pt x="41656" y="1143508"/>
                </a:lnTo>
                <a:close/>
              </a:path>
              <a:path w="76200" h="1949450">
                <a:moveTo>
                  <a:pt x="41656" y="1169035"/>
                </a:moveTo>
                <a:lnTo>
                  <a:pt x="34543" y="1169035"/>
                </a:lnTo>
                <a:lnTo>
                  <a:pt x="31750" y="1171829"/>
                </a:lnTo>
                <a:lnTo>
                  <a:pt x="31750" y="1178814"/>
                </a:lnTo>
                <a:lnTo>
                  <a:pt x="34543" y="1181735"/>
                </a:lnTo>
                <a:lnTo>
                  <a:pt x="41656" y="1181735"/>
                </a:lnTo>
                <a:lnTo>
                  <a:pt x="44450" y="1178814"/>
                </a:lnTo>
                <a:lnTo>
                  <a:pt x="44450" y="1171829"/>
                </a:lnTo>
                <a:lnTo>
                  <a:pt x="41656" y="1169035"/>
                </a:lnTo>
                <a:close/>
              </a:path>
              <a:path w="76200" h="1949450">
                <a:moveTo>
                  <a:pt x="41656" y="1194435"/>
                </a:moveTo>
                <a:lnTo>
                  <a:pt x="34543" y="1194435"/>
                </a:lnTo>
                <a:lnTo>
                  <a:pt x="31750" y="1197229"/>
                </a:lnTo>
                <a:lnTo>
                  <a:pt x="31750" y="1204214"/>
                </a:lnTo>
                <a:lnTo>
                  <a:pt x="34543" y="1207135"/>
                </a:lnTo>
                <a:lnTo>
                  <a:pt x="41656" y="1207135"/>
                </a:lnTo>
                <a:lnTo>
                  <a:pt x="44450" y="1204214"/>
                </a:lnTo>
                <a:lnTo>
                  <a:pt x="44450" y="1197229"/>
                </a:lnTo>
                <a:lnTo>
                  <a:pt x="41656" y="1194435"/>
                </a:lnTo>
                <a:close/>
              </a:path>
              <a:path w="76200" h="1949450">
                <a:moveTo>
                  <a:pt x="41656" y="1219835"/>
                </a:moveTo>
                <a:lnTo>
                  <a:pt x="34543" y="1219835"/>
                </a:lnTo>
                <a:lnTo>
                  <a:pt x="31750" y="1222629"/>
                </a:lnTo>
                <a:lnTo>
                  <a:pt x="31750" y="1229614"/>
                </a:lnTo>
                <a:lnTo>
                  <a:pt x="34543" y="1232535"/>
                </a:lnTo>
                <a:lnTo>
                  <a:pt x="41656" y="1232535"/>
                </a:lnTo>
                <a:lnTo>
                  <a:pt x="44450" y="1229614"/>
                </a:lnTo>
                <a:lnTo>
                  <a:pt x="44450" y="1222629"/>
                </a:lnTo>
                <a:lnTo>
                  <a:pt x="41656" y="1219835"/>
                </a:lnTo>
                <a:close/>
              </a:path>
              <a:path w="76200" h="1949450">
                <a:moveTo>
                  <a:pt x="41656" y="1245235"/>
                </a:moveTo>
                <a:lnTo>
                  <a:pt x="34543" y="1245235"/>
                </a:lnTo>
                <a:lnTo>
                  <a:pt x="31750" y="1248029"/>
                </a:lnTo>
                <a:lnTo>
                  <a:pt x="31750" y="1255141"/>
                </a:lnTo>
                <a:lnTo>
                  <a:pt x="34543" y="1257935"/>
                </a:lnTo>
                <a:lnTo>
                  <a:pt x="41656" y="1257935"/>
                </a:lnTo>
                <a:lnTo>
                  <a:pt x="44450" y="1255141"/>
                </a:lnTo>
                <a:lnTo>
                  <a:pt x="44450" y="1248029"/>
                </a:lnTo>
                <a:lnTo>
                  <a:pt x="41656" y="1245235"/>
                </a:lnTo>
                <a:close/>
              </a:path>
              <a:path w="76200" h="1949450">
                <a:moveTo>
                  <a:pt x="41656" y="1270635"/>
                </a:moveTo>
                <a:lnTo>
                  <a:pt x="34543" y="1270635"/>
                </a:lnTo>
                <a:lnTo>
                  <a:pt x="31750" y="1273429"/>
                </a:lnTo>
                <a:lnTo>
                  <a:pt x="31750" y="1280541"/>
                </a:lnTo>
                <a:lnTo>
                  <a:pt x="34543" y="1283335"/>
                </a:lnTo>
                <a:lnTo>
                  <a:pt x="41656" y="1283335"/>
                </a:lnTo>
                <a:lnTo>
                  <a:pt x="44450" y="1280541"/>
                </a:lnTo>
                <a:lnTo>
                  <a:pt x="44450" y="1273429"/>
                </a:lnTo>
                <a:lnTo>
                  <a:pt x="41656" y="1270635"/>
                </a:lnTo>
                <a:close/>
              </a:path>
              <a:path w="76200" h="1949450">
                <a:moveTo>
                  <a:pt x="41656" y="1296035"/>
                </a:moveTo>
                <a:lnTo>
                  <a:pt x="34543" y="1296035"/>
                </a:lnTo>
                <a:lnTo>
                  <a:pt x="31750" y="1298829"/>
                </a:lnTo>
                <a:lnTo>
                  <a:pt x="31750" y="1305941"/>
                </a:lnTo>
                <a:lnTo>
                  <a:pt x="34543" y="1308735"/>
                </a:lnTo>
                <a:lnTo>
                  <a:pt x="41656" y="1308735"/>
                </a:lnTo>
                <a:lnTo>
                  <a:pt x="44450" y="1305941"/>
                </a:lnTo>
                <a:lnTo>
                  <a:pt x="44450" y="1298829"/>
                </a:lnTo>
                <a:lnTo>
                  <a:pt x="41656" y="1296035"/>
                </a:lnTo>
                <a:close/>
              </a:path>
              <a:path w="76200" h="1949450">
                <a:moveTo>
                  <a:pt x="41656" y="1321435"/>
                </a:moveTo>
                <a:lnTo>
                  <a:pt x="34543" y="1321435"/>
                </a:lnTo>
                <a:lnTo>
                  <a:pt x="31750" y="1324356"/>
                </a:lnTo>
                <a:lnTo>
                  <a:pt x="31750" y="1331341"/>
                </a:lnTo>
                <a:lnTo>
                  <a:pt x="34543" y="1334135"/>
                </a:lnTo>
                <a:lnTo>
                  <a:pt x="41656" y="1334135"/>
                </a:lnTo>
                <a:lnTo>
                  <a:pt x="44450" y="1331341"/>
                </a:lnTo>
                <a:lnTo>
                  <a:pt x="44450" y="1324356"/>
                </a:lnTo>
                <a:lnTo>
                  <a:pt x="41656" y="1321435"/>
                </a:lnTo>
                <a:close/>
              </a:path>
              <a:path w="76200" h="1949450">
                <a:moveTo>
                  <a:pt x="41656" y="1346835"/>
                </a:moveTo>
                <a:lnTo>
                  <a:pt x="34543" y="1346835"/>
                </a:lnTo>
                <a:lnTo>
                  <a:pt x="31750" y="1349756"/>
                </a:lnTo>
                <a:lnTo>
                  <a:pt x="31750" y="1356741"/>
                </a:lnTo>
                <a:lnTo>
                  <a:pt x="34543" y="1359535"/>
                </a:lnTo>
                <a:lnTo>
                  <a:pt x="41656" y="1359535"/>
                </a:lnTo>
                <a:lnTo>
                  <a:pt x="44450" y="1356741"/>
                </a:lnTo>
                <a:lnTo>
                  <a:pt x="44450" y="1349756"/>
                </a:lnTo>
                <a:lnTo>
                  <a:pt x="41656" y="1346835"/>
                </a:lnTo>
                <a:close/>
              </a:path>
              <a:path w="76200" h="1949450">
                <a:moveTo>
                  <a:pt x="41656" y="1372235"/>
                </a:moveTo>
                <a:lnTo>
                  <a:pt x="34543" y="1372235"/>
                </a:lnTo>
                <a:lnTo>
                  <a:pt x="31750" y="1375156"/>
                </a:lnTo>
                <a:lnTo>
                  <a:pt x="31750" y="1382141"/>
                </a:lnTo>
                <a:lnTo>
                  <a:pt x="34543" y="1384935"/>
                </a:lnTo>
                <a:lnTo>
                  <a:pt x="41656" y="1384935"/>
                </a:lnTo>
                <a:lnTo>
                  <a:pt x="44450" y="1382141"/>
                </a:lnTo>
                <a:lnTo>
                  <a:pt x="44450" y="1375156"/>
                </a:lnTo>
                <a:lnTo>
                  <a:pt x="41656" y="1372235"/>
                </a:lnTo>
                <a:close/>
              </a:path>
              <a:path w="76200" h="1949450">
                <a:moveTo>
                  <a:pt x="41656" y="1397635"/>
                </a:moveTo>
                <a:lnTo>
                  <a:pt x="34543" y="1397635"/>
                </a:lnTo>
                <a:lnTo>
                  <a:pt x="31750" y="1400556"/>
                </a:lnTo>
                <a:lnTo>
                  <a:pt x="31750" y="1407541"/>
                </a:lnTo>
                <a:lnTo>
                  <a:pt x="34543" y="1410462"/>
                </a:lnTo>
                <a:lnTo>
                  <a:pt x="41656" y="1410462"/>
                </a:lnTo>
                <a:lnTo>
                  <a:pt x="44450" y="1407541"/>
                </a:lnTo>
                <a:lnTo>
                  <a:pt x="44450" y="1400556"/>
                </a:lnTo>
                <a:lnTo>
                  <a:pt x="41656" y="1397635"/>
                </a:lnTo>
                <a:close/>
              </a:path>
              <a:path w="76200" h="1949450">
                <a:moveTo>
                  <a:pt x="41656" y="1423162"/>
                </a:moveTo>
                <a:lnTo>
                  <a:pt x="34543" y="1423162"/>
                </a:lnTo>
                <a:lnTo>
                  <a:pt x="31750" y="1425956"/>
                </a:lnTo>
                <a:lnTo>
                  <a:pt x="31750" y="1432941"/>
                </a:lnTo>
                <a:lnTo>
                  <a:pt x="34543" y="1435862"/>
                </a:lnTo>
                <a:lnTo>
                  <a:pt x="41656" y="1435862"/>
                </a:lnTo>
                <a:lnTo>
                  <a:pt x="44450" y="1432941"/>
                </a:lnTo>
                <a:lnTo>
                  <a:pt x="44450" y="1425956"/>
                </a:lnTo>
                <a:lnTo>
                  <a:pt x="41656" y="1423162"/>
                </a:lnTo>
                <a:close/>
              </a:path>
              <a:path w="76200" h="1949450">
                <a:moveTo>
                  <a:pt x="41656" y="1448562"/>
                </a:moveTo>
                <a:lnTo>
                  <a:pt x="34543" y="1448562"/>
                </a:lnTo>
                <a:lnTo>
                  <a:pt x="31750" y="1451356"/>
                </a:lnTo>
                <a:lnTo>
                  <a:pt x="31750" y="1458341"/>
                </a:lnTo>
                <a:lnTo>
                  <a:pt x="34543" y="1461262"/>
                </a:lnTo>
                <a:lnTo>
                  <a:pt x="41656" y="1461262"/>
                </a:lnTo>
                <a:lnTo>
                  <a:pt x="44450" y="1458341"/>
                </a:lnTo>
                <a:lnTo>
                  <a:pt x="44450" y="1451356"/>
                </a:lnTo>
                <a:lnTo>
                  <a:pt x="41656" y="1448562"/>
                </a:lnTo>
                <a:close/>
              </a:path>
              <a:path w="76200" h="1949450">
                <a:moveTo>
                  <a:pt x="41656" y="1473962"/>
                </a:moveTo>
                <a:lnTo>
                  <a:pt x="34543" y="1473962"/>
                </a:lnTo>
                <a:lnTo>
                  <a:pt x="31750" y="1476756"/>
                </a:lnTo>
                <a:lnTo>
                  <a:pt x="31750" y="1483741"/>
                </a:lnTo>
                <a:lnTo>
                  <a:pt x="34543" y="1486662"/>
                </a:lnTo>
                <a:lnTo>
                  <a:pt x="41656" y="1486662"/>
                </a:lnTo>
                <a:lnTo>
                  <a:pt x="44450" y="1483741"/>
                </a:lnTo>
                <a:lnTo>
                  <a:pt x="44450" y="1476756"/>
                </a:lnTo>
                <a:lnTo>
                  <a:pt x="41656" y="1473962"/>
                </a:lnTo>
                <a:close/>
              </a:path>
              <a:path w="76200" h="1949450">
                <a:moveTo>
                  <a:pt x="41656" y="1499362"/>
                </a:moveTo>
                <a:lnTo>
                  <a:pt x="34543" y="1499362"/>
                </a:lnTo>
                <a:lnTo>
                  <a:pt x="31750" y="1502156"/>
                </a:lnTo>
                <a:lnTo>
                  <a:pt x="31750" y="1509268"/>
                </a:lnTo>
                <a:lnTo>
                  <a:pt x="34543" y="1512062"/>
                </a:lnTo>
                <a:lnTo>
                  <a:pt x="41656" y="1512062"/>
                </a:lnTo>
                <a:lnTo>
                  <a:pt x="44450" y="1509268"/>
                </a:lnTo>
                <a:lnTo>
                  <a:pt x="44450" y="1502156"/>
                </a:lnTo>
                <a:lnTo>
                  <a:pt x="41656" y="1499362"/>
                </a:lnTo>
                <a:close/>
              </a:path>
              <a:path w="76200" h="1949450">
                <a:moveTo>
                  <a:pt x="41656" y="1524762"/>
                </a:moveTo>
                <a:lnTo>
                  <a:pt x="34543" y="1524762"/>
                </a:lnTo>
                <a:lnTo>
                  <a:pt x="31750" y="1527556"/>
                </a:lnTo>
                <a:lnTo>
                  <a:pt x="31750" y="1534668"/>
                </a:lnTo>
                <a:lnTo>
                  <a:pt x="34543" y="1537462"/>
                </a:lnTo>
                <a:lnTo>
                  <a:pt x="41656" y="1537462"/>
                </a:lnTo>
                <a:lnTo>
                  <a:pt x="44450" y="1534668"/>
                </a:lnTo>
                <a:lnTo>
                  <a:pt x="44450" y="1527556"/>
                </a:lnTo>
                <a:lnTo>
                  <a:pt x="41656" y="1524762"/>
                </a:lnTo>
                <a:close/>
              </a:path>
              <a:path w="76200" h="1949450">
                <a:moveTo>
                  <a:pt x="41656" y="1550162"/>
                </a:moveTo>
                <a:lnTo>
                  <a:pt x="34543" y="1550162"/>
                </a:lnTo>
                <a:lnTo>
                  <a:pt x="31750" y="1552956"/>
                </a:lnTo>
                <a:lnTo>
                  <a:pt x="31750" y="1560068"/>
                </a:lnTo>
                <a:lnTo>
                  <a:pt x="34543" y="1562862"/>
                </a:lnTo>
                <a:lnTo>
                  <a:pt x="41656" y="1562862"/>
                </a:lnTo>
                <a:lnTo>
                  <a:pt x="44450" y="1560068"/>
                </a:lnTo>
                <a:lnTo>
                  <a:pt x="44450" y="1552956"/>
                </a:lnTo>
                <a:lnTo>
                  <a:pt x="41656" y="1550162"/>
                </a:lnTo>
                <a:close/>
              </a:path>
              <a:path w="76200" h="1949450">
                <a:moveTo>
                  <a:pt x="41656" y="1575562"/>
                </a:moveTo>
                <a:lnTo>
                  <a:pt x="34543" y="1575562"/>
                </a:lnTo>
                <a:lnTo>
                  <a:pt x="31750" y="1578483"/>
                </a:lnTo>
                <a:lnTo>
                  <a:pt x="31750" y="1585468"/>
                </a:lnTo>
                <a:lnTo>
                  <a:pt x="34543" y="1588262"/>
                </a:lnTo>
                <a:lnTo>
                  <a:pt x="41656" y="1588262"/>
                </a:lnTo>
                <a:lnTo>
                  <a:pt x="44450" y="1585468"/>
                </a:lnTo>
                <a:lnTo>
                  <a:pt x="44450" y="1578483"/>
                </a:lnTo>
                <a:lnTo>
                  <a:pt x="41656" y="1575562"/>
                </a:lnTo>
                <a:close/>
              </a:path>
              <a:path w="76200" h="1949450">
                <a:moveTo>
                  <a:pt x="41656" y="1600962"/>
                </a:moveTo>
                <a:lnTo>
                  <a:pt x="34543" y="1600962"/>
                </a:lnTo>
                <a:lnTo>
                  <a:pt x="31750" y="1603883"/>
                </a:lnTo>
                <a:lnTo>
                  <a:pt x="31750" y="1610868"/>
                </a:lnTo>
                <a:lnTo>
                  <a:pt x="34543" y="1613662"/>
                </a:lnTo>
                <a:lnTo>
                  <a:pt x="41656" y="1613662"/>
                </a:lnTo>
                <a:lnTo>
                  <a:pt x="44450" y="1610868"/>
                </a:lnTo>
                <a:lnTo>
                  <a:pt x="44450" y="1603883"/>
                </a:lnTo>
                <a:lnTo>
                  <a:pt x="41656" y="1600962"/>
                </a:lnTo>
                <a:close/>
              </a:path>
              <a:path w="76200" h="1949450">
                <a:moveTo>
                  <a:pt x="41656" y="1626362"/>
                </a:moveTo>
                <a:lnTo>
                  <a:pt x="34543" y="1626362"/>
                </a:lnTo>
                <a:lnTo>
                  <a:pt x="31750" y="1629283"/>
                </a:lnTo>
                <a:lnTo>
                  <a:pt x="31750" y="1636268"/>
                </a:lnTo>
                <a:lnTo>
                  <a:pt x="34543" y="1639062"/>
                </a:lnTo>
                <a:lnTo>
                  <a:pt x="41656" y="1639062"/>
                </a:lnTo>
                <a:lnTo>
                  <a:pt x="44450" y="1636268"/>
                </a:lnTo>
                <a:lnTo>
                  <a:pt x="44450" y="1629283"/>
                </a:lnTo>
                <a:lnTo>
                  <a:pt x="41656" y="1626362"/>
                </a:lnTo>
                <a:close/>
              </a:path>
              <a:path w="76200" h="1949450">
                <a:moveTo>
                  <a:pt x="41656" y="1651762"/>
                </a:moveTo>
                <a:lnTo>
                  <a:pt x="34543" y="1651762"/>
                </a:lnTo>
                <a:lnTo>
                  <a:pt x="31750" y="1654683"/>
                </a:lnTo>
                <a:lnTo>
                  <a:pt x="31750" y="1661668"/>
                </a:lnTo>
                <a:lnTo>
                  <a:pt x="34543" y="1664589"/>
                </a:lnTo>
                <a:lnTo>
                  <a:pt x="41656" y="1664589"/>
                </a:lnTo>
                <a:lnTo>
                  <a:pt x="44450" y="1661668"/>
                </a:lnTo>
                <a:lnTo>
                  <a:pt x="44450" y="1654683"/>
                </a:lnTo>
                <a:lnTo>
                  <a:pt x="41656" y="1651762"/>
                </a:lnTo>
                <a:close/>
              </a:path>
              <a:path w="76200" h="1949450">
                <a:moveTo>
                  <a:pt x="41656" y="1677289"/>
                </a:moveTo>
                <a:lnTo>
                  <a:pt x="34543" y="1677289"/>
                </a:lnTo>
                <a:lnTo>
                  <a:pt x="31750" y="1680083"/>
                </a:lnTo>
                <a:lnTo>
                  <a:pt x="31750" y="1687068"/>
                </a:lnTo>
                <a:lnTo>
                  <a:pt x="34543" y="1689989"/>
                </a:lnTo>
                <a:lnTo>
                  <a:pt x="41656" y="1689989"/>
                </a:lnTo>
                <a:lnTo>
                  <a:pt x="44450" y="1687068"/>
                </a:lnTo>
                <a:lnTo>
                  <a:pt x="44450" y="1680083"/>
                </a:lnTo>
                <a:lnTo>
                  <a:pt x="41656" y="1677289"/>
                </a:lnTo>
                <a:close/>
              </a:path>
              <a:path w="76200" h="1949450">
                <a:moveTo>
                  <a:pt x="41656" y="1702689"/>
                </a:moveTo>
                <a:lnTo>
                  <a:pt x="34543" y="1702689"/>
                </a:lnTo>
                <a:lnTo>
                  <a:pt x="31750" y="1705483"/>
                </a:lnTo>
                <a:lnTo>
                  <a:pt x="31750" y="1712468"/>
                </a:lnTo>
                <a:lnTo>
                  <a:pt x="34543" y="1715389"/>
                </a:lnTo>
                <a:lnTo>
                  <a:pt x="41656" y="1715389"/>
                </a:lnTo>
                <a:lnTo>
                  <a:pt x="44450" y="1712468"/>
                </a:lnTo>
                <a:lnTo>
                  <a:pt x="44450" y="1705483"/>
                </a:lnTo>
                <a:lnTo>
                  <a:pt x="41656" y="1702689"/>
                </a:lnTo>
                <a:close/>
              </a:path>
              <a:path w="76200" h="1949450">
                <a:moveTo>
                  <a:pt x="41656" y="1728089"/>
                </a:moveTo>
                <a:lnTo>
                  <a:pt x="34543" y="1728089"/>
                </a:lnTo>
                <a:lnTo>
                  <a:pt x="31750" y="1730883"/>
                </a:lnTo>
                <a:lnTo>
                  <a:pt x="31750" y="1737995"/>
                </a:lnTo>
                <a:lnTo>
                  <a:pt x="34543" y="1740789"/>
                </a:lnTo>
                <a:lnTo>
                  <a:pt x="41656" y="1740789"/>
                </a:lnTo>
                <a:lnTo>
                  <a:pt x="44450" y="1737995"/>
                </a:lnTo>
                <a:lnTo>
                  <a:pt x="44450" y="1730883"/>
                </a:lnTo>
                <a:lnTo>
                  <a:pt x="41656" y="1728089"/>
                </a:lnTo>
                <a:close/>
              </a:path>
              <a:path w="76200" h="1949450">
                <a:moveTo>
                  <a:pt x="41656" y="1753489"/>
                </a:moveTo>
                <a:lnTo>
                  <a:pt x="34543" y="1753489"/>
                </a:lnTo>
                <a:lnTo>
                  <a:pt x="31750" y="1756283"/>
                </a:lnTo>
                <a:lnTo>
                  <a:pt x="31750" y="1763395"/>
                </a:lnTo>
                <a:lnTo>
                  <a:pt x="34543" y="1766189"/>
                </a:lnTo>
                <a:lnTo>
                  <a:pt x="41656" y="1766189"/>
                </a:lnTo>
                <a:lnTo>
                  <a:pt x="44450" y="1763395"/>
                </a:lnTo>
                <a:lnTo>
                  <a:pt x="44450" y="1756283"/>
                </a:lnTo>
                <a:lnTo>
                  <a:pt x="41656" y="1753489"/>
                </a:lnTo>
                <a:close/>
              </a:path>
              <a:path w="76200" h="1949450">
                <a:moveTo>
                  <a:pt x="41656" y="1778889"/>
                </a:moveTo>
                <a:lnTo>
                  <a:pt x="34543" y="1778889"/>
                </a:lnTo>
                <a:lnTo>
                  <a:pt x="31750" y="1781683"/>
                </a:lnTo>
                <a:lnTo>
                  <a:pt x="31750" y="1788795"/>
                </a:lnTo>
                <a:lnTo>
                  <a:pt x="34543" y="1791589"/>
                </a:lnTo>
                <a:lnTo>
                  <a:pt x="41656" y="1791589"/>
                </a:lnTo>
                <a:lnTo>
                  <a:pt x="44450" y="1788795"/>
                </a:lnTo>
                <a:lnTo>
                  <a:pt x="44450" y="1781683"/>
                </a:lnTo>
                <a:lnTo>
                  <a:pt x="41656" y="1778889"/>
                </a:lnTo>
                <a:close/>
              </a:path>
              <a:path w="76200" h="1949450">
                <a:moveTo>
                  <a:pt x="41656" y="1804289"/>
                </a:moveTo>
                <a:lnTo>
                  <a:pt x="34543" y="1804289"/>
                </a:lnTo>
                <a:lnTo>
                  <a:pt x="31750" y="1807210"/>
                </a:lnTo>
                <a:lnTo>
                  <a:pt x="31750" y="1814195"/>
                </a:lnTo>
                <a:lnTo>
                  <a:pt x="34543" y="1816989"/>
                </a:lnTo>
                <a:lnTo>
                  <a:pt x="41656" y="1816989"/>
                </a:lnTo>
                <a:lnTo>
                  <a:pt x="44450" y="1814195"/>
                </a:lnTo>
                <a:lnTo>
                  <a:pt x="44450" y="1807210"/>
                </a:lnTo>
                <a:lnTo>
                  <a:pt x="41656" y="1804289"/>
                </a:lnTo>
                <a:close/>
              </a:path>
              <a:path w="76200" h="1949450">
                <a:moveTo>
                  <a:pt x="41656" y="1829689"/>
                </a:moveTo>
                <a:lnTo>
                  <a:pt x="34543" y="1829689"/>
                </a:lnTo>
                <a:lnTo>
                  <a:pt x="31750" y="1832610"/>
                </a:lnTo>
                <a:lnTo>
                  <a:pt x="31750" y="1839595"/>
                </a:lnTo>
                <a:lnTo>
                  <a:pt x="34543" y="1842389"/>
                </a:lnTo>
                <a:lnTo>
                  <a:pt x="41656" y="1842389"/>
                </a:lnTo>
                <a:lnTo>
                  <a:pt x="44450" y="1839595"/>
                </a:lnTo>
                <a:lnTo>
                  <a:pt x="44450" y="1832610"/>
                </a:lnTo>
                <a:lnTo>
                  <a:pt x="41656" y="1829689"/>
                </a:lnTo>
                <a:close/>
              </a:path>
              <a:path w="76200" h="1949450">
                <a:moveTo>
                  <a:pt x="41656" y="1855089"/>
                </a:moveTo>
                <a:lnTo>
                  <a:pt x="34543" y="1855089"/>
                </a:lnTo>
                <a:lnTo>
                  <a:pt x="31750" y="1858010"/>
                </a:lnTo>
                <a:lnTo>
                  <a:pt x="31750" y="1864995"/>
                </a:lnTo>
                <a:lnTo>
                  <a:pt x="34543" y="1867789"/>
                </a:lnTo>
                <a:lnTo>
                  <a:pt x="41656" y="1867789"/>
                </a:lnTo>
                <a:lnTo>
                  <a:pt x="44450" y="1864995"/>
                </a:lnTo>
                <a:lnTo>
                  <a:pt x="44450" y="1858010"/>
                </a:lnTo>
                <a:lnTo>
                  <a:pt x="41656" y="1855089"/>
                </a:lnTo>
                <a:close/>
              </a:path>
              <a:path w="76200" h="1949450">
                <a:moveTo>
                  <a:pt x="76200" y="1873250"/>
                </a:moveTo>
                <a:lnTo>
                  <a:pt x="0" y="1873250"/>
                </a:lnTo>
                <a:lnTo>
                  <a:pt x="38100" y="1949450"/>
                </a:lnTo>
                <a:lnTo>
                  <a:pt x="76200" y="1873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1849882" y="7279004"/>
            <a:ext cx="140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+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378968" y="4669662"/>
            <a:ext cx="6778625" cy="191516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88900" marR="55880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Cette relation implique qu’à l’objet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1 </a:t>
            </a:r>
            <a:r>
              <a:rPr sz="1400" spc="-5" dirty="0">
                <a:latin typeface="Times New Roman"/>
                <a:cs typeface="Times New Roman"/>
              </a:rPr>
              <a:t>correspond une seule </a:t>
            </a:r>
            <a:r>
              <a:rPr sz="1400" dirty="0">
                <a:latin typeface="Times New Roman"/>
                <a:cs typeface="Times New Roman"/>
              </a:rPr>
              <a:t>image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D’où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formule </a:t>
            </a:r>
            <a:r>
              <a:rPr sz="1400" spc="-10" dirty="0">
                <a:latin typeface="Times New Roman"/>
                <a:cs typeface="Times New Roman"/>
              </a:rPr>
              <a:t>du  </a:t>
            </a:r>
            <a:r>
              <a:rPr sz="1400" spc="-5" dirty="0">
                <a:latin typeface="Times New Roman"/>
                <a:cs typeface="Times New Roman"/>
              </a:rPr>
              <a:t>dioptre plan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600">
              <a:latin typeface="Times New Roman"/>
              <a:cs typeface="Times New Roman"/>
            </a:endParaRPr>
          </a:p>
          <a:p>
            <a:pPr marL="2451735">
              <a:lnSpc>
                <a:spcPts val="1630"/>
              </a:lnSpc>
              <a:spcBef>
                <a:spcPts val="5"/>
              </a:spcBef>
              <a:tabLst>
                <a:tab pos="3020060" algn="l"/>
              </a:tabLst>
            </a:pPr>
            <a:r>
              <a:rPr sz="2325" i="1" u="sng" spc="-37" baseline="179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HA</a:t>
            </a:r>
            <a:r>
              <a:rPr sz="9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sz="900" spc="-25" dirty="0">
                <a:latin typeface="Times New Roman"/>
                <a:cs typeface="Times New Roman"/>
              </a:rPr>
              <a:t>	</a:t>
            </a:r>
            <a:r>
              <a:rPr sz="2325" i="1" spc="-15" baseline="1792" dirty="0">
                <a:latin typeface="Times New Roman"/>
                <a:cs typeface="Times New Roman"/>
              </a:rPr>
              <a:t>HA</a:t>
            </a:r>
            <a:endParaRPr sz="2325" baseline="1792">
              <a:latin typeface="Times New Roman"/>
              <a:cs typeface="Times New Roman"/>
            </a:endParaRPr>
          </a:p>
          <a:p>
            <a:pPr marL="88900">
              <a:lnSpc>
                <a:spcPts val="1055"/>
              </a:lnSpc>
              <a:tabLst>
                <a:tab pos="2840355" algn="l"/>
                <a:tab pos="3270250" algn="l"/>
              </a:tabLst>
            </a:pPr>
            <a:r>
              <a:rPr sz="1400" spc="-5" dirty="0">
                <a:latin typeface="Times New Roman"/>
                <a:cs typeface="Times New Roman"/>
              </a:rPr>
              <a:t>D’ou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formule </a:t>
            </a:r>
            <a:r>
              <a:rPr sz="1400" dirty="0">
                <a:latin typeface="Times New Roman"/>
                <a:cs typeface="Times New Roman"/>
              </a:rPr>
              <a:t>du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dioptre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plan	</a:t>
            </a:r>
            <a:r>
              <a:rPr sz="2325" spc="-7" baseline="17921" dirty="0">
                <a:latin typeface="Symbol"/>
                <a:cs typeface="Symbol"/>
              </a:rPr>
              <a:t></a:t>
            </a:r>
            <a:r>
              <a:rPr sz="2325" spc="-7" baseline="17921" dirty="0">
                <a:latin typeface="Times New Roman"/>
                <a:cs typeface="Times New Roman"/>
              </a:rPr>
              <a:t>	</a:t>
            </a:r>
            <a:r>
              <a:rPr sz="1350" baseline="67901" dirty="0">
                <a:latin typeface="Times New Roman"/>
                <a:cs typeface="Times New Roman"/>
              </a:rPr>
              <a:t>2</a:t>
            </a:r>
            <a:endParaRPr sz="1350" baseline="67901">
              <a:latin typeface="Times New Roman"/>
              <a:cs typeface="Times New Roman"/>
            </a:endParaRPr>
          </a:p>
          <a:p>
            <a:pPr marL="2533650">
              <a:lnSpc>
                <a:spcPts val="1285"/>
              </a:lnSpc>
              <a:tabLst>
                <a:tab pos="3093085" algn="l"/>
              </a:tabLst>
            </a:pPr>
            <a:r>
              <a:rPr sz="1550" i="1" spc="-55" dirty="0">
                <a:latin typeface="Times New Roman"/>
                <a:cs typeface="Times New Roman"/>
              </a:rPr>
              <a:t>n</a:t>
            </a:r>
            <a:r>
              <a:rPr sz="1350" spc="-82" baseline="-24691" dirty="0">
                <a:latin typeface="Times New Roman"/>
                <a:cs typeface="Times New Roman"/>
              </a:rPr>
              <a:t>1	</a:t>
            </a:r>
            <a:r>
              <a:rPr sz="1550" i="1" dirty="0">
                <a:latin typeface="Times New Roman"/>
                <a:cs typeface="Times New Roman"/>
              </a:rPr>
              <a:t>n</a:t>
            </a:r>
            <a:r>
              <a:rPr sz="1350" baseline="-24691" dirty="0">
                <a:latin typeface="Times New Roman"/>
                <a:cs typeface="Times New Roman"/>
              </a:rPr>
              <a:t>2</a:t>
            </a:r>
            <a:endParaRPr sz="1350" baseline="-24691">
              <a:latin typeface="Times New Roman"/>
              <a:cs typeface="Times New Roman"/>
            </a:endParaRPr>
          </a:p>
          <a:p>
            <a:pPr marL="88900" marR="60325">
              <a:lnSpc>
                <a:spcPts val="1610"/>
              </a:lnSpc>
              <a:spcBef>
                <a:spcPts val="495"/>
              </a:spcBef>
            </a:pP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conclusion, il </a:t>
            </a:r>
            <a:r>
              <a:rPr sz="1400" dirty="0">
                <a:latin typeface="Times New Roman"/>
                <a:cs typeface="Times New Roman"/>
              </a:rPr>
              <a:t>y a </a:t>
            </a:r>
            <a:r>
              <a:rPr sz="1400" spc="-5" dirty="0">
                <a:latin typeface="Times New Roman"/>
                <a:cs typeface="Times New Roman"/>
              </a:rPr>
              <a:t>stigmatisme approché seulement pour les rayons lumineux peu inclinés 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rapport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la normale </a:t>
            </a:r>
            <a:r>
              <a:rPr sz="1400" spc="-10" dirty="0">
                <a:latin typeface="Times New Roman"/>
                <a:cs typeface="Times New Roman"/>
              </a:rPr>
              <a:t>au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dioptre.</a:t>
            </a:r>
            <a:endParaRPr sz="1400">
              <a:latin typeface="Times New Roman"/>
              <a:cs typeface="Times New Roman"/>
            </a:endParaRPr>
          </a:p>
          <a:p>
            <a:pPr marL="2379980">
              <a:lnSpc>
                <a:spcPct val="100000"/>
              </a:lnSpc>
              <a:spcBef>
                <a:spcPts val="55"/>
              </a:spcBef>
            </a:pPr>
            <a:r>
              <a:rPr sz="2400" b="1" spc="-7" baseline="3472" dirty="0">
                <a:latin typeface="Times New Roman"/>
                <a:cs typeface="Times New Roman"/>
              </a:rPr>
              <a:t>A</a:t>
            </a:r>
            <a:r>
              <a:rPr sz="1050" b="1" spc="-5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2624963" y="6859295"/>
            <a:ext cx="424180" cy="68707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172085">
              <a:lnSpc>
                <a:spcPct val="100000"/>
              </a:lnSpc>
              <a:spcBef>
                <a:spcPts val="785"/>
              </a:spcBef>
            </a:pPr>
            <a:r>
              <a:rPr sz="2400" b="1" spc="-7" baseline="3472" dirty="0">
                <a:latin typeface="Times New Roman"/>
                <a:cs typeface="Times New Roman"/>
              </a:rPr>
              <a:t>A</a:t>
            </a:r>
            <a:r>
              <a:rPr sz="1050" b="1" spc="-5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latin typeface="Times New Roman"/>
                <a:cs typeface="Times New Roman"/>
              </a:rPr>
              <a:t>n</a:t>
            </a:r>
            <a:r>
              <a:rPr sz="1575" baseline="-7936" dirty="0">
                <a:latin typeface="Times New Roman"/>
                <a:cs typeface="Times New Roman"/>
              </a:rPr>
              <a:t>1</a:t>
            </a:r>
            <a:endParaRPr sz="1575" baseline="-7936">
              <a:latin typeface="Times New Roman"/>
              <a:cs typeface="Times New Roman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2650363" y="7546238"/>
            <a:ext cx="344805" cy="5842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73990">
              <a:lnSpc>
                <a:spcPct val="100000"/>
              </a:lnSpc>
              <a:spcBef>
                <a:spcPts val="380"/>
              </a:spcBef>
            </a:pPr>
            <a:r>
              <a:rPr sz="1600" b="1" spc="-5" dirty="0">
                <a:latin typeface="Times New Roman"/>
                <a:cs typeface="Times New Roman"/>
              </a:rPr>
              <a:t>H</a:t>
            </a:r>
            <a:endParaRPr sz="16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sz="2400" b="1" baseline="3472" dirty="0">
                <a:latin typeface="Times New Roman"/>
                <a:cs typeface="Times New Roman"/>
              </a:rPr>
              <a:t>n</a:t>
            </a:r>
            <a:r>
              <a:rPr sz="1050" b="1" dirty="0">
                <a:latin typeface="Times New Roman"/>
                <a:cs typeface="Times New Roman"/>
              </a:rPr>
              <a:t>2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985452" y="6991667"/>
            <a:ext cx="81280" cy="812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985452" y="7560627"/>
            <a:ext cx="81280" cy="812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 txBox="1"/>
          <p:nvPr/>
        </p:nvSpPr>
        <p:spPr>
          <a:xfrm>
            <a:off x="5329809" y="7173848"/>
            <a:ext cx="50165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400" b="1" spc="-7" baseline="3472" dirty="0">
                <a:latin typeface="Times New Roman"/>
                <a:cs typeface="Times New Roman"/>
              </a:rPr>
              <a:t>n</a:t>
            </a:r>
            <a:r>
              <a:rPr sz="1050" b="1" dirty="0">
                <a:latin typeface="Times New Roman"/>
                <a:cs typeface="Times New Roman"/>
              </a:rPr>
              <a:t>2</a:t>
            </a:r>
            <a:r>
              <a:rPr sz="2400" b="1" spc="-7" baseline="3472" dirty="0">
                <a:latin typeface="Times New Roman"/>
                <a:cs typeface="Times New Roman"/>
              </a:rPr>
              <a:t>&gt;n</a:t>
            </a:r>
            <a:r>
              <a:rPr sz="1050" b="1" dirty="0">
                <a:latin typeface="Times New Roman"/>
                <a:cs typeface="Times New Roman"/>
              </a:rPr>
              <a:t>1</a:t>
            </a:r>
            <a:endParaRPr sz="105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20</a:t>
            </a:fld>
            <a:endParaRPr dirty="0"/>
          </a:p>
        </p:txBody>
      </p:sp>
      <p:sp>
        <p:nvSpPr>
          <p:cNvPr id="79" name="object 79"/>
          <p:cNvSpPr txBox="1"/>
          <p:nvPr/>
        </p:nvSpPr>
        <p:spPr>
          <a:xfrm>
            <a:off x="5279516" y="7708772"/>
            <a:ext cx="749300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latin typeface="Times New Roman"/>
                <a:cs typeface="Times New Roman"/>
              </a:rPr>
              <a:t>Dioptre</a:t>
            </a:r>
            <a:r>
              <a:rPr sz="1050" b="1" spc="-80" dirty="0">
                <a:latin typeface="Times New Roman"/>
                <a:cs typeface="Times New Roman"/>
              </a:rPr>
              <a:t> </a:t>
            </a:r>
            <a:r>
              <a:rPr sz="1050" b="1" dirty="0">
                <a:latin typeface="Times New Roman"/>
                <a:cs typeface="Times New Roman"/>
              </a:rPr>
              <a:t>plan</a:t>
            </a:r>
            <a:endParaRPr sz="1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768" y="299719"/>
            <a:ext cx="6702425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8100" marR="30480">
              <a:lnSpc>
                <a:spcPts val="1610"/>
              </a:lnSpc>
              <a:spcBef>
                <a:spcPts val="215"/>
              </a:spcBef>
              <a:tabLst>
                <a:tab pos="5340985" algn="l"/>
              </a:tabLst>
            </a:pPr>
            <a:r>
              <a:rPr sz="1400" spc="-5" dirty="0">
                <a:latin typeface="Times New Roman"/>
                <a:cs typeface="Times New Roman"/>
              </a:rPr>
              <a:t>relations établies montrent que </a:t>
            </a:r>
            <a:r>
              <a:rPr sz="1400" spc="5" dirty="0">
                <a:latin typeface="Times New Roman"/>
                <a:cs typeface="Times New Roman"/>
              </a:rPr>
              <a:t>HA</a:t>
            </a:r>
            <a:r>
              <a:rPr sz="1350" spc="7" baseline="-9259" dirty="0">
                <a:latin typeface="Times New Roman"/>
                <a:cs typeface="Times New Roman"/>
              </a:rPr>
              <a:t>1  </a:t>
            </a:r>
            <a:r>
              <a:rPr sz="1400" dirty="0">
                <a:latin typeface="Times New Roman"/>
                <a:cs typeface="Times New Roman"/>
              </a:rPr>
              <a:t>et HA</a:t>
            </a:r>
            <a:r>
              <a:rPr sz="1350" baseline="-9259" dirty="0">
                <a:latin typeface="Times New Roman"/>
                <a:cs typeface="Times New Roman"/>
              </a:rPr>
              <a:t>2  </a:t>
            </a:r>
            <a:r>
              <a:rPr sz="1400" spc="-5" dirty="0">
                <a:latin typeface="Times New Roman"/>
                <a:cs typeface="Times New Roman"/>
              </a:rPr>
              <a:t>sont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même signe</a:t>
            </a:r>
            <a:r>
              <a:rPr sz="1400" spc="2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donc	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et A</a:t>
            </a:r>
            <a:r>
              <a:rPr sz="1350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sont dans 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même milieu et, par conséquent, de natures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opposées.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76284" y="1321053"/>
            <a:ext cx="412305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8135" algn="l"/>
                <a:tab pos="1205865" algn="l"/>
                <a:tab pos="1542415" algn="l"/>
                <a:tab pos="2272665" algn="l"/>
                <a:tab pos="2874010" algn="l"/>
                <a:tab pos="3338195" algn="l"/>
                <a:tab pos="3604260" algn="l"/>
              </a:tabLst>
            </a:pPr>
            <a:r>
              <a:rPr sz="1400" spc="-10" dirty="0">
                <a:latin typeface="Times New Roman"/>
                <a:cs typeface="Times New Roman"/>
              </a:rPr>
              <a:t>en	appliquant	</a:t>
            </a:r>
            <a:r>
              <a:rPr sz="1400" spc="-5" dirty="0">
                <a:latin typeface="Times New Roman"/>
                <a:cs typeface="Times New Roman"/>
              </a:rPr>
              <a:t>les	résultats	établis	pour	</a:t>
            </a:r>
            <a:r>
              <a:rPr sz="1400" dirty="0">
                <a:latin typeface="Times New Roman"/>
                <a:cs typeface="Times New Roman"/>
              </a:rPr>
              <a:t>le	</a:t>
            </a:r>
            <a:r>
              <a:rPr sz="1400" spc="-5" dirty="0">
                <a:latin typeface="Times New Roman"/>
                <a:cs typeface="Times New Roman"/>
              </a:rPr>
              <a:t>dioptre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168" y="912368"/>
            <a:ext cx="2543810" cy="852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1320">
              <a:lnSpc>
                <a:spcPts val="1645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II. Lames à </a:t>
            </a:r>
            <a:r>
              <a:rPr sz="1400" b="1" spc="-5" dirty="0">
                <a:latin typeface="Times New Roman"/>
                <a:cs typeface="Times New Roman"/>
              </a:rPr>
              <a:t>faces</a:t>
            </a:r>
            <a:r>
              <a:rPr sz="1400" b="1" spc="-22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parallèles</a:t>
            </a:r>
            <a:endParaRPr sz="1400">
              <a:latin typeface="Times New Roman"/>
              <a:cs typeface="Times New Roman"/>
            </a:endParaRPr>
          </a:p>
          <a:p>
            <a:pPr marL="12700" marR="80010" indent="228600">
              <a:lnSpc>
                <a:spcPts val="1610"/>
              </a:lnSpc>
              <a:spcBef>
                <a:spcPts val="80"/>
              </a:spcBef>
              <a:tabLst>
                <a:tab pos="369570" algn="l"/>
                <a:tab pos="971550" algn="l"/>
                <a:tab pos="1238885" algn="l"/>
                <a:tab pos="1801495" algn="l"/>
              </a:tabLst>
            </a:pPr>
            <a:r>
              <a:rPr sz="1400" b="1" dirty="0">
                <a:latin typeface="Times New Roman"/>
                <a:cs typeface="Times New Roman"/>
              </a:rPr>
              <a:t>1. </a:t>
            </a:r>
            <a:r>
              <a:rPr sz="1400" b="1" spc="-5" dirty="0">
                <a:latin typeface="Times New Roman"/>
                <a:cs typeface="Times New Roman"/>
              </a:rPr>
              <a:t>L’objet </a:t>
            </a:r>
            <a:r>
              <a:rPr sz="1400" b="1" dirty="0">
                <a:latin typeface="Times New Roman"/>
                <a:cs typeface="Times New Roman"/>
              </a:rPr>
              <a:t>se </a:t>
            </a:r>
            <a:r>
              <a:rPr sz="1400" b="1" spc="-5" dirty="0">
                <a:latin typeface="Times New Roman"/>
                <a:cs typeface="Times New Roman"/>
              </a:rPr>
              <a:t>trouve </a:t>
            </a:r>
            <a:r>
              <a:rPr sz="1400" b="1" dirty="0">
                <a:latin typeface="Times New Roman"/>
                <a:cs typeface="Times New Roman"/>
              </a:rPr>
              <a:t>à </a:t>
            </a:r>
            <a:r>
              <a:rPr sz="1400" b="1" spc="-5" dirty="0">
                <a:latin typeface="Times New Roman"/>
                <a:cs typeface="Times New Roman"/>
              </a:rPr>
              <a:t>l’infini  </a:t>
            </a:r>
            <a:r>
              <a:rPr sz="1400" dirty="0">
                <a:latin typeface="Times New Roman"/>
                <a:cs typeface="Times New Roman"/>
              </a:rPr>
              <a:t>On	</a:t>
            </a:r>
            <a:r>
              <a:rPr sz="1400" spc="-5" dirty="0">
                <a:latin typeface="Times New Roman"/>
                <a:cs typeface="Times New Roman"/>
              </a:rPr>
              <a:t>réalise	</a:t>
            </a:r>
            <a:r>
              <a:rPr sz="1400" dirty="0">
                <a:latin typeface="Times New Roman"/>
                <a:cs typeface="Times New Roman"/>
              </a:rPr>
              <a:t>la	</a:t>
            </a:r>
            <a:r>
              <a:rPr sz="1400" spc="-5" dirty="0">
                <a:latin typeface="Times New Roman"/>
                <a:cs typeface="Times New Roman"/>
              </a:rPr>
              <a:t>figure	suivante  plan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5168" y="6055232"/>
            <a:ext cx="6650355" cy="187515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12700" marR="5080" algn="just">
              <a:lnSpc>
                <a:spcPct val="96100"/>
              </a:lnSpc>
              <a:spcBef>
                <a:spcPts val="170"/>
              </a:spcBef>
            </a:pP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remarque qu’après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traversée </a:t>
            </a:r>
            <a:r>
              <a:rPr sz="1400" dirty="0">
                <a:latin typeface="Times New Roman"/>
                <a:cs typeface="Times New Roman"/>
              </a:rPr>
              <a:t>de la lame, </a:t>
            </a:r>
            <a:r>
              <a:rPr sz="1400" spc="-5" dirty="0">
                <a:latin typeface="Times New Roman"/>
                <a:cs typeface="Times New Roman"/>
              </a:rPr>
              <a:t>deux rayons lumineux parallèles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sortent  parallèles, donc l’image </a:t>
            </a:r>
            <a:r>
              <a:rPr sz="1400" dirty="0">
                <a:latin typeface="Times New Roman"/>
                <a:cs typeface="Times New Roman"/>
              </a:rPr>
              <a:t>A" </a:t>
            </a:r>
            <a:r>
              <a:rPr sz="1400" spc="-5" dirty="0">
                <a:latin typeface="Times New Roman"/>
                <a:cs typeface="Times New Roman"/>
              </a:rPr>
              <a:t>d’un objet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situé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l’infini </a:t>
            </a:r>
            <a:r>
              <a:rPr sz="1400" spc="-1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rejetée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l’infini </a:t>
            </a:r>
            <a:r>
              <a:rPr sz="1400" dirty="0">
                <a:latin typeface="Times New Roman"/>
                <a:cs typeface="Times New Roman"/>
              </a:rPr>
              <a:t>: il y a  </a:t>
            </a:r>
            <a:r>
              <a:rPr sz="1400" spc="-5" dirty="0">
                <a:latin typeface="Times New Roman"/>
                <a:cs typeface="Times New Roman"/>
              </a:rPr>
              <a:t>stigmatisme pour </a:t>
            </a:r>
            <a:r>
              <a:rPr sz="140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couple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points.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2. </a:t>
            </a:r>
            <a:r>
              <a:rPr sz="1400" b="1" spc="-5" dirty="0">
                <a:latin typeface="Times New Roman"/>
                <a:cs typeface="Times New Roman"/>
              </a:rPr>
              <a:t>L’objet </a:t>
            </a:r>
            <a:r>
              <a:rPr sz="1400" b="1" dirty="0">
                <a:latin typeface="Times New Roman"/>
                <a:cs typeface="Times New Roman"/>
              </a:rPr>
              <a:t>se </a:t>
            </a:r>
            <a:r>
              <a:rPr sz="1400" b="1" spc="-5" dirty="0">
                <a:latin typeface="Times New Roman"/>
                <a:cs typeface="Times New Roman"/>
              </a:rPr>
              <a:t>trouve </a:t>
            </a:r>
            <a:r>
              <a:rPr sz="1400" b="1" dirty="0">
                <a:latin typeface="Times New Roman"/>
                <a:cs typeface="Times New Roman"/>
              </a:rPr>
              <a:t>à une </a:t>
            </a:r>
            <a:r>
              <a:rPr sz="1400" b="1" spc="-5" dirty="0">
                <a:latin typeface="Times New Roman"/>
                <a:cs typeface="Times New Roman"/>
              </a:rPr>
              <a:t>distance finie </a:t>
            </a:r>
            <a:r>
              <a:rPr sz="1400" b="1" spc="-10" dirty="0">
                <a:latin typeface="Times New Roman"/>
                <a:cs typeface="Times New Roman"/>
              </a:rPr>
              <a:t>de </a:t>
            </a:r>
            <a:r>
              <a:rPr sz="1400" b="1" dirty="0">
                <a:latin typeface="Times New Roman"/>
                <a:cs typeface="Times New Roman"/>
              </a:rPr>
              <a:t>la</a:t>
            </a:r>
            <a:r>
              <a:rPr sz="1400" b="1" spc="5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lame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 marR="1497330">
              <a:lnSpc>
                <a:spcPts val="1610"/>
              </a:lnSpc>
            </a:pPr>
            <a:r>
              <a:rPr sz="1400" spc="-5" dirty="0">
                <a:latin typeface="Times New Roman"/>
                <a:cs typeface="Times New Roman"/>
              </a:rPr>
              <a:t>Nous reprenons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même travail qui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été fait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cas du dioptre </a:t>
            </a:r>
            <a:r>
              <a:rPr sz="1400" dirty="0">
                <a:latin typeface="Times New Roman"/>
                <a:cs typeface="Times New Roman"/>
              </a:rPr>
              <a:t>plan 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premier dioptre nous donne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65"/>
              </a:lnSpc>
            </a:pPr>
            <a:r>
              <a:rPr sz="1400" spc="-5" dirty="0">
                <a:latin typeface="Times New Roman"/>
                <a:cs typeface="Times New Roman"/>
              </a:rPr>
              <a:t>C’est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qui joue le rôle de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l’objet.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06704" y="7949920"/>
            <a:ext cx="195580" cy="0"/>
          </a:xfrm>
          <a:custGeom>
            <a:avLst/>
            <a:gdLst/>
            <a:ahLst/>
            <a:cxnLst/>
            <a:rect l="l" t="t" r="r" b="b"/>
            <a:pathLst>
              <a:path w="195579">
                <a:moveTo>
                  <a:pt x="0" y="0"/>
                </a:moveTo>
                <a:lnTo>
                  <a:pt x="194985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94055" y="8151844"/>
            <a:ext cx="220345" cy="0"/>
          </a:xfrm>
          <a:custGeom>
            <a:avLst/>
            <a:gdLst/>
            <a:ahLst/>
            <a:cxnLst/>
            <a:rect l="l" t="t" r="r" b="b"/>
            <a:pathLst>
              <a:path w="220345">
                <a:moveTo>
                  <a:pt x="0" y="0"/>
                </a:moveTo>
                <a:lnTo>
                  <a:pt x="220280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98514" y="7949920"/>
            <a:ext cx="219075" cy="0"/>
          </a:xfrm>
          <a:custGeom>
            <a:avLst/>
            <a:gdLst/>
            <a:ahLst/>
            <a:cxnLst/>
            <a:rect l="l" t="t" r="r" b="b"/>
            <a:pathLst>
              <a:path w="219075">
                <a:moveTo>
                  <a:pt x="0" y="0"/>
                </a:moveTo>
                <a:lnTo>
                  <a:pt x="218745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5567" y="8151844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4338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28867" y="8143670"/>
            <a:ext cx="533400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41959" algn="l"/>
              </a:tabLst>
            </a:pPr>
            <a:r>
              <a:rPr sz="1200" i="1" spc="15" dirty="0">
                <a:latin typeface="Times New Roman"/>
                <a:cs typeface="Times New Roman"/>
              </a:rPr>
              <a:t>n	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99514" y="8246278"/>
            <a:ext cx="7112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35986" y="8124974"/>
            <a:ext cx="7175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0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71072" y="7902320"/>
            <a:ext cx="11995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i="1" dirty="0">
                <a:latin typeface="Times New Roman"/>
                <a:cs typeface="Times New Roman"/>
              </a:rPr>
              <a:t>HA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HA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2100" baseline="-29761" dirty="0">
                <a:latin typeface="Times New Roman"/>
                <a:cs typeface="Times New Roman"/>
              </a:rPr>
              <a:t>, </a:t>
            </a:r>
            <a:r>
              <a:rPr sz="1800" i="1" spc="22" baseline="-34722" dirty="0">
                <a:latin typeface="Times New Roman"/>
                <a:cs typeface="Times New Roman"/>
              </a:rPr>
              <a:t>n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-187" baseline="-34722" dirty="0">
                <a:latin typeface="Times New Roman"/>
                <a:cs typeface="Times New Roman"/>
              </a:rPr>
              <a:t> </a:t>
            </a:r>
            <a:r>
              <a:rPr sz="1800" spc="22" baseline="-34722" dirty="0">
                <a:latin typeface="Times New Roman"/>
                <a:cs typeface="Times New Roman"/>
              </a:rPr>
              <a:t>1</a:t>
            </a:r>
            <a:endParaRPr sz="1800" baseline="-34722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150848" y="8045039"/>
            <a:ext cx="194945" cy="0"/>
          </a:xfrm>
          <a:custGeom>
            <a:avLst/>
            <a:gdLst/>
            <a:ahLst/>
            <a:cxnLst/>
            <a:rect l="l" t="t" r="r" b="b"/>
            <a:pathLst>
              <a:path w="194944">
                <a:moveTo>
                  <a:pt x="0" y="0"/>
                </a:moveTo>
                <a:lnTo>
                  <a:pt x="194658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529322" y="7949404"/>
            <a:ext cx="219075" cy="0"/>
          </a:xfrm>
          <a:custGeom>
            <a:avLst/>
            <a:gdLst/>
            <a:ahLst/>
            <a:cxnLst/>
            <a:rect l="l" t="t" r="r" b="b"/>
            <a:pathLst>
              <a:path w="219075">
                <a:moveTo>
                  <a:pt x="0" y="0"/>
                </a:moveTo>
                <a:lnTo>
                  <a:pt x="218488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2516637" y="8148346"/>
            <a:ext cx="244475" cy="0"/>
          </a:xfrm>
          <a:custGeom>
            <a:avLst/>
            <a:gdLst/>
            <a:ahLst/>
            <a:cxnLst/>
            <a:rect l="l" t="t" r="r" b="b"/>
            <a:pathLst>
              <a:path w="244475">
                <a:moveTo>
                  <a:pt x="0" y="0"/>
                </a:moveTo>
                <a:lnTo>
                  <a:pt x="243858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090823" y="8044726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49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03340" y="7949404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748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90408" y="8148046"/>
            <a:ext cx="299085" cy="0"/>
          </a:xfrm>
          <a:custGeom>
            <a:avLst/>
            <a:gdLst/>
            <a:ahLst/>
            <a:cxnLst/>
            <a:rect l="l" t="t" r="r" b="b"/>
            <a:pathLst>
              <a:path w="299085">
                <a:moveTo>
                  <a:pt x="0" y="0"/>
                </a:moveTo>
                <a:lnTo>
                  <a:pt x="298611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102523" y="7997190"/>
            <a:ext cx="1709420" cy="35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400"/>
              </a:lnSpc>
              <a:spcBef>
                <a:spcPts val="100"/>
              </a:spcBef>
            </a:pPr>
            <a:r>
              <a:rPr sz="1200" i="1" spc="-5" dirty="0">
                <a:latin typeface="Times New Roman"/>
                <a:cs typeface="Times New Roman"/>
              </a:rPr>
              <a:t>HA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HA</a:t>
            </a:r>
            <a:r>
              <a:rPr sz="1800" spc="-22" baseline="34722" dirty="0">
                <a:latin typeface="Times New Roman"/>
                <a:cs typeface="Times New Roman"/>
              </a:rPr>
              <a:t>' </a:t>
            </a:r>
            <a:r>
              <a:rPr sz="1400" dirty="0">
                <a:latin typeface="Times New Roman"/>
                <a:cs typeface="Times New Roman"/>
              </a:rPr>
              <a:t>ou </a:t>
            </a:r>
            <a:r>
              <a:rPr sz="1200" i="1" spc="-15" dirty="0">
                <a:latin typeface="Times New Roman"/>
                <a:cs typeface="Times New Roman"/>
              </a:rPr>
              <a:t>AH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r>
              <a:rPr sz="1800" spc="-315" baseline="34722" dirty="0">
                <a:latin typeface="Times New Roman"/>
                <a:cs typeface="Times New Roman"/>
              </a:rPr>
              <a:t> </a:t>
            </a:r>
            <a:r>
              <a:rPr sz="1800" i="1" spc="-15" baseline="34722" dirty="0">
                <a:latin typeface="Times New Roman"/>
                <a:cs typeface="Times New Roman"/>
              </a:rPr>
              <a:t>H</a:t>
            </a:r>
            <a:endParaRPr sz="1800" baseline="34722">
              <a:latin typeface="Times New Roman"/>
              <a:cs typeface="Times New Roman"/>
            </a:endParaRPr>
          </a:p>
          <a:p>
            <a:pPr marL="499109">
              <a:lnSpc>
                <a:spcPts val="1160"/>
              </a:lnSpc>
              <a:tabLst>
                <a:tab pos="1499870" algn="l"/>
              </a:tabLst>
            </a:pPr>
            <a:r>
              <a:rPr sz="1200" i="1" dirty="0">
                <a:latin typeface="Times New Roman"/>
                <a:cs typeface="Times New Roman"/>
              </a:rPr>
              <a:t>n	</a:t>
            </a:r>
            <a:r>
              <a:rPr sz="1200" i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55168" y="8353805"/>
            <a:ext cx="4839335" cy="443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645"/>
              </a:lnSpc>
              <a:spcBef>
                <a:spcPts val="100"/>
              </a:spcBef>
            </a:pP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Le </a:t>
            </a:r>
            <a:r>
              <a:rPr sz="14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deuxième dioptre plan nous donne </a:t>
            </a:r>
            <a:r>
              <a:rPr sz="14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ce cas A’ </a:t>
            </a:r>
            <a:r>
              <a:rPr sz="1400" spc="-5" dirty="0">
                <a:latin typeface="Times New Roman"/>
                <a:cs typeface="Times New Roman"/>
              </a:rPr>
              <a:t>joue le </a:t>
            </a:r>
            <a:r>
              <a:rPr sz="1400" dirty="0">
                <a:latin typeface="Times New Roman"/>
                <a:cs typeface="Times New Roman"/>
              </a:rPr>
              <a:t>rôle de </a:t>
            </a:r>
            <a:r>
              <a:rPr sz="1400" spc="-5" dirty="0">
                <a:latin typeface="Times New Roman"/>
                <a:cs typeface="Times New Roman"/>
              </a:rPr>
              <a:t>l’objet pour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deuxième dioptre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plan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506816" y="8815426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880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94130" y="9017349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262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998498" y="8815426"/>
            <a:ext cx="318770" cy="0"/>
          </a:xfrm>
          <a:custGeom>
            <a:avLst/>
            <a:gdLst/>
            <a:ahLst/>
            <a:cxnLst/>
            <a:rect l="l" t="t" r="r" b="b"/>
            <a:pathLst>
              <a:path w="318769">
                <a:moveTo>
                  <a:pt x="0" y="0"/>
                </a:moveTo>
                <a:lnTo>
                  <a:pt x="318709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985802" y="9017349"/>
            <a:ext cx="344170" cy="0"/>
          </a:xfrm>
          <a:custGeom>
            <a:avLst/>
            <a:gdLst/>
            <a:ahLst/>
            <a:cxnLst/>
            <a:rect l="l" t="t" r="r" b="b"/>
            <a:pathLst>
              <a:path w="344169">
                <a:moveTo>
                  <a:pt x="0" y="0"/>
                </a:moveTo>
                <a:lnTo>
                  <a:pt x="344089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154430" y="9111783"/>
            <a:ext cx="7175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spc="1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04576" y="9009175"/>
            <a:ext cx="573405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481965" algn="l"/>
              </a:tabLst>
            </a:pPr>
            <a:r>
              <a:rPr sz="1200" i="1" spc="15" dirty="0">
                <a:latin typeface="Times New Roman"/>
                <a:cs typeface="Times New Roman"/>
              </a:rPr>
              <a:t>n	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582431" y="8990479"/>
            <a:ext cx="7175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spc="1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687061" y="8887905"/>
            <a:ext cx="211454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-19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71191" y="8767825"/>
            <a:ext cx="11595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i="1" spc="25" dirty="0">
                <a:latin typeface="Times New Roman"/>
                <a:cs typeface="Times New Roman"/>
              </a:rPr>
              <a:t>H 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H 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i="1" spc="-35" dirty="0">
                <a:latin typeface="Times New Roman"/>
                <a:cs typeface="Times New Roman"/>
              </a:rPr>
              <a:t>A</a:t>
            </a:r>
            <a:r>
              <a:rPr sz="1200" spc="-35" dirty="0">
                <a:latin typeface="Times New Roman"/>
                <a:cs typeface="Times New Roman"/>
              </a:rPr>
              <a:t>" </a:t>
            </a:r>
            <a:r>
              <a:rPr sz="2100" baseline="-29761" dirty="0">
                <a:latin typeface="Times New Roman"/>
                <a:cs typeface="Times New Roman"/>
              </a:rPr>
              <a:t>,</a:t>
            </a:r>
            <a:r>
              <a:rPr sz="2100" spc="-30" baseline="-29761" dirty="0">
                <a:latin typeface="Times New Roman"/>
                <a:cs typeface="Times New Roman"/>
              </a:rPr>
              <a:t> </a:t>
            </a:r>
            <a:r>
              <a:rPr sz="1800" i="1" spc="22" baseline="-34722" dirty="0">
                <a:latin typeface="Times New Roman"/>
                <a:cs typeface="Times New Roman"/>
              </a:rPr>
              <a:t>n</a:t>
            </a:r>
            <a:endParaRPr sz="1800" baseline="-34722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587769" y="8910543"/>
            <a:ext cx="318135" cy="0"/>
          </a:xfrm>
          <a:custGeom>
            <a:avLst/>
            <a:gdLst/>
            <a:ahLst/>
            <a:cxnLst/>
            <a:rect l="l" t="t" r="r" b="b"/>
            <a:pathLst>
              <a:path w="318135">
                <a:moveTo>
                  <a:pt x="0" y="0"/>
                </a:moveTo>
                <a:lnTo>
                  <a:pt x="318019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089595" y="8814909"/>
            <a:ext cx="294640" cy="0"/>
          </a:xfrm>
          <a:custGeom>
            <a:avLst/>
            <a:gdLst/>
            <a:ahLst/>
            <a:cxnLst/>
            <a:rect l="l" t="t" r="r" b="b"/>
            <a:pathLst>
              <a:path w="294639">
                <a:moveTo>
                  <a:pt x="0" y="0"/>
                </a:moveTo>
                <a:lnTo>
                  <a:pt x="294466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076890" y="9013852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19877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3717390" y="8910231"/>
            <a:ext cx="342265" cy="0"/>
          </a:xfrm>
          <a:custGeom>
            <a:avLst/>
            <a:gdLst/>
            <a:ahLst/>
            <a:cxnLst/>
            <a:rect l="l" t="t" r="r" b="b"/>
            <a:pathLst>
              <a:path w="342264">
                <a:moveTo>
                  <a:pt x="0" y="0"/>
                </a:moveTo>
                <a:lnTo>
                  <a:pt x="342222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243103" y="8814909"/>
            <a:ext cx="271145" cy="0"/>
          </a:xfrm>
          <a:custGeom>
            <a:avLst/>
            <a:gdLst/>
            <a:ahLst/>
            <a:cxnLst/>
            <a:rect l="l" t="t" r="r" b="b"/>
            <a:pathLst>
              <a:path w="271145">
                <a:moveTo>
                  <a:pt x="0" y="0"/>
                </a:moveTo>
                <a:lnTo>
                  <a:pt x="270753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230419" y="9013551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19941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539138" y="8862821"/>
            <a:ext cx="2060575" cy="350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400"/>
              </a:lnSpc>
              <a:spcBef>
                <a:spcPts val="100"/>
              </a:spcBef>
            </a:pPr>
            <a:r>
              <a:rPr sz="1200" i="1" dirty="0">
                <a:latin typeface="Times New Roman"/>
                <a:cs typeface="Times New Roman"/>
              </a:rPr>
              <a:t>H</a:t>
            </a:r>
            <a:r>
              <a:rPr sz="1200" i="1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i="1" spc="-45" dirty="0">
                <a:latin typeface="Times New Roman"/>
                <a:cs typeface="Times New Roman"/>
              </a:rPr>
              <a:t>A</a:t>
            </a:r>
            <a:r>
              <a:rPr sz="1200" spc="-45" dirty="0">
                <a:latin typeface="Times New Roman"/>
                <a:cs typeface="Times New Roman"/>
              </a:rPr>
              <a:t>"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145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H</a:t>
            </a:r>
            <a:r>
              <a:rPr sz="1800" i="1" spc="-217" baseline="34722" dirty="0">
                <a:latin typeface="Times New Roman"/>
                <a:cs typeface="Times New Roman"/>
              </a:rPr>
              <a:t> </a:t>
            </a:r>
            <a:r>
              <a:rPr sz="1800" baseline="34722" dirty="0">
                <a:latin typeface="Times New Roman"/>
                <a:cs typeface="Times New Roman"/>
              </a:rPr>
              <a:t>'</a:t>
            </a:r>
            <a:r>
              <a:rPr sz="1800" spc="-142" baseline="34722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r>
              <a:rPr sz="1800" spc="-7" baseline="347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ou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200" i="1" spc="-45" dirty="0">
                <a:latin typeface="Times New Roman"/>
                <a:cs typeface="Times New Roman"/>
              </a:rPr>
              <a:t>A</a:t>
            </a:r>
            <a:r>
              <a:rPr sz="1200" spc="-45" dirty="0">
                <a:latin typeface="Times New Roman"/>
                <a:cs typeface="Times New Roman"/>
              </a:rPr>
              <a:t>"</a:t>
            </a:r>
            <a:r>
              <a:rPr sz="1200" spc="-17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H</a:t>
            </a:r>
            <a:r>
              <a:rPr sz="1200" i="1" spc="-19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"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r>
              <a:rPr sz="1800" spc="-225" baseline="34722" dirty="0">
                <a:latin typeface="Times New Roman"/>
                <a:cs typeface="Times New Roman"/>
              </a:rPr>
              <a:t> </a:t>
            </a:r>
            <a:r>
              <a:rPr sz="1800" i="1" spc="-7" baseline="34722" dirty="0">
                <a:latin typeface="Times New Roman"/>
                <a:cs typeface="Times New Roman"/>
              </a:rPr>
              <a:t>H</a:t>
            </a:r>
            <a:r>
              <a:rPr sz="1800" i="1" spc="-209" baseline="34722" dirty="0">
                <a:latin typeface="Times New Roman"/>
                <a:cs typeface="Times New Roman"/>
              </a:rPr>
              <a:t> </a:t>
            </a:r>
            <a:r>
              <a:rPr sz="1800" spc="-7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  <a:p>
            <a:pPr marL="660400">
              <a:lnSpc>
                <a:spcPts val="1160"/>
              </a:lnSpc>
              <a:tabLst>
                <a:tab pos="1813560" algn="l"/>
              </a:tabLst>
            </a:pPr>
            <a:r>
              <a:rPr sz="1200" i="1" dirty="0">
                <a:latin typeface="Times New Roman"/>
                <a:cs typeface="Times New Roman"/>
              </a:rPr>
              <a:t>n	</a:t>
            </a:r>
            <a:r>
              <a:rPr sz="1200" i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480822" y="1767966"/>
            <a:ext cx="6411595" cy="3896995"/>
          </a:xfrm>
          <a:custGeom>
            <a:avLst/>
            <a:gdLst/>
            <a:ahLst/>
            <a:cxnLst/>
            <a:rect l="l" t="t" r="r" b="b"/>
            <a:pathLst>
              <a:path w="6411595" h="3896995">
                <a:moveTo>
                  <a:pt x="0" y="3896868"/>
                </a:moveTo>
                <a:lnTo>
                  <a:pt x="6411467" y="3896868"/>
                </a:lnTo>
                <a:lnTo>
                  <a:pt x="6411467" y="0"/>
                </a:lnTo>
                <a:lnTo>
                  <a:pt x="0" y="0"/>
                </a:lnTo>
                <a:lnTo>
                  <a:pt x="0" y="389686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002279" y="2231389"/>
            <a:ext cx="113664" cy="3314700"/>
          </a:xfrm>
          <a:custGeom>
            <a:avLst/>
            <a:gdLst/>
            <a:ahLst/>
            <a:cxnLst/>
            <a:rect l="l" t="t" r="r" b="b"/>
            <a:pathLst>
              <a:path w="113664" h="3314700">
                <a:moveTo>
                  <a:pt x="0" y="0"/>
                </a:moveTo>
                <a:lnTo>
                  <a:pt x="113664" y="3314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258945" y="2231389"/>
            <a:ext cx="114300" cy="3314700"/>
          </a:xfrm>
          <a:custGeom>
            <a:avLst/>
            <a:gdLst/>
            <a:ahLst/>
            <a:cxnLst/>
            <a:rect l="l" t="t" r="r" b="b"/>
            <a:pathLst>
              <a:path w="114300" h="3314700">
                <a:moveTo>
                  <a:pt x="0" y="0"/>
                </a:moveTo>
                <a:lnTo>
                  <a:pt x="114300" y="33147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395222" y="4060189"/>
            <a:ext cx="1720850" cy="1493520"/>
          </a:xfrm>
          <a:custGeom>
            <a:avLst/>
            <a:gdLst/>
            <a:ahLst/>
            <a:cxnLst/>
            <a:rect l="l" t="t" r="r" b="b"/>
            <a:pathLst>
              <a:path w="1720850" h="1493520">
                <a:moveTo>
                  <a:pt x="1671312" y="30223"/>
                </a:moveTo>
                <a:lnTo>
                  <a:pt x="0" y="1478661"/>
                </a:lnTo>
                <a:lnTo>
                  <a:pt x="12446" y="1493139"/>
                </a:lnTo>
                <a:lnTo>
                  <a:pt x="1683800" y="44665"/>
                </a:lnTo>
                <a:lnTo>
                  <a:pt x="1682369" y="33274"/>
                </a:lnTo>
                <a:lnTo>
                  <a:pt x="1671312" y="30223"/>
                </a:lnTo>
                <a:close/>
              </a:path>
              <a:path w="1720850" h="1493520">
                <a:moveTo>
                  <a:pt x="1709931" y="26035"/>
                </a:moveTo>
                <a:lnTo>
                  <a:pt x="1676146" y="26035"/>
                </a:lnTo>
                <a:lnTo>
                  <a:pt x="1688591" y="40513"/>
                </a:lnTo>
                <a:lnTo>
                  <a:pt x="1683800" y="44665"/>
                </a:lnTo>
                <a:lnTo>
                  <a:pt x="1688084" y="78740"/>
                </a:lnTo>
                <a:lnTo>
                  <a:pt x="1709931" y="26035"/>
                </a:lnTo>
                <a:close/>
              </a:path>
              <a:path w="1720850" h="1493520">
                <a:moveTo>
                  <a:pt x="1682369" y="33274"/>
                </a:moveTo>
                <a:lnTo>
                  <a:pt x="1683800" y="44665"/>
                </a:lnTo>
                <a:lnTo>
                  <a:pt x="1688591" y="40513"/>
                </a:lnTo>
                <a:lnTo>
                  <a:pt x="1682369" y="33274"/>
                </a:lnTo>
                <a:close/>
              </a:path>
              <a:path w="1720850" h="1493520">
                <a:moveTo>
                  <a:pt x="1676146" y="26035"/>
                </a:moveTo>
                <a:lnTo>
                  <a:pt x="1671312" y="30223"/>
                </a:lnTo>
                <a:lnTo>
                  <a:pt x="1682369" y="33274"/>
                </a:lnTo>
                <a:lnTo>
                  <a:pt x="1676146" y="26035"/>
                </a:lnTo>
                <a:close/>
              </a:path>
              <a:path w="1720850" h="1493520">
                <a:moveTo>
                  <a:pt x="1720723" y="0"/>
                </a:moveTo>
                <a:lnTo>
                  <a:pt x="1638173" y="21082"/>
                </a:lnTo>
                <a:lnTo>
                  <a:pt x="1671312" y="30223"/>
                </a:lnTo>
                <a:lnTo>
                  <a:pt x="1676146" y="26035"/>
                </a:lnTo>
                <a:lnTo>
                  <a:pt x="1709931" y="26035"/>
                </a:lnTo>
                <a:lnTo>
                  <a:pt x="172072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09345" y="3602989"/>
            <a:ext cx="2339975" cy="2065020"/>
          </a:xfrm>
          <a:custGeom>
            <a:avLst/>
            <a:gdLst/>
            <a:ahLst/>
            <a:cxnLst/>
            <a:rect l="l" t="t" r="r" b="b"/>
            <a:pathLst>
              <a:path w="2339975" h="2065020">
                <a:moveTo>
                  <a:pt x="2290650" y="30668"/>
                </a:moveTo>
                <a:lnTo>
                  <a:pt x="0" y="2050288"/>
                </a:lnTo>
                <a:lnTo>
                  <a:pt x="12598" y="2064512"/>
                </a:lnTo>
                <a:lnTo>
                  <a:pt x="2303352" y="45018"/>
                </a:lnTo>
                <a:lnTo>
                  <a:pt x="2301824" y="33654"/>
                </a:lnTo>
                <a:lnTo>
                  <a:pt x="2290650" y="30668"/>
                </a:lnTo>
                <a:close/>
              </a:path>
              <a:path w="2339975" h="2065020">
                <a:moveTo>
                  <a:pt x="2329221" y="26416"/>
                </a:moveTo>
                <a:lnTo>
                  <a:pt x="2295474" y="26416"/>
                </a:lnTo>
                <a:lnTo>
                  <a:pt x="2308174" y="40767"/>
                </a:lnTo>
                <a:lnTo>
                  <a:pt x="2303352" y="45018"/>
                </a:lnTo>
                <a:lnTo>
                  <a:pt x="2307920" y="78994"/>
                </a:lnTo>
                <a:lnTo>
                  <a:pt x="2329221" y="26416"/>
                </a:lnTo>
                <a:close/>
              </a:path>
              <a:path w="2339975" h="2065020">
                <a:moveTo>
                  <a:pt x="2295474" y="26416"/>
                </a:moveTo>
                <a:lnTo>
                  <a:pt x="2290650" y="30668"/>
                </a:lnTo>
                <a:lnTo>
                  <a:pt x="2301824" y="33654"/>
                </a:lnTo>
                <a:lnTo>
                  <a:pt x="2303352" y="45018"/>
                </a:lnTo>
                <a:lnTo>
                  <a:pt x="2308174" y="40767"/>
                </a:lnTo>
                <a:lnTo>
                  <a:pt x="2295474" y="26416"/>
                </a:lnTo>
                <a:close/>
              </a:path>
              <a:path w="2339975" h="2065020">
                <a:moveTo>
                  <a:pt x="2339924" y="0"/>
                </a:moveTo>
                <a:lnTo>
                  <a:pt x="2257628" y="21844"/>
                </a:lnTo>
                <a:lnTo>
                  <a:pt x="2290650" y="30668"/>
                </a:lnTo>
                <a:lnTo>
                  <a:pt x="2295474" y="26416"/>
                </a:lnTo>
                <a:lnTo>
                  <a:pt x="2329221" y="26416"/>
                </a:lnTo>
                <a:lnTo>
                  <a:pt x="23399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006598" y="2802889"/>
            <a:ext cx="1252855" cy="828675"/>
          </a:xfrm>
          <a:custGeom>
            <a:avLst/>
            <a:gdLst/>
            <a:ahLst/>
            <a:cxnLst/>
            <a:rect l="l" t="t" r="r" b="b"/>
            <a:pathLst>
              <a:path w="1252854" h="828675">
                <a:moveTo>
                  <a:pt x="1183474" y="33883"/>
                </a:moveTo>
                <a:lnTo>
                  <a:pt x="0" y="812419"/>
                </a:lnTo>
                <a:lnTo>
                  <a:pt x="10413" y="828421"/>
                </a:lnTo>
                <a:lnTo>
                  <a:pt x="1193957" y="49797"/>
                </a:lnTo>
                <a:lnTo>
                  <a:pt x="1183474" y="33883"/>
                </a:lnTo>
                <a:close/>
              </a:path>
              <a:path w="1252854" h="828675">
                <a:moveTo>
                  <a:pt x="1236749" y="26924"/>
                </a:moveTo>
                <a:lnTo>
                  <a:pt x="1194053" y="26924"/>
                </a:lnTo>
                <a:lnTo>
                  <a:pt x="1204594" y="42799"/>
                </a:lnTo>
                <a:lnTo>
                  <a:pt x="1193957" y="49797"/>
                </a:lnTo>
                <a:lnTo>
                  <a:pt x="1209675" y="73660"/>
                </a:lnTo>
                <a:lnTo>
                  <a:pt x="1236749" y="26924"/>
                </a:lnTo>
                <a:close/>
              </a:path>
              <a:path w="1252854" h="828675">
                <a:moveTo>
                  <a:pt x="1194053" y="26924"/>
                </a:moveTo>
                <a:lnTo>
                  <a:pt x="1183474" y="33883"/>
                </a:lnTo>
                <a:lnTo>
                  <a:pt x="1193957" y="49797"/>
                </a:lnTo>
                <a:lnTo>
                  <a:pt x="1204594" y="42799"/>
                </a:lnTo>
                <a:lnTo>
                  <a:pt x="1194053" y="26924"/>
                </a:lnTo>
                <a:close/>
              </a:path>
              <a:path w="1252854" h="828675">
                <a:moveTo>
                  <a:pt x="1252347" y="0"/>
                </a:moveTo>
                <a:lnTo>
                  <a:pt x="1167764" y="10033"/>
                </a:lnTo>
                <a:lnTo>
                  <a:pt x="1183474" y="33883"/>
                </a:lnTo>
                <a:lnTo>
                  <a:pt x="1194053" y="26924"/>
                </a:lnTo>
                <a:lnTo>
                  <a:pt x="1236749" y="26924"/>
                </a:lnTo>
                <a:lnTo>
                  <a:pt x="12523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10610" y="3260089"/>
            <a:ext cx="1205865" cy="808355"/>
          </a:xfrm>
          <a:custGeom>
            <a:avLst/>
            <a:gdLst/>
            <a:ahLst/>
            <a:cxnLst/>
            <a:rect l="l" t="t" r="r" b="b"/>
            <a:pathLst>
              <a:path w="1205864" h="808354">
                <a:moveTo>
                  <a:pt x="1136778" y="34331"/>
                </a:moveTo>
                <a:lnTo>
                  <a:pt x="0" y="792226"/>
                </a:lnTo>
                <a:lnTo>
                  <a:pt x="10668" y="807974"/>
                </a:lnTo>
                <a:lnTo>
                  <a:pt x="1147394" y="50240"/>
                </a:lnTo>
                <a:lnTo>
                  <a:pt x="1136778" y="34331"/>
                </a:lnTo>
                <a:close/>
              </a:path>
              <a:path w="1205864" h="808354">
                <a:moveTo>
                  <a:pt x="1189861" y="27304"/>
                </a:moveTo>
                <a:lnTo>
                  <a:pt x="1147317" y="27304"/>
                </a:lnTo>
                <a:lnTo>
                  <a:pt x="1157986" y="43179"/>
                </a:lnTo>
                <a:lnTo>
                  <a:pt x="1147394" y="50240"/>
                </a:lnTo>
                <a:lnTo>
                  <a:pt x="1163192" y="73914"/>
                </a:lnTo>
                <a:lnTo>
                  <a:pt x="1189861" y="27304"/>
                </a:lnTo>
                <a:close/>
              </a:path>
              <a:path w="1205864" h="808354">
                <a:moveTo>
                  <a:pt x="1147317" y="27304"/>
                </a:moveTo>
                <a:lnTo>
                  <a:pt x="1136778" y="34331"/>
                </a:lnTo>
                <a:lnTo>
                  <a:pt x="1147394" y="50240"/>
                </a:lnTo>
                <a:lnTo>
                  <a:pt x="1157986" y="43179"/>
                </a:lnTo>
                <a:lnTo>
                  <a:pt x="1147317" y="27304"/>
                </a:lnTo>
                <a:close/>
              </a:path>
              <a:path w="1205864" h="808354">
                <a:moveTo>
                  <a:pt x="1205484" y="0"/>
                </a:moveTo>
                <a:lnTo>
                  <a:pt x="1120902" y="10541"/>
                </a:lnTo>
                <a:lnTo>
                  <a:pt x="1136778" y="34331"/>
                </a:lnTo>
                <a:lnTo>
                  <a:pt x="1147317" y="27304"/>
                </a:lnTo>
                <a:lnTo>
                  <a:pt x="1189861" y="27304"/>
                </a:lnTo>
                <a:lnTo>
                  <a:pt x="12054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1842770" y="2253742"/>
            <a:ext cx="4108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1</a:t>
            </a:r>
            <a:r>
              <a:rPr sz="1400" spc="-5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195954" y="2139442"/>
            <a:ext cx="1149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072885" y="2139442"/>
            <a:ext cx="4108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829944" y="3562984"/>
            <a:ext cx="2286000" cy="1381125"/>
          </a:xfrm>
          <a:custGeom>
            <a:avLst/>
            <a:gdLst/>
            <a:ahLst/>
            <a:cxnLst/>
            <a:rect l="l" t="t" r="r" b="b"/>
            <a:pathLst>
              <a:path w="2286000" h="1381125">
                <a:moveTo>
                  <a:pt x="0" y="1381125"/>
                </a:moveTo>
                <a:lnTo>
                  <a:pt x="2286000" y="0"/>
                </a:lnTo>
              </a:path>
            </a:pathLst>
          </a:custGeom>
          <a:ln w="127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1172844" y="3956049"/>
            <a:ext cx="2057400" cy="1485900"/>
          </a:xfrm>
          <a:custGeom>
            <a:avLst/>
            <a:gdLst/>
            <a:ahLst/>
            <a:cxnLst/>
            <a:rect l="l" t="t" r="r" b="b"/>
            <a:pathLst>
              <a:path w="2057400" h="1485900">
                <a:moveTo>
                  <a:pt x="0" y="1485899"/>
                </a:moveTo>
                <a:lnTo>
                  <a:pt x="2057400" y="0"/>
                </a:lnTo>
              </a:path>
            </a:pathLst>
          </a:custGeom>
          <a:ln w="127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290948" y="2231389"/>
            <a:ext cx="1225550" cy="1036319"/>
          </a:xfrm>
          <a:custGeom>
            <a:avLst/>
            <a:gdLst/>
            <a:ahLst/>
            <a:cxnLst/>
            <a:rect l="l" t="t" r="r" b="b"/>
            <a:pathLst>
              <a:path w="1225550" h="1036320">
                <a:moveTo>
                  <a:pt x="1160877" y="41824"/>
                </a:moveTo>
                <a:lnTo>
                  <a:pt x="0" y="1021461"/>
                </a:lnTo>
                <a:lnTo>
                  <a:pt x="12191" y="1035939"/>
                </a:lnTo>
                <a:lnTo>
                  <a:pt x="1173208" y="56417"/>
                </a:lnTo>
                <a:lnTo>
                  <a:pt x="1160877" y="41824"/>
                </a:lnTo>
                <a:close/>
              </a:path>
              <a:path w="1225550" h="1036320">
                <a:moveTo>
                  <a:pt x="1210817" y="33654"/>
                </a:moveTo>
                <a:lnTo>
                  <a:pt x="1170559" y="33654"/>
                </a:lnTo>
                <a:lnTo>
                  <a:pt x="1182877" y="48260"/>
                </a:lnTo>
                <a:lnTo>
                  <a:pt x="1173208" y="56417"/>
                </a:lnTo>
                <a:lnTo>
                  <a:pt x="1191640" y="78232"/>
                </a:lnTo>
                <a:lnTo>
                  <a:pt x="1210817" y="33654"/>
                </a:lnTo>
                <a:close/>
              </a:path>
              <a:path w="1225550" h="1036320">
                <a:moveTo>
                  <a:pt x="1170559" y="33654"/>
                </a:moveTo>
                <a:lnTo>
                  <a:pt x="1160877" y="41824"/>
                </a:lnTo>
                <a:lnTo>
                  <a:pt x="1173208" y="56417"/>
                </a:lnTo>
                <a:lnTo>
                  <a:pt x="1182877" y="48260"/>
                </a:lnTo>
                <a:lnTo>
                  <a:pt x="1170559" y="33654"/>
                </a:lnTo>
                <a:close/>
              </a:path>
              <a:path w="1225550" h="1036320">
                <a:moveTo>
                  <a:pt x="1225296" y="0"/>
                </a:moveTo>
                <a:lnTo>
                  <a:pt x="1142491" y="20066"/>
                </a:lnTo>
                <a:lnTo>
                  <a:pt x="1160877" y="41824"/>
                </a:lnTo>
                <a:lnTo>
                  <a:pt x="1170559" y="33654"/>
                </a:lnTo>
                <a:lnTo>
                  <a:pt x="1210817" y="33654"/>
                </a:lnTo>
                <a:lnTo>
                  <a:pt x="12252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68119" y="2117089"/>
            <a:ext cx="3543300" cy="3200400"/>
          </a:xfrm>
          <a:custGeom>
            <a:avLst/>
            <a:gdLst/>
            <a:ahLst/>
            <a:cxnLst/>
            <a:rect l="l" t="t" r="r" b="b"/>
            <a:pathLst>
              <a:path w="3543300" h="3200400">
                <a:moveTo>
                  <a:pt x="0" y="3200400"/>
                </a:moveTo>
                <a:lnTo>
                  <a:pt x="3543300" y="0"/>
                </a:lnTo>
              </a:path>
            </a:pathLst>
          </a:custGeom>
          <a:ln w="127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233417" y="1719579"/>
            <a:ext cx="1149985" cy="1071245"/>
          </a:xfrm>
          <a:custGeom>
            <a:avLst/>
            <a:gdLst/>
            <a:ahLst/>
            <a:cxnLst/>
            <a:rect l="l" t="t" r="r" b="b"/>
            <a:pathLst>
              <a:path w="1149985" h="1071245">
                <a:moveTo>
                  <a:pt x="1087226" y="44973"/>
                </a:moveTo>
                <a:lnTo>
                  <a:pt x="0" y="1057275"/>
                </a:lnTo>
                <a:lnTo>
                  <a:pt x="12954" y="1071245"/>
                </a:lnTo>
                <a:lnTo>
                  <a:pt x="1100213" y="58912"/>
                </a:lnTo>
                <a:lnTo>
                  <a:pt x="1087226" y="44973"/>
                </a:lnTo>
                <a:close/>
              </a:path>
              <a:path w="1149985" h="1071245">
                <a:moveTo>
                  <a:pt x="1135885" y="36322"/>
                </a:moveTo>
                <a:lnTo>
                  <a:pt x="1096518" y="36322"/>
                </a:lnTo>
                <a:lnTo>
                  <a:pt x="1109472" y="50292"/>
                </a:lnTo>
                <a:lnTo>
                  <a:pt x="1100213" y="58912"/>
                </a:lnTo>
                <a:lnTo>
                  <a:pt x="1119632" y="79755"/>
                </a:lnTo>
                <a:lnTo>
                  <a:pt x="1135885" y="36322"/>
                </a:lnTo>
                <a:close/>
              </a:path>
              <a:path w="1149985" h="1071245">
                <a:moveTo>
                  <a:pt x="1096518" y="36322"/>
                </a:moveTo>
                <a:lnTo>
                  <a:pt x="1087226" y="44973"/>
                </a:lnTo>
                <a:lnTo>
                  <a:pt x="1100213" y="58912"/>
                </a:lnTo>
                <a:lnTo>
                  <a:pt x="1109472" y="50292"/>
                </a:lnTo>
                <a:lnTo>
                  <a:pt x="1096518" y="36322"/>
                </a:lnTo>
                <a:close/>
              </a:path>
              <a:path w="1149985" h="1071245">
                <a:moveTo>
                  <a:pt x="1149477" y="0"/>
                </a:moveTo>
                <a:lnTo>
                  <a:pt x="1067689" y="24002"/>
                </a:lnTo>
                <a:lnTo>
                  <a:pt x="1087226" y="44973"/>
                </a:lnTo>
                <a:lnTo>
                  <a:pt x="1096518" y="36322"/>
                </a:lnTo>
                <a:lnTo>
                  <a:pt x="1135885" y="36322"/>
                </a:lnTo>
                <a:lnTo>
                  <a:pt x="11494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998524" y="5305170"/>
            <a:ext cx="4127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A’</a:t>
            </a:r>
            <a:r>
              <a:rPr sz="1400" b="1" spc="-240" dirty="0">
                <a:latin typeface="Times New Roman"/>
                <a:cs typeface="Times New Roman"/>
              </a:rPr>
              <a:t> </a:t>
            </a:r>
            <a:r>
              <a:rPr sz="2100" b="1" baseline="-29761" dirty="0">
                <a:latin typeface="Times New Roman"/>
                <a:cs typeface="Times New Roman"/>
              </a:rPr>
              <a:t>A</a:t>
            </a:r>
            <a:endParaRPr sz="2100" baseline="-29761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1725295" y="8115300"/>
            <a:ext cx="342900" cy="114300"/>
          </a:xfrm>
          <a:custGeom>
            <a:avLst/>
            <a:gdLst/>
            <a:ahLst/>
            <a:cxnLst/>
            <a:rect l="l" t="t" r="r" b="b"/>
            <a:pathLst>
              <a:path w="342900" h="114300">
                <a:moveTo>
                  <a:pt x="257175" y="0"/>
                </a:moveTo>
                <a:lnTo>
                  <a:pt x="257175" y="28574"/>
                </a:lnTo>
                <a:lnTo>
                  <a:pt x="0" y="28574"/>
                </a:lnTo>
                <a:lnTo>
                  <a:pt x="0" y="85724"/>
                </a:lnTo>
                <a:lnTo>
                  <a:pt x="257175" y="85724"/>
                </a:lnTo>
                <a:lnTo>
                  <a:pt x="257175" y="114299"/>
                </a:lnTo>
                <a:lnTo>
                  <a:pt x="342900" y="57149"/>
                </a:lnTo>
                <a:lnTo>
                  <a:pt x="25717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1953895" y="8957309"/>
            <a:ext cx="342900" cy="114300"/>
          </a:xfrm>
          <a:custGeom>
            <a:avLst/>
            <a:gdLst/>
            <a:ahLst/>
            <a:cxnLst/>
            <a:rect l="l" t="t" r="r" b="b"/>
            <a:pathLst>
              <a:path w="342900" h="114300">
                <a:moveTo>
                  <a:pt x="257175" y="0"/>
                </a:moveTo>
                <a:lnTo>
                  <a:pt x="257175" y="28575"/>
                </a:lnTo>
                <a:lnTo>
                  <a:pt x="0" y="28575"/>
                </a:lnTo>
                <a:lnTo>
                  <a:pt x="0" y="85725"/>
                </a:lnTo>
                <a:lnTo>
                  <a:pt x="257175" y="85725"/>
                </a:lnTo>
                <a:lnTo>
                  <a:pt x="257175" y="114300"/>
                </a:lnTo>
                <a:lnTo>
                  <a:pt x="342900" y="57150"/>
                </a:lnTo>
                <a:lnTo>
                  <a:pt x="25717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2032761" y="5399658"/>
            <a:ext cx="25527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Times New Roman"/>
                <a:cs typeface="Times New Roman"/>
              </a:rPr>
              <a:t>A"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392555" y="2908299"/>
            <a:ext cx="3314700" cy="2857500"/>
          </a:xfrm>
          <a:custGeom>
            <a:avLst/>
            <a:gdLst/>
            <a:ahLst/>
            <a:cxnLst/>
            <a:rect l="l" t="t" r="r" b="b"/>
            <a:pathLst>
              <a:path w="3314700" h="2857500">
                <a:moveTo>
                  <a:pt x="0" y="2857499"/>
                </a:moveTo>
                <a:lnTo>
                  <a:pt x="3314700" y="0"/>
                </a:lnTo>
              </a:path>
            </a:pathLst>
          </a:custGeom>
          <a:ln w="12700">
            <a:solidFill>
              <a:srgbClr val="000000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21</a:t>
            </a:fld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4218558"/>
            <a:ext cx="315722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ajoutant l’action des deux dioptres on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94280" y="4571276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44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80839" y="4571276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59903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695745" y="4571276"/>
            <a:ext cx="320040" cy="0"/>
          </a:xfrm>
          <a:custGeom>
            <a:avLst/>
            <a:gdLst/>
            <a:ahLst/>
            <a:cxnLst/>
            <a:rect l="l" t="t" r="r" b="b"/>
            <a:pathLst>
              <a:path w="320039">
                <a:moveTo>
                  <a:pt x="0" y="0"/>
                </a:moveTo>
                <a:lnTo>
                  <a:pt x="319613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199721" y="4475954"/>
            <a:ext cx="271780" cy="0"/>
          </a:xfrm>
          <a:custGeom>
            <a:avLst/>
            <a:gdLst/>
            <a:ahLst/>
            <a:cxnLst/>
            <a:rect l="l" t="t" r="r" b="b"/>
            <a:pathLst>
              <a:path w="271780">
                <a:moveTo>
                  <a:pt x="0" y="0"/>
                </a:moveTo>
                <a:lnTo>
                  <a:pt x="271739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186950" y="4674596"/>
            <a:ext cx="297815" cy="0"/>
          </a:xfrm>
          <a:custGeom>
            <a:avLst/>
            <a:gdLst/>
            <a:ahLst/>
            <a:cxnLst/>
            <a:rect l="l" t="t" r="r" b="b"/>
            <a:pathLst>
              <a:path w="297814">
                <a:moveTo>
                  <a:pt x="0" y="0"/>
                </a:moveTo>
                <a:lnTo>
                  <a:pt x="297282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39132" y="4571276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59979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066910" y="4475954"/>
            <a:ext cx="295910" cy="0"/>
          </a:xfrm>
          <a:custGeom>
            <a:avLst/>
            <a:gdLst/>
            <a:ahLst/>
            <a:cxnLst/>
            <a:rect l="l" t="t" r="r" b="b"/>
            <a:pathLst>
              <a:path w="295910">
                <a:moveTo>
                  <a:pt x="0" y="0"/>
                </a:moveTo>
                <a:lnTo>
                  <a:pt x="295385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54139" y="4674596"/>
            <a:ext cx="321310" cy="0"/>
          </a:xfrm>
          <a:custGeom>
            <a:avLst/>
            <a:gdLst/>
            <a:ahLst/>
            <a:cxnLst/>
            <a:rect l="l" t="t" r="r" b="b"/>
            <a:pathLst>
              <a:path w="321310">
                <a:moveTo>
                  <a:pt x="0" y="0"/>
                </a:moveTo>
                <a:lnTo>
                  <a:pt x="320801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52817" y="4548111"/>
            <a:ext cx="2971800" cy="3257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0800">
              <a:lnSpc>
                <a:spcPts val="1185"/>
              </a:lnSpc>
              <a:spcBef>
                <a:spcPts val="90"/>
              </a:spcBef>
            </a:pPr>
            <a:r>
              <a:rPr sz="1200" i="1" spc="-30" dirty="0">
                <a:latin typeface="Times New Roman"/>
                <a:cs typeface="Times New Roman"/>
              </a:rPr>
              <a:t>AA</a:t>
            </a:r>
            <a:r>
              <a:rPr sz="1200" spc="-30" dirty="0">
                <a:latin typeface="Times New Roman"/>
                <a:cs typeface="Times New Roman"/>
              </a:rPr>
              <a:t>"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AH</a:t>
            </a:r>
            <a:r>
              <a:rPr sz="1200" i="1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HH</a:t>
            </a:r>
            <a:r>
              <a:rPr sz="1200" i="1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1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</a:t>
            </a:r>
            <a:r>
              <a:rPr sz="1200" i="1" spc="-1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i="1" spc="-40" dirty="0">
                <a:latin typeface="Times New Roman"/>
                <a:cs typeface="Times New Roman"/>
              </a:rPr>
              <a:t>A</a:t>
            </a:r>
            <a:r>
              <a:rPr sz="1200" spc="-40" dirty="0">
                <a:latin typeface="Times New Roman"/>
                <a:cs typeface="Times New Roman"/>
              </a:rPr>
              <a:t>"</a:t>
            </a:r>
            <a:r>
              <a:rPr sz="1200" spc="-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r>
              <a:rPr sz="1800" spc="-217" baseline="34722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H</a:t>
            </a:r>
            <a:r>
              <a:rPr sz="1800" i="1" spc="270" baseline="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HH</a:t>
            </a:r>
            <a:r>
              <a:rPr sz="1200" i="1" spc="-1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H</a:t>
            </a:r>
            <a:r>
              <a:rPr sz="1800" i="1" spc="-217" baseline="34722" dirty="0">
                <a:latin typeface="Times New Roman"/>
                <a:cs typeface="Times New Roman"/>
              </a:rPr>
              <a:t> </a:t>
            </a:r>
            <a:r>
              <a:rPr sz="1800" baseline="34722" dirty="0">
                <a:latin typeface="Times New Roman"/>
                <a:cs typeface="Times New Roman"/>
              </a:rPr>
              <a:t>'</a:t>
            </a:r>
            <a:r>
              <a:rPr sz="1800" spc="-135" baseline="34722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  <a:p>
            <a:pPr marL="1845310">
              <a:lnSpc>
                <a:spcPts val="1185"/>
              </a:lnSpc>
              <a:tabLst>
                <a:tab pos="2724785" algn="l"/>
              </a:tabLst>
            </a:pPr>
            <a:r>
              <a:rPr sz="1200" i="1" dirty="0">
                <a:latin typeface="Times New Roman"/>
                <a:cs typeface="Times New Roman"/>
              </a:rPr>
              <a:t>n	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005183" y="4571276"/>
            <a:ext cx="233045" cy="0"/>
          </a:xfrm>
          <a:custGeom>
            <a:avLst/>
            <a:gdLst/>
            <a:ahLst/>
            <a:cxnLst/>
            <a:rect l="l" t="t" r="r" b="b"/>
            <a:pathLst>
              <a:path w="233045">
                <a:moveTo>
                  <a:pt x="0" y="0"/>
                </a:moveTo>
                <a:lnTo>
                  <a:pt x="233013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422380" y="4475954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92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872243" y="4475954"/>
            <a:ext cx="295275" cy="0"/>
          </a:xfrm>
          <a:custGeom>
            <a:avLst/>
            <a:gdLst/>
            <a:ahLst/>
            <a:cxnLst/>
            <a:rect l="l" t="t" r="r" b="b"/>
            <a:pathLst>
              <a:path w="295275">
                <a:moveTo>
                  <a:pt x="0" y="0"/>
                </a:moveTo>
                <a:lnTo>
                  <a:pt x="29492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409628" y="4674596"/>
            <a:ext cx="770890" cy="0"/>
          </a:xfrm>
          <a:custGeom>
            <a:avLst/>
            <a:gdLst/>
            <a:ahLst/>
            <a:cxnLst/>
            <a:rect l="l" t="t" r="r" b="b"/>
            <a:pathLst>
              <a:path w="770889">
                <a:moveTo>
                  <a:pt x="0" y="0"/>
                </a:moveTo>
                <a:lnTo>
                  <a:pt x="77030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334542" y="4571276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4">
                <a:moveTo>
                  <a:pt x="0" y="0"/>
                </a:moveTo>
                <a:lnTo>
                  <a:pt x="259472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745049" y="4666490"/>
            <a:ext cx="10223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976415" y="4452789"/>
            <a:ext cx="166687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800" i="1" spc="-44" baseline="-34722" dirty="0">
                <a:latin typeface="Times New Roman"/>
                <a:cs typeface="Times New Roman"/>
              </a:rPr>
              <a:t>AA</a:t>
            </a:r>
            <a:r>
              <a:rPr sz="1800" spc="-44" baseline="-34722" dirty="0">
                <a:latin typeface="Times New Roman"/>
                <a:cs typeface="Times New Roman"/>
              </a:rPr>
              <a:t>"</a:t>
            </a:r>
            <a:r>
              <a:rPr sz="1800" spc="-97" baseline="-34722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spc="209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</a:t>
            </a:r>
            <a:r>
              <a:rPr sz="1200" i="1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i="1" spc="-1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i="1" spc="-1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</a:t>
            </a:r>
            <a:r>
              <a:rPr sz="1200" i="1" spc="-1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Symbol"/>
                <a:cs typeface="Symbol"/>
              </a:rPr>
              <a:t></a:t>
            </a:r>
            <a:r>
              <a:rPr sz="1800" spc="-22" baseline="-34722" dirty="0">
                <a:latin typeface="Times New Roman"/>
                <a:cs typeface="Times New Roman"/>
              </a:rPr>
              <a:t> </a:t>
            </a:r>
            <a:r>
              <a:rPr sz="1800" i="1" spc="-15" baseline="-34722" dirty="0">
                <a:latin typeface="Times New Roman"/>
                <a:cs typeface="Times New Roman"/>
              </a:rPr>
              <a:t>HH</a:t>
            </a:r>
            <a:r>
              <a:rPr sz="1800" i="1" spc="-202" baseline="-34722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Times New Roman"/>
                <a:cs typeface="Times New Roman"/>
              </a:rPr>
              <a:t>'</a:t>
            </a:r>
            <a:endParaRPr sz="1800" baseline="-34722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94228" y="4990376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285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911716" y="4895054"/>
            <a:ext cx="304800" cy="0"/>
          </a:xfrm>
          <a:custGeom>
            <a:avLst/>
            <a:gdLst/>
            <a:ahLst/>
            <a:cxnLst/>
            <a:rect l="l" t="t" r="r" b="b"/>
            <a:pathLst>
              <a:path w="304800">
                <a:moveTo>
                  <a:pt x="0" y="0"/>
                </a:moveTo>
                <a:lnTo>
                  <a:pt x="304728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98971" y="5093696"/>
            <a:ext cx="330835" cy="0"/>
          </a:xfrm>
          <a:custGeom>
            <a:avLst/>
            <a:gdLst/>
            <a:ahLst/>
            <a:cxnLst/>
            <a:rect l="l" t="t" r="r" b="b"/>
            <a:pathLst>
              <a:path w="330834">
                <a:moveTo>
                  <a:pt x="0" y="0"/>
                </a:moveTo>
                <a:lnTo>
                  <a:pt x="330207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83864" y="4990376"/>
            <a:ext cx="259715" cy="0"/>
          </a:xfrm>
          <a:custGeom>
            <a:avLst/>
            <a:gdLst/>
            <a:ahLst/>
            <a:cxnLst/>
            <a:rect l="l" t="t" r="r" b="b"/>
            <a:pathLst>
              <a:path w="259714">
                <a:moveTo>
                  <a:pt x="0" y="0"/>
                </a:moveTo>
                <a:lnTo>
                  <a:pt x="259690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14571" y="5085590"/>
            <a:ext cx="10223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81926" y="4991164"/>
            <a:ext cx="259079" cy="0"/>
          </a:xfrm>
          <a:custGeom>
            <a:avLst/>
            <a:gdLst/>
            <a:ahLst/>
            <a:cxnLst/>
            <a:rect l="l" t="t" r="r" b="b"/>
            <a:pathLst>
              <a:path w="259080">
                <a:moveTo>
                  <a:pt x="0" y="0"/>
                </a:moveTo>
                <a:lnTo>
                  <a:pt x="259009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465446" y="4943523"/>
            <a:ext cx="33934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200" i="1" spc="-30" dirty="0">
                <a:latin typeface="Times New Roman"/>
                <a:cs typeface="Times New Roman"/>
              </a:rPr>
              <a:t>AA</a:t>
            </a:r>
            <a:r>
              <a:rPr sz="1200" spc="-30" dirty="0">
                <a:latin typeface="Times New Roman"/>
                <a:cs typeface="Times New Roman"/>
              </a:rPr>
              <a:t>"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H </a:t>
            </a:r>
            <a:r>
              <a:rPr sz="1800" baseline="34722" dirty="0">
                <a:latin typeface="Times New Roman"/>
                <a:cs typeface="Times New Roman"/>
              </a:rPr>
              <a:t>' </a:t>
            </a:r>
            <a:r>
              <a:rPr sz="1800" i="1" baseline="34722" dirty="0">
                <a:latin typeface="Times New Roman"/>
                <a:cs typeface="Times New Roman"/>
              </a:rPr>
              <a:t>H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HH </a:t>
            </a:r>
            <a:r>
              <a:rPr sz="1200" dirty="0">
                <a:latin typeface="Times New Roman"/>
                <a:cs typeface="Times New Roman"/>
              </a:rPr>
              <a:t>' </a:t>
            </a:r>
            <a:r>
              <a:rPr sz="1400" dirty="0">
                <a:latin typeface="Times New Roman"/>
                <a:cs typeface="Times New Roman"/>
              </a:rPr>
              <a:t>, on </a:t>
            </a:r>
            <a:r>
              <a:rPr sz="1400" spc="-5" dirty="0">
                <a:latin typeface="Times New Roman"/>
                <a:cs typeface="Times New Roman"/>
              </a:rPr>
              <a:t>pose </a:t>
            </a:r>
            <a:r>
              <a:rPr sz="1200" i="1" spc="10" dirty="0">
                <a:latin typeface="Times New Roman"/>
                <a:cs typeface="Times New Roman"/>
              </a:rPr>
              <a:t>HH 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e 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alors</a:t>
            </a:r>
            <a:r>
              <a:rPr sz="1400" spc="-1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on </a:t>
            </a:r>
            <a:r>
              <a:rPr sz="1400" dirty="0">
                <a:latin typeface="Times New Roman"/>
                <a:cs typeface="Times New Roman"/>
              </a:rPr>
              <a:t>a 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348430" y="5383831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4">
                <a:moveTo>
                  <a:pt x="0" y="0"/>
                </a:moveTo>
                <a:lnTo>
                  <a:pt x="233703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066230" y="5486412"/>
            <a:ext cx="94615" cy="0"/>
          </a:xfrm>
          <a:custGeom>
            <a:avLst/>
            <a:gdLst/>
            <a:ahLst/>
            <a:cxnLst/>
            <a:rect l="l" t="t" r="r" b="b"/>
            <a:pathLst>
              <a:path w="94614">
                <a:moveTo>
                  <a:pt x="0" y="0"/>
                </a:moveTo>
                <a:lnTo>
                  <a:pt x="94588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/>
          <p:nvPr/>
        </p:nvSpPr>
        <p:spPr>
          <a:xfrm>
            <a:off x="3319914" y="5360647"/>
            <a:ext cx="93662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150" i="1" spc="-5" dirty="0">
                <a:latin typeface="Times New Roman"/>
                <a:cs typeface="Times New Roman"/>
              </a:rPr>
              <a:t>AA</a:t>
            </a:r>
            <a:r>
              <a:rPr sz="1150" spc="-5" dirty="0">
                <a:latin typeface="Times New Roman"/>
                <a:cs typeface="Times New Roman"/>
              </a:rPr>
              <a:t>"</a:t>
            </a:r>
            <a:r>
              <a:rPr sz="1150" spc="-55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dirty="0">
                <a:latin typeface="Times New Roman"/>
                <a:cs typeface="Times New Roman"/>
              </a:rPr>
              <a:t> </a:t>
            </a:r>
            <a:r>
              <a:rPr sz="1150" i="1" spc="-15" dirty="0">
                <a:latin typeface="Times New Roman"/>
                <a:cs typeface="Times New Roman"/>
              </a:rPr>
              <a:t>e</a:t>
            </a:r>
            <a:r>
              <a:rPr sz="1150" spc="-15" dirty="0">
                <a:latin typeface="Times New Roman"/>
                <a:cs typeface="Times New Roman"/>
              </a:rPr>
              <a:t>(1</a:t>
            </a:r>
            <a:r>
              <a:rPr sz="1150" spc="-155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30" dirty="0">
                <a:latin typeface="Times New Roman"/>
                <a:cs typeface="Times New Roman"/>
              </a:rPr>
              <a:t> </a:t>
            </a:r>
            <a:r>
              <a:rPr sz="1725" spc="22" baseline="36231" dirty="0">
                <a:latin typeface="Times New Roman"/>
                <a:cs typeface="Times New Roman"/>
              </a:rPr>
              <a:t>1</a:t>
            </a:r>
            <a:r>
              <a:rPr sz="1725" spc="-240" baseline="36231" dirty="0">
                <a:latin typeface="Times New Roman"/>
                <a:cs typeface="Times New Roman"/>
              </a:rPr>
              <a:t> </a:t>
            </a:r>
            <a:r>
              <a:rPr sz="1150" spc="10" dirty="0">
                <a:latin typeface="Times New Roman"/>
                <a:cs typeface="Times New Roman"/>
              </a:rPr>
              <a:t>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55168" y="5478324"/>
            <a:ext cx="6644640" cy="14382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673735" algn="ctr">
              <a:lnSpc>
                <a:spcPts val="1365"/>
              </a:lnSpc>
              <a:spcBef>
                <a:spcPts val="135"/>
              </a:spcBef>
            </a:pPr>
            <a:r>
              <a:rPr sz="1150" i="1" spc="15" dirty="0"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conclusion, la position de l’image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déduit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celle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l’objet par </a:t>
            </a:r>
            <a:r>
              <a:rPr sz="1400" dirty="0">
                <a:latin typeface="Times New Roman"/>
                <a:cs typeface="Times New Roman"/>
              </a:rPr>
              <a:t>une </a:t>
            </a:r>
            <a:r>
              <a:rPr sz="1400" spc="-5" dirty="0">
                <a:latin typeface="Times New Roman"/>
                <a:cs typeface="Times New Roman"/>
              </a:rPr>
              <a:t>translation </a:t>
            </a:r>
            <a:r>
              <a:rPr sz="1400" spc="-10" dirty="0">
                <a:latin typeface="Times New Roman"/>
                <a:cs typeface="Times New Roman"/>
              </a:rPr>
              <a:t>aux  </a:t>
            </a:r>
            <a:r>
              <a:rPr sz="1400" dirty="0">
                <a:latin typeface="Times New Roman"/>
                <a:cs typeface="Times New Roman"/>
              </a:rPr>
              <a:t>faces </a:t>
            </a:r>
            <a:r>
              <a:rPr sz="1400" spc="-5" dirty="0">
                <a:latin typeface="Times New Roman"/>
                <a:cs typeface="Times New Roman"/>
              </a:rPr>
              <a:t>de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lame, d’amplitude constant, indépendante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position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l’objet, l’indice est  supérieur </a:t>
            </a:r>
            <a:r>
              <a:rPr sz="1400" dirty="0">
                <a:latin typeface="Times New Roman"/>
                <a:cs typeface="Times New Roman"/>
              </a:rPr>
              <a:t>à 1 </a:t>
            </a:r>
            <a:r>
              <a:rPr sz="1400" spc="-5" dirty="0">
                <a:latin typeface="Times New Roman"/>
                <a:cs typeface="Times New Roman"/>
              </a:rPr>
              <a:t>donc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déplacement apparent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l’image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lieu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sens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celui</a:t>
            </a:r>
            <a:endParaRPr sz="1400">
              <a:latin typeface="Times New Roman"/>
              <a:cs typeface="Times New Roman"/>
            </a:endParaRPr>
          </a:p>
          <a:p>
            <a:pPr marL="100965" algn="just">
              <a:lnSpc>
                <a:spcPts val="1540"/>
              </a:lnSpc>
            </a:pPr>
            <a:r>
              <a:rPr sz="1400" dirty="0">
                <a:latin typeface="Times New Roman"/>
                <a:cs typeface="Times New Roman"/>
              </a:rPr>
              <a:t>de l’ </a:t>
            </a:r>
            <a:r>
              <a:rPr sz="1400" spc="-5" dirty="0">
                <a:latin typeface="Times New Roman"/>
                <a:cs typeface="Times New Roman"/>
              </a:rPr>
              <a:t>objet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2700" marR="6985" algn="just">
              <a:lnSpc>
                <a:spcPts val="1610"/>
              </a:lnSpc>
              <a:spcBef>
                <a:spcPts val="75"/>
              </a:spcBef>
            </a:pPr>
            <a:r>
              <a:rPr sz="1400" spc="-5" dirty="0">
                <a:latin typeface="Times New Roman"/>
                <a:cs typeface="Times New Roman"/>
              </a:rPr>
              <a:t>Si l’objet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plan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parallèle aux faces de </a:t>
            </a:r>
            <a:r>
              <a:rPr sz="1400" dirty="0">
                <a:latin typeface="Times New Roman"/>
                <a:cs typeface="Times New Roman"/>
              </a:rPr>
              <a:t>la lame et </a:t>
            </a:r>
            <a:r>
              <a:rPr sz="1400" spc="-5" dirty="0">
                <a:latin typeface="Times New Roman"/>
                <a:cs typeface="Times New Roman"/>
              </a:rPr>
              <a:t>s’il n’envoie que des rayons sous faible  incidence, l’image A"B"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l’objet </a:t>
            </a:r>
            <a:r>
              <a:rPr sz="1400" dirty="0">
                <a:latin typeface="Times New Roman"/>
                <a:cs typeface="Times New Roman"/>
              </a:rPr>
              <a:t>AB </a:t>
            </a:r>
            <a:r>
              <a:rPr sz="1400" spc="-5" dirty="0">
                <a:latin typeface="Times New Roman"/>
                <a:cs typeface="Times New Roman"/>
              </a:rPr>
              <a:t>lui est parallèle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nature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opposée.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25386" y="365378"/>
            <a:ext cx="6297295" cy="3668395"/>
          </a:xfrm>
          <a:custGeom>
            <a:avLst/>
            <a:gdLst/>
            <a:ahLst/>
            <a:cxnLst/>
            <a:rect l="l" t="t" r="r" b="b"/>
            <a:pathLst>
              <a:path w="6297295" h="3668395">
                <a:moveTo>
                  <a:pt x="0" y="3668267"/>
                </a:moveTo>
                <a:lnTo>
                  <a:pt x="6297295" y="3668267"/>
                </a:lnTo>
                <a:lnTo>
                  <a:pt x="6297295" y="0"/>
                </a:lnTo>
                <a:lnTo>
                  <a:pt x="0" y="0"/>
                </a:lnTo>
                <a:lnTo>
                  <a:pt x="0" y="366826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046095" y="600074"/>
            <a:ext cx="0" cy="3314700"/>
          </a:xfrm>
          <a:custGeom>
            <a:avLst/>
            <a:gdLst/>
            <a:ahLst/>
            <a:cxnLst/>
            <a:rect l="l" t="t" r="r" b="b"/>
            <a:pathLst>
              <a:path h="3314700">
                <a:moveTo>
                  <a:pt x="0" y="0"/>
                </a:moveTo>
                <a:lnTo>
                  <a:pt x="0" y="331470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617595" y="600074"/>
            <a:ext cx="635" cy="3314700"/>
          </a:xfrm>
          <a:custGeom>
            <a:avLst/>
            <a:gdLst/>
            <a:ahLst/>
            <a:cxnLst/>
            <a:rect l="l" t="t" r="r" b="b"/>
            <a:pathLst>
              <a:path w="635" h="3314700">
                <a:moveTo>
                  <a:pt x="0" y="0"/>
                </a:moveTo>
                <a:lnTo>
                  <a:pt x="634" y="331470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760094" y="3533774"/>
            <a:ext cx="5600700" cy="76200"/>
          </a:xfrm>
          <a:custGeom>
            <a:avLst/>
            <a:gdLst/>
            <a:ahLst/>
            <a:cxnLst/>
            <a:rect l="l" t="t" r="r" b="b"/>
            <a:pathLst>
              <a:path w="5600700" h="76200">
                <a:moveTo>
                  <a:pt x="5524500" y="0"/>
                </a:moveTo>
                <a:lnTo>
                  <a:pt x="5524500" y="76200"/>
                </a:lnTo>
                <a:lnTo>
                  <a:pt x="5588000" y="44450"/>
                </a:lnTo>
                <a:lnTo>
                  <a:pt x="5537200" y="44450"/>
                </a:lnTo>
                <a:lnTo>
                  <a:pt x="5537200" y="31750"/>
                </a:lnTo>
                <a:lnTo>
                  <a:pt x="5588000" y="31750"/>
                </a:lnTo>
                <a:lnTo>
                  <a:pt x="5524500" y="0"/>
                </a:lnTo>
                <a:close/>
              </a:path>
              <a:path w="5600700" h="76200">
                <a:moveTo>
                  <a:pt x="55245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5524500" y="44450"/>
                </a:lnTo>
                <a:lnTo>
                  <a:pt x="5524500" y="31750"/>
                </a:lnTo>
                <a:close/>
              </a:path>
              <a:path w="5600700" h="76200">
                <a:moveTo>
                  <a:pt x="5588000" y="31750"/>
                </a:moveTo>
                <a:lnTo>
                  <a:pt x="5537200" y="31750"/>
                </a:lnTo>
                <a:lnTo>
                  <a:pt x="5537200" y="44450"/>
                </a:lnTo>
                <a:lnTo>
                  <a:pt x="5588000" y="44450"/>
                </a:lnTo>
                <a:lnTo>
                  <a:pt x="5600700" y="38100"/>
                </a:lnTo>
                <a:lnTo>
                  <a:pt x="55880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31494" y="3000374"/>
            <a:ext cx="5600700" cy="635"/>
          </a:xfrm>
          <a:custGeom>
            <a:avLst/>
            <a:gdLst/>
            <a:ahLst/>
            <a:cxnLst/>
            <a:rect l="l" t="t" r="r" b="b"/>
            <a:pathLst>
              <a:path w="5600700" h="635">
                <a:moveTo>
                  <a:pt x="0" y="0"/>
                </a:moveTo>
                <a:lnTo>
                  <a:pt x="5600700" y="634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126614" y="1743074"/>
            <a:ext cx="919480" cy="1261110"/>
          </a:xfrm>
          <a:custGeom>
            <a:avLst/>
            <a:gdLst/>
            <a:ahLst/>
            <a:cxnLst/>
            <a:rect l="l" t="t" r="r" b="b"/>
            <a:pathLst>
              <a:path w="919480" h="1261110">
                <a:moveTo>
                  <a:pt x="881966" y="40723"/>
                </a:moveTo>
                <a:lnTo>
                  <a:pt x="0" y="1253616"/>
                </a:lnTo>
                <a:lnTo>
                  <a:pt x="10160" y="1260982"/>
                </a:lnTo>
                <a:lnTo>
                  <a:pt x="892276" y="48184"/>
                </a:lnTo>
                <a:lnTo>
                  <a:pt x="889690" y="41171"/>
                </a:lnTo>
                <a:lnTo>
                  <a:pt x="889475" y="41014"/>
                </a:lnTo>
                <a:lnTo>
                  <a:pt x="881966" y="40723"/>
                </a:lnTo>
                <a:close/>
              </a:path>
              <a:path w="919480" h="1261110">
                <a:moveTo>
                  <a:pt x="913275" y="37337"/>
                </a:moveTo>
                <a:lnTo>
                  <a:pt x="884428" y="37337"/>
                </a:lnTo>
                <a:lnTo>
                  <a:pt x="889475" y="41014"/>
                </a:lnTo>
                <a:lnTo>
                  <a:pt x="889635" y="41020"/>
                </a:lnTo>
                <a:lnTo>
                  <a:pt x="889690" y="41171"/>
                </a:lnTo>
                <a:lnTo>
                  <a:pt x="894715" y="44830"/>
                </a:lnTo>
                <a:lnTo>
                  <a:pt x="892276" y="48184"/>
                </a:lnTo>
                <a:lnTo>
                  <a:pt x="905510" y="84074"/>
                </a:lnTo>
                <a:lnTo>
                  <a:pt x="913275" y="37337"/>
                </a:lnTo>
                <a:close/>
              </a:path>
              <a:path w="919480" h="1261110">
                <a:moveTo>
                  <a:pt x="889690" y="41171"/>
                </a:moveTo>
                <a:lnTo>
                  <a:pt x="892276" y="48184"/>
                </a:lnTo>
                <a:lnTo>
                  <a:pt x="894715" y="44830"/>
                </a:lnTo>
                <a:lnTo>
                  <a:pt x="889690" y="41171"/>
                </a:lnTo>
                <a:close/>
              </a:path>
              <a:path w="919480" h="1261110">
                <a:moveTo>
                  <a:pt x="884428" y="37337"/>
                </a:moveTo>
                <a:lnTo>
                  <a:pt x="881966" y="40723"/>
                </a:lnTo>
                <a:lnTo>
                  <a:pt x="889475" y="41014"/>
                </a:lnTo>
                <a:lnTo>
                  <a:pt x="884428" y="37337"/>
                </a:lnTo>
                <a:close/>
              </a:path>
              <a:path w="919480" h="1261110">
                <a:moveTo>
                  <a:pt x="919480" y="0"/>
                </a:moveTo>
                <a:lnTo>
                  <a:pt x="843788" y="39242"/>
                </a:lnTo>
                <a:lnTo>
                  <a:pt x="881966" y="40723"/>
                </a:lnTo>
                <a:lnTo>
                  <a:pt x="884428" y="37337"/>
                </a:lnTo>
                <a:lnTo>
                  <a:pt x="913275" y="37337"/>
                </a:lnTo>
                <a:lnTo>
                  <a:pt x="9194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127250" y="2085974"/>
            <a:ext cx="918844" cy="918844"/>
          </a:xfrm>
          <a:custGeom>
            <a:avLst/>
            <a:gdLst/>
            <a:ahLst/>
            <a:cxnLst/>
            <a:rect l="l" t="t" r="r" b="b"/>
            <a:pathLst>
              <a:path w="918844" h="918844">
                <a:moveTo>
                  <a:pt x="860489" y="49340"/>
                </a:moveTo>
                <a:lnTo>
                  <a:pt x="0" y="909954"/>
                </a:lnTo>
                <a:lnTo>
                  <a:pt x="8889" y="918844"/>
                </a:lnTo>
                <a:lnTo>
                  <a:pt x="869504" y="58355"/>
                </a:lnTo>
                <a:lnTo>
                  <a:pt x="860489" y="49340"/>
                </a:lnTo>
                <a:close/>
              </a:path>
              <a:path w="918844" h="918844">
                <a:moveTo>
                  <a:pt x="905383" y="40385"/>
                </a:moveTo>
                <a:lnTo>
                  <a:pt x="869442" y="40385"/>
                </a:lnTo>
                <a:lnTo>
                  <a:pt x="878458" y="49402"/>
                </a:lnTo>
                <a:lnTo>
                  <a:pt x="869504" y="58355"/>
                </a:lnTo>
                <a:lnTo>
                  <a:pt x="891920" y="80772"/>
                </a:lnTo>
                <a:lnTo>
                  <a:pt x="905383" y="40385"/>
                </a:lnTo>
                <a:close/>
              </a:path>
              <a:path w="918844" h="918844">
                <a:moveTo>
                  <a:pt x="869442" y="40385"/>
                </a:moveTo>
                <a:lnTo>
                  <a:pt x="860489" y="49340"/>
                </a:lnTo>
                <a:lnTo>
                  <a:pt x="869504" y="58355"/>
                </a:lnTo>
                <a:lnTo>
                  <a:pt x="878458" y="49402"/>
                </a:lnTo>
                <a:lnTo>
                  <a:pt x="869442" y="40385"/>
                </a:lnTo>
                <a:close/>
              </a:path>
              <a:path w="918844" h="918844">
                <a:moveTo>
                  <a:pt x="918844" y="0"/>
                </a:moveTo>
                <a:lnTo>
                  <a:pt x="838073" y="26924"/>
                </a:lnTo>
                <a:lnTo>
                  <a:pt x="860489" y="49340"/>
                </a:lnTo>
                <a:lnTo>
                  <a:pt x="869442" y="40385"/>
                </a:lnTo>
                <a:lnTo>
                  <a:pt x="905383" y="40385"/>
                </a:lnTo>
                <a:lnTo>
                  <a:pt x="91884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929508" y="1848484"/>
            <a:ext cx="688340" cy="272415"/>
          </a:xfrm>
          <a:custGeom>
            <a:avLst/>
            <a:gdLst/>
            <a:ahLst/>
            <a:cxnLst/>
            <a:rect l="l" t="t" r="r" b="b"/>
            <a:pathLst>
              <a:path w="688339" h="272414">
                <a:moveTo>
                  <a:pt x="614531" y="29709"/>
                </a:moveTo>
                <a:lnTo>
                  <a:pt x="0" y="260096"/>
                </a:lnTo>
                <a:lnTo>
                  <a:pt x="4572" y="272033"/>
                </a:lnTo>
                <a:lnTo>
                  <a:pt x="618967" y="41526"/>
                </a:lnTo>
                <a:lnTo>
                  <a:pt x="614531" y="29709"/>
                </a:lnTo>
                <a:close/>
              </a:path>
              <a:path w="688339" h="272414">
                <a:moveTo>
                  <a:pt x="672901" y="25273"/>
                </a:moveTo>
                <a:lnTo>
                  <a:pt x="626364" y="25273"/>
                </a:lnTo>
                <a:lnTo>
                  <a:pt x="630808" y="37083"/>
                </a:lnTo>
                <a:lnTo>
                  <a:pt x="618967" y="41526"/>
                </a:lnTo>
                <a:lnTo>
                  <a:pt x="630174" y="71374"/>
                </a:lnTo>
                <a:lnTo>
                  <a:pt x="672901" y="25273"/>
                </a:lnTo>
                <a:close/>
              </a:path>
              <a:path w="688339" h="272414">
                <a:moveTo>
                  <a:pt x="626364" y="25273"/>
                </a:moveTo>
                <a:lnTo>
                  <a:pt x="614531" y="29709"/>
                </a:lnTo>
                <a:lnTo>
                  <a:pt x="618967" y="41526"/>
                </a:lnTo>
                <a:lnTo>
                  <a:pt x="630808" y="37083"/>
                </a:lnTo>
                <a:lnTo>
                  <a:pt x="626364" y="25273"/>
                </a:lnTo>
                <a:close/>
              </a:path>
              <a:path w="688339" h="272414">
                <a:moveTo>
                  <a:pt x="603377" y="0"/>
                </a:moveTo>
                <a:lnTo>
                  <a:pt x="614531" y="29709"/>
                </a:lnTo>
                <a:lnTo>
                  <a:pt x="626364" y="25273"/>
                </a:lnTo>
                <a:lnTo>
                  <a:pt x="672901" y="25273"/>
                </a:lnTo>
                <a:lnTo>
                  <a:pt x="688086" y="8890"/>
                </a:lnTo>
                <a:lnTo>
                  <a:pt x="6033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48304" y="1510537"/>
            <a:ext cx="669290" cy="305435"/>
          </a:xfrm>
          <a:custGeom>
            <a:avLst/>
            <a:gdLst/>
            <a:ahLst/>
            <a:cxnLst/>
            <a:rect l="l" t="t" r="r" b="b"/>
            <a:pathLst>
              <a:path w="669289" h="305435">
                <a:moveTo>
                  <a:pt x="597072" y="29028"/>
                </a:moveTo>
                <a:lnTo>
                  <a:pt x="0" y="293370"/>
                </a:lnTo>
                <a:lnTo>
                  <a:pt x="5080" y="305053"/>
                </a:lnTo>
                <a:lnTo>
                  <a:pt x="602190" y="40571"/>
                </a:lnTo>
                <a:lnTo>
                  <a:pt x="597072" y="29028"/>
                </a:lnTo>
                <a:close/>
              </a:path>
              <a:path w="669289" h="305435">
                <a:moveTo>
                  <a:pt x="652822" y="23875"/>
                </a:moveTo>
                <a:lnTo>
                  <a:pt x="608710" y="23875"/>
                </a:lnTo>
                <a:lnTo>
                  <a:pt x="613791" y="35432"/>
                </a:lnTo>
                <a:lnTo>
                  <a:pt x="602190" y="40571"/>
                </a:lnTo>
                <a:lnTo>
                  <a:pt x="615060" y="69596"/>
                </a:lnTo>
                <a:lnTo>
                  <a:pt x="652822" y="23875"/>
                </a:lnTo>
                <a:close/>
              </a:path>
              <a:path w="669289" h="305435">
                <a:moveTo>
                  <a:pt x="608710" y="23875"/>
                </a:moveTo>
                <a:lnTo>
                  <a:pt x="597072" y="29028"/>
                </a:lnTo>
                <a:lnTo>
                  <a:pt x="602190" y="40571"/>
                </a:lnTo>
                <a:lnTo>
                  <a:pt x="613791" y="35432"/>
                </a:lnTo>
                <a:lnTo>
                  <a:pt x="608710" y="23875"/>
                </a:lnTo>
                <a:close/>
              </a:path>
              <a:path w="669289" h="305435">
                <a:moveTo>
                  <a:pt x="584199" y="0"/>
                </a:moveTo>
                <a:lnTo>
                  <a:pt x="597072" y="29028"/>
                </a:lnTo>
                <a:lnTo>
                  <a:pt x="608710" y="23875"/>
                </a:lnTo>
                <a:lnTo>
                  <a:pt x="652822" y="23875"/>
                </a:lnTo>
                <a:lnTo>
                  <a:pt x="669290" y="3937"/>
                </a:lnTo>
                <a:lnTo>
                  <a:pt x="5841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752843" y="1743074"/>
            <a:ext cx="2293620" cy="1264920"/>
          </a:xfrm>
          <a:custGeom>
            <a:avLst/>
            <a:gdLst/>
            <a:ahLst/>
            <a:cxnLst/>
            <a:rect l="l" t="t" r="r" b="b"/>
            <a:pathLst>
              <a:path w="2293620" h="1264920">
                <a:moveTo>
                  <a:pt x="7264" y="1250060"/>
                </a:moveTo>
                <a:lnTo>
                  <a:pt x="4178" y="1251711"/>
                </a:lnTo>
                <a:lnTo>
                  <a:pt x="1117" y="1253489"/>
                </a:lnTo>
                <a:lnTo>
                  <a:pt x="0" y="1257300"/>
                </a:lnTo>
                <a:lnTo>
                  <a:pt x="3390" y="1263395"/>
                </a:lnTo>
                <a:lnTo>
                  <a:pt x="7251" y="1264538"/>
                </a:lnTo>
                <a:lnTo>
                  <a:pt x="10337" y="1262887"/>
                </a:lnTo>
                <a:lnTo>
                  <a:pt x="13398" y="1261109"/>
                </a:lnTo>
                <a:lnTo>
                  <a:pt x="14516" y="1257300"/>
                </a:lnTo>
                <a:lnTo>
                  <a:pt x="11125" y="1251203"/>
                </a:lnTo>
                <a:lnTo>
                  <a:pt x="7264" y="1250060"/>
                </a:lnTo>
                <a:close/>
              </a:path>
              <a:path w="2293620" h="1264920">
                <a:moveTo>
                  <a:pt x="29514" y="1237741"/>
                </a:moveTo>
                <a:lnTo>
                  <a:pt x="26441" y="1239519"/>
                </a:lnTo>
                <a:lnTo>
                  <a:pt x="23367" y="1241170"/>
                </a:lnTo>
                <a:lnTo>
                  <a:pt x="22263" y="1245107"/>
                </a:lnTo>
                <a:lnTo>
                  <a:pt x="25666" y="1251203"/>
                </a:lnTo>
                <a:lnTo>
                  <a:pt x="29527" y="1252347"/>
                </a:lnTo>
                <a:lnTo>
                  <a:pt x="32613" y="1250568"/>
                </a:lnTo>
                <a:lnTo>
                  <a:pt x="35674" y="1248917"/>
                </a:lnTo>
                <a:lnTo>
                  <a:pt x="36779" y="1244980"/>
                </a:lnTo>
                <a:lnTo>
                  <a:pt x="33375" y="1238884"/>
                </a:lnTo>
                <a:lnTo>
                  <a:pt x="29514" y="1237741"/>
                </a:lnTo>
                <a:close/>
              </a:path>
              <a:path w="2293620" h="1264920">
                <a:moveTo>
                  <a:pt x="51777" y="1225550"/>
                </a:moveTo>
                <a:lnTo>
                  <a:pt x="48704" y="1227201"/>
                </a:lnTo>
                <a:lnTo>
                  <a:pt x="45643" y="1228978"/>
                </a:lnTo>
                <a:lnTo>
                  <a:pt x="44526" y="1232788"/>
                </a:lnTo>
                <a:lnTo>
                  <a:pt x="46227" y="1235836"/>
                </a:lnTo>
                <a:lnTo>
                  <a:pt x="47929" y="1239011"/>
                </a:lnTo>
                <a:lnTo>
                  <a:pt x="51803" y="1240027"/>
                </a:lnTo>
                <a:lnTo>
                  <a:pt x="54876" y="1238377"/>
                </a:lnTo>
                <a:lnTo>
                  <a:pt x="57937" y="1236599"/>
                </a:lnTo>
                <a:lnTo>
                  <a:pt x="59054" y="1232788"/>
                </a:lnTo>
                <a:lnTo>
                  <a:pt x="55651" y="1226692"/>
                </a:lnTo>
                <a:lnTo>
                  <a:pt x="51777" y="1225550"/>
                </a:lnTo>
                <a:close/>
              </a:path>
              <a:path w="2293620" h="1264920">
                <a:moveTo>
                  <a:pt x="74053" y="1213357"/>
                </a:moveTo>
                <a:lnTo>
                  <a:pt x="67906" y="1216659"/>
                </a:lnTo>
                <a:lnTo>
                  <a:pt x="66801" y="1220597"/>
                </a:lnTo>
                <a:lnTo>
                  <a:pt x="70205" y="1226692"/>
                </a:lnTo>
                <a:lnTo>
                  <a:pt x="74066" y="1227835"/>
                </a:lnTo>
                <a:lnTo>
                  <a:pt x="77139" y="1226057"/>
                </a:lnTo>
                <a:lnTo>
                  <a:pt x="80213" y="1224406"/>
                </a:lnTo>
                <a:lnTo>
                  <a:pt x="81318" y="1220597"/>
                </a:lnTo>
                <a:lnTo>
                  <a:pt x="79616" y="1217422"/>
                </a:lnTo>
                <a:lnTo>
                  <a:pt x="77914" y="1214374"/>
                </a:lnTo>
                <a:lnTo>
                  <a:pt x="74053" y="1213357"/>
                </a:lnTo>
                <a:close/>
              </a:path>
              <a:path w="2293620" h="1264920">
                <a:moveTo>
                  <a:pt x="96316" y="1201038"/>
                </a:moveTo>
                <a:lnTo>
                  <a:pt x="93256" y="1202689"/>
                </a:lnTo>
                <a:lnTo>
                  <a:pt x="90170" y="1204467"/>
                </a:lnTo>
                <a:lnTo>
                  <a:pt x="89065" y="1208277"/>
                </a:lnTo>
                <a:lnTo>
                  <a:pt x="90766" y="1211452"/>
                </a:lnTo>
                <a:lnTo>
                  <a:pt x="92468" y="1214501"/>
                </a:lnTo>
                <a:lnTo>
                  <a:pt x="96329" y="1215516"/>
                </a:lnTo>
                <a:lnTo>
                  <a:pt x="102476" y="1212214"/>
                </a:lnTo>
                <a:lnTo>
                  <a:pt x="103581" y="1208277"/>
                </a:lnTo>
                <a:lnTo>
                  <a:pt x="100177" y="1202181"/>
                </a:lnTo>
                <a:lnTo>
                  <a:pt x="96316" y="1201038"/>
                </a:lnTo>
                <a:close/>
              </a:path>
              <a:path w="2293620" h="1264920">
                <a:moveTo>
                  <a:pt x="118579" y="1188847"/>
                </a:moveTo>
                <a:lnTo>
                  <a:pt x="115506" y="1190498"/>
                </a:lnTo>
                <a:lnTo>
                  <a:pt x="112445" y="1192276"/>
                </a:lnTo>
                <a:lnTo>
                  <a:pt x="111328" y="1196085"/>
                </a:lnTo>
                <a:lnTo>
                  <a:pt x="114731" y="1202181"/>
                </a:lnTo>
                <a:lnTo>
                  <a:pt x="118605" y="1203325"/>
                </a:lnTo>
                <a:lnTo>
                  <a:pt x="121678" y="1201674"/>
                </a:lnTo>
                <a:lnTo>
                  <a:pt x="124739" y="1199895"/>
                </a:lnTo>
                <a:lnTo>
                  <a:pt x="125856" y="1196085"/>
                </a:lnTo>
                <a:lnTo>
                  <a:pt x="124155" y="1193037"/>
                </a:lnTo>
                <a:lnTo>
                  <a:pt x="122453" y="1189862"/>
                </a:lnTo>
                <a:lnTo>
                  <a:pt x="118579" y="1188847"/>
                </a:lnTo>
                <a:close/>
              </a:path>
              <a:path w="2293620" h="1264920">
                <a:moveTo>
                  <a:pt x="140855" y="1176527"/>
                </a:moveTo>
                <a:lnTo>
                  <a:pt x="137769" y="1178305"/>
                </a:lnTo>
                <a:lnTo>
                  <a:pt x="134708" y="1179956"/>
                </a:lnTo>
                <a:lnTo>
                  <a:pt x="133604" y="1183893"/>
                </a:lnTo>
                <a:lnTo>
                  <a:pt x="136994" y="1189989"/>
                </a:lnTo>
                <a:lnTo>
                  <a:pt x="140868" y="1191132"/>
                </a:lnTo>
                <a:lnTo>
                  <a:pt x="143941" y="1189354"/>
                </a:lnTo>
                <a:lnTo>
                  <a:pt x="147015" y="1187703"/>
                </a:lnTo>
                <a:lnTo>
                  <a:pt x="148120" y="1183766"/>
                </a:lnTo>
                <a:lnTo>
                  <a:pt x="144716" y="1177670"/>
                </a:lnTo>
                <a:lnTo>
                  <a:pt x="140855" y="1176527"/>
                </a:lnTo>
                <a:close/>
              </a:path>
              <a:path w="2293620" h="1264920">
                <a:moveTo>
                  <a:pt x="163118" y="1164335"/>
                </a:moveTo>
                <a:lnTo>
                  <a:pt x="160045" y="1165986"/>
                </a:lnTo>
                <a:lnTo>
                  <a:pt x="156971" y="1167764"/>
                </a:lnTo>
                <a:lnTo>
                  <a:pt x="155867" y="1171575"/>
                </a:lnTo>
                <a:lnTo>
                  <a:pt x="159270" y="1177670"/>
                </a:lnTo>
                <a:lnTo>
                  <a:pt x="163131" y="1178813"/>
                </a:lnTo>
                <a:lnTo>
                  <a:pt x="166204" y="1177162"/>
                </a:lnTo>
                <a:lnTo>
                  <a:pt x="169278" y="1175384"/>
                </a:lnTo>
                <a:lnTo>
                  <a:pt x="170383" y="1171575"/>
                </a:lnTo>
                <a:lnTo>
                  <a:pt x="166979" y="1165478"/>
                </a:lnTo>
                <a:lnTo>
                  <a:pt x="163118" y="1164335"/>
                </a:lnTo>
                <a:close/>
              </a:path>
              <a:path w="2293620" h="1264920">
                <a:moveTo>
                  <a:pt x="185381" y="1152016"/>
                </a:moveTo>
                <a:lnTo>
                  <a:pt x="182308" y="1153794"/>
                </a:lnTo>
                <a:lnTo>
                  <a:pt x="179235" y="1155445"/>
                </a:lnTo>
                <a:lnTo>
                  <a:pt x="178130" y="1159382"/>
                </a:lnTo>
                <a:lnTo>
                  <a:pt x="181533" y="1165478"/>
                </a:lnTo>
                <a:lnTo>
                  <a:pt x="185394" y="1166622"/>
                </a:lnTo>
                <a:lnTo>
                  <a:pt x="188480" y="1164843"/>
                </a:lnTo>
                <a:lnTo>
                  <a:pt x="191541" y="1163192"/>
                </a:lnTo>
                <a:lnTo>
                  <a:pt x="192646" y="1159255"/>
                </a:lnTo>
                <a:lnTo>
                  <a:pt x="189255" y="1153159"/>
                </a:lnTo>
                <a:lnTo>
                  <a:pt x="185381" y="1152016"/>
                </a:lnTo>
                <a:close/>
              </a:path>
              <a:path w="2293620" h="1264920">
                <a:moveTo>
                  <a:pt x="207657" y="1139825"/>
                </a:moveTo>
                <a:lnTo>
                  <a:pt x="204571" y="1141476"/>
                </a:lnTo>
                <a:lnTo>
                  <a:pt x="201510" y="1143253"/>
                </a:lnTo>
                <a:lnTo>
                  <a:pt x="200405" y="1147063"/>
                </a:lnTo>
                <a:lnTo>
                  <a:pt x="202095" y="1150111"/>
                </a:lnTo>
                <a:lnTo>
                  <a:pt x="203796" y="1153286"/>
                </a:lnTo>
                <a:lnTo>
                  <a:pt x="207670" y="1154302"/>
                </a:lnTo>
                <a:lnTo>
                  <a:pt x="210743" y="1152652"/>
                </a:lnTo>
                <a:lnTo>
                  <a:pt x="213817" y="1150874"/>
                </a:lnTo>
                <a:lnTo>
                  <a:pt x="214922" y="1147063"/>
                </a:lnTo>
                <a:lnTo>
                  <a:pt x="211518" y="1140967"/>
                </a:lnTo>
                <a:lnTo>
                  <a:pt x="207657" y="1139825"/>
                </a:lnTo>
                <a:close/>
              </a:path>
              <a:path w="2293620" h="1264920">
                <a:moveTo>
                  <a:pt x="229920" y="1127632"/>
                </a:moveTo>
                <a:lnTo>
                  <a:pt x="223773" y="1130934"/>
                </a:lnTo>
                <a:lnTo>
                  <a:pt x="222669" y="1134872"/>
                </a:lnTo>
                <a:lnTo>
                  <a:pt x="226072" y="1140967"/>
                </a:lnTo>
                <a:lnTo>
                  <a:pt x="229933" y="1142110"/>
                </a:lnTo>
                <a:lnTo>
                  <a:pt x="233006" y="1140332"/>
                </a:lnTo>
                <a:lnTo>
                  <a:pt x="236080" y="1138681"/>
                </a:lnTo>
                <a:lnTo>
                  <a:pt x="237185" y="1134872"/>
                </a:lnTo>
                <a:lnTo>
                  <a:pt x="235483" y="1131697"/>
                </a:lnTo>
                <a:lnTo>
                  <a:pt x="233781" y="1128649"/>
                </a:lnTo>
                <a:lnTo>
                  <a:pt x="229920" y="1127632"/>
                </a:lnTo>
                <a:close/>
              </a:path>
              <a:path w="2293620" h="1264920">
                <a:moveTo>
                  <a:pt x="252183" y="1115313"/>
                </a:moveTo>
                <a:lnTo>
                  <a:pt x="249123" y="1116964"/>
                </a:lnTo>
                <a:lnTo>
                  <a:pt x="246037" y="1118742"/>
                </a:lnTo>
                <a:lnTo>
                  <a:pt x="244932" y="1122552"/>
                </a:lnTo>
                <a:lnTo>
                  <a:pt x="246633" y="1125601"/>
                </a:lnTo>
                <a:lnTo>
                  <a:pt x="248335" y="1128776"/>
                </a:lnTo>
                <a:lnTo>
                  <a:pt x="252196" y="1129791"/>
                </a:lnTo>
                <a:lnTo>
                  <a:pt x="258343" y="1126489"/>
                </a:lnTo>
                <a:lnTo>
                  <a:pt x="259448" y="1122552"/>
                </a:lnTo>
                <a:lnTo>
                  <a:pt x="256044" y="1116456"/>
                </a:lnTo>
                <a:lnTo>
                  <a:pt x="252183" y="1115313"/>
                </a:lnTo>
                <a:close/>
              </a:path>
              <a:path w="2293620" h="1264920">
                <a:moveTo>
                  <a:pt x="274446" y="1103122"/>
                </a:moveTo>
                <a:lnTo>
                  <a:pt x="268312" y="1106424"/>
                </a:lnTo>
                <a:lnTo>
                  <a:pt x="267195" y="1110360"/>
                </a:lnTo>
                <a:lnTo>
                  <a:pt x="270598" y="1116456"/>
                </a:lnTo>
                <a:lnTo>
                  <a:pt x="274472" y="1117600"/>
                </a:lnTo>
                <a:lnTo>
                  <a:pt x="277533" y="1115949"/>
                </a:lnTo>
                <a:lnTo>
                  <a:pt x="280606" y="1114170"/>
                </a:lnTo>
                <a:lnTo>
                  <a:pt x="281724" y="1110360"/>
                </a:lnTo>
                <a:lnTo>
                  <a:pt x="280022" y="1107312"/>
                </a:lnTo>
                <a:lnTo>
                  <a:pt x="278320" y="1104137"/>
                </a:lnTo>
                <a:lnTo>
                  <a:pt x="274446" y="1103122"/>
                </a:lnTo>
                <a:close/>
              </a:path>
              <a:path w="2293620" h="1264920">
                <a:moveTo>
                  <a:pt x="296722" y="1090802"/>
                </a:moveTo>
                <a:lnTo>
                  <a:pt x="293636" y="1092580"/>
                </a:lnTo>
                <a:lnTo>
                  <a:pt x="290576" y="1094231"/>
                </a:lnTo>
                <a:lnTo>
                  <a:pt x="289471" y="1098041"/>
                </a:lnTo>
                <a:lnTo>
                  <a:pt x="291172" y="1101216"/>
                </a:lnTo>
                <a:lnTo>
                  <a:pt x="292874" y="1104264"/>
                </a:lnTo>
                <a:lnTo>
                  <a:pt x="296735" y="1105280"/>
                </a:lnTo>
                <a:lnTo>
                  <a:pt x="302882" y="1101978"/>
                </a:lnTo>
                <a:lnTo>
                  <a:pt x="303987" y="1098041"/>
                </a:lnTo>
                <a:lnTo>
                  <a:pt x="300583" y="1091945"/>
                </a:lnTo>
                <a:lnTo>
                  <a:pt x="296722" y="1090802"/>
                </a:lnTo>
                <a:close/>
              </a:path>
              <a:path w="2293620" h="1264920">
                <a:moveTo>
                  <a:pt x="318985" y="1078610"/>
                </a:moveTo>
                <a:lnTo>
                  <a:pt x="315912" y="1080261"/>
                </a:lnTo>
                <a:lnTo>
                  <a:pt x="312839" y="1082039"/>
                </a:lnTo>
                <a:lnTo>
                  <a:pt x="311734" y="1085850"/>
                </a:lnTo>
                <a:lnTo>
                  <a:pt x="315137" y="1091945"/>
                </a:lnTo>
                <a:lnTo>
                  <a:pt x="318998" y="1093088"/>
                </a:lnTo>
                <a:lnTo>
                  <a:pt x="322084" y="1091437"/>
                </a:lnTo>
                <a:lnTo>
                  <a:pt x="325145" y="1089659"/>
                </a:lnTo>
                <a:lnTo>
                  <a:pt x="326250" y="1085850"/>
                </a:lnTo>
                <a:lnTo>
                  <a:pt x="324548" y="1082802"/>
                </a:lnTo>
                <a:lnTo>
                  <a:pt x="322846" y="1079627"/>
                </a:lnTo>
                <a:lnTo>
                  <a:pt x="318985" y="1078610"/>
                </a:lnTo>
                <a:close/>
              </a:path>
              <a:path w="2293620" h="1264920">
                <a:moveTo>
                  <a:pt x="341248" y="1066291"/>
                </a:moveTo>
                <a:lnTo>
                  <a:pt x="338175" y="1068069"/>
                </a:lnTo>
                <a:lnTo>
                  <a:pt x="335114" y="1069720"/>
                </a:lnTo>
                <a:lnTo>
                  <a:pt x="333997" y="1073657"/>
                </a:lnTo>
                <a:lnTo>
                  <a:pt x="337400" y="1079753"/>
                </a:lnTo>
                <a:lnTo>
                  <a:pt x="341274" y="1080897"/>
                </a:lnTo>
                <a:lnTo>
                  <a:pt x="344347" y="1079118"/>
                </a:lnTo>
                <a:lnTo>
                  <a:pt x="347408" y="1077467"/>
                </a:lnTo>
                <a:lnTo>
                  <a:pt x="348526" y="1073530"/>
                </a:lnTo>
                <a:lnTo>
                  <a:pt x="345122" y="1067434"/>
                </a:lnTo>
                <a:lnTo>
                  <a:pt x="341248" y="1066291"/>
                </a:lnTo>
                <a:close/>
              </a:path>
              <a:path w="2293620" h="1264920">
                <a:moveTo>
                  <a:pt x="363524" y="1054100"/>
                </a:moveTo>
                <a:lnTo>
                  <a:pt x="360438" y="1055751"/>
                </a:lnTo>
                <a:lnTo>
                  <a:pt x="357377" y="1057528"/>
                </a:lnTo>
                <a:lnTo>
                  <a:pt x="356273" y="1061338"/>
                </a:lnTo>
                <a:lnTo>
                  <a:pt x="359664" y="1067434"/>
                </a:lnTo>
                <a:lnTo>
                  <a:pt x="363537" y="1068577"/>
                </a:lnTo>
                <a:lnTo>
                  <a:pt x="366610" y="1066927"/>
                </a:lnTo>
                <a:lnTo>
                  <a:pt x="369684" y="1065149"/>
                </a:lnTo>
                <a:lnTo>
                  <a:pt x="370789" y="1061338"/>
                </a:lnTo>
                <a:lnTo>
                  <a:pt x="367385" y="1055242"/>
                </a:lnTo>
                <a:lnTo>
                  <a:pt x="363524" y="1054100"/>
                </a:lnTo>
                <a:close/>
              </a:path>
              <a:path w="2293620" h="1264920">
                <a:moveTo>
                  <a:pt x="385787" y="1041780"/>
                </a:moveTo>
                <a:lnTo>
                  <a:pt x="382714" y="1043558"/>
                </a:lnTo>
                <a:lnTo>
                  <a:pt x="379641" y="1045209"/>
                </a:lnTo>
                <a:lnTo>
                  <a:pt x="378536" y="1049147"/>
                </a:lnTo>
                <a:lnTo>
                  <a:pt x="381939" y="1055242"/>
                </a:lnTo>
                <a:lnTo>
                  <a:pt x="385800" y="1056385"/>
                </a:lnTo>
                <a:lnTo>
                  <a:pt x="388886" y="1054607"/>
                </a:lnTo>
                <a:lnTo>
                  <a:pt x="391947" y="1052956"/>
                </a:lnTo>
                <a:lnTo>
                  <a:pt x="393052" y="1049019"/>
                </a:lnTo>
                <a:lnTo>
                  <a:pt x="389648" y="1042924"/>
                </a:lnTo>
                <a:lnTo>
                  <a:pt x="385787" y="1041780"/>
                </a:lnTo>
                <a:close/>
              </a:path>
              <a:path w="2293620" h="1264920">
                <a:moveTo>
                  <a:pt x="408051" y="1029588"/>
                </a:moveTo>
                <a:lnTo>
                  <a:pt x="404977" y="1031239"/>
                </a:lnTo>
                <a:lnTo>
                  <a:pt x="401904" y="1033017"/>
                </a:lnTo>
                <a:lnTo>
                  <a:pt x="400799" y="1036827"/>
                </a:lnTo>
                <a:lnTo>
                  <a:pt x="402501" y="1039876"/>
                </a:lnTo>
                <a:lnTo>
                  <a:pt x="404202" y="1043051"/>
                </a:lnTo>
                <a:lnTo>
                  <a:pt x="408063" y="1044066"/>
                </a:lnTo>
                <a:lnTo>
                  <a:pt x="411149" y="1042415"/>
                </a:lnTo>
                <a:lnTo>
                  <a:pt x="414210" y="1040637"/>
                </a:lnTo>
                <a:lnTo>
                  <a:pt x="415315" y="1036827"/>
                </a:lnTo>
                <a:lnTo>
                  <a:pt x="411924" y="1030731"/>
                </a:lnTo>
                <a:lnTo>
                  <a:pt x="408051" y="1029588"/>
                </a:lnTo>
                <a:close/>
              </a:path>
              <a:path w="2293620" h="1264920">
                <a:moveTo>
                  <a:pt x="430326" y="1017397"/>
                </a:moveTo>
                <a:lnTo>
                  <a:pt x="424180" y="1020699"/>
                </a:lnTo>
                <a:lnTo>
                  <a:pt x="423075" y="1024635"/>
                </a:lnTo>
                <a:lnTo>
                  <a:pt x="426465" y="1030731"/>
                </a:lnTo>
                <a:lnTo>
                  <a:pt x="430339" y="1031875"/>
                </a:lnTo>
                <a:lnTo>
                  <a:pt x="433400" y="1030224"/>
                </a:lnTo>
                <a:lnTo>
                  <a:pt x="436486" y="1028445"/>
                </a:lnTo>
                <a:lnTo>
                  <a:pt x="437591" y="1024635"/>
                </a:lnTo>
                <a:lnTo>
                  <a:pt x="435889" y="1021460"/>
                </a:lnTo>
                <a:lnTo>
                  <a:pt x="434187" y="1018412"/>
                </a:lnTo>
                <a:lnTo>
                  <a:pt x="430326" y="1017397"/>
                </a:lnTo>
                <a:close/>
              </a:path>
              <a:path w="2293620" h="1264920">
                <a:moveTo>
                  <a:pt x="452589" y="1005077"/>
                </a:moveTo>
                <a:lnTo>
                  <a:pt x="449516" y="1006855"/>
                </a:lnTo>
                <a:lnTo>
                  <a:pt x="446443" y="1008506"/>
                </a:lnTo>
                <a:lnTo>
                  <a:pt x="445338" y="1012316"/>
                </a:lnTo>
                <a:lnTo>
                  <a:pt x="447039" y="1015491"/>
                </a:lnTo>
                <a:lnTo>
                  <a:pt x="448741" y="1018539"/>
                </a:lnTo>
                <a:lnTo>
                  <a:pt x="452602" y="1019555"/>
                </a:lnTo>
                <a:lnTo>
                  <a:pt x="458749" y="1016253"/>
                </a:lnTo>
                <a:lnTo>
                  <a:pt x="459854" y="1012316"/>
                </a:lnTo>
                <a:lnTo>
                  <a:pt x="456450" y="1006220"/>
                </a:lnTo>
                <a:lnTo>
                  <a:pt x="452589" y="1005077"/>
                </a:lnTo>
                <a:close/>
              </a:path>
              <a:path w="2293620" h="1264920">
                <a:moveTo>
                  <a:pt x="474852" y="992885"/>
                </a:moveTo>
                <a:lnTo>
                  <a:pt x="471779" y="994536"/>
                </a:lnTo>
                <a:lnTo>
                  <a:pt x="468706" y="996314"/>
                </a:lnTo>
                <a:lnTo>
                  <a:pt x="467601" y="1000125"/>
                </a:lnTo>
                <a:lnTo>
                  <a:pt x="471004" y="1006220"/>
                </a:lnTo>
                <a:lnTo>
                  <a:pt x="474865" y="1007363"/>
                </a:lnTo>
                <a:lnTo>
                  <a:pt x="477951" y="1005712"/>
                </a:lnTo>
                <a:lnTo>
                  <a:pt x="481012" y="1003934"/>
                </a:lnTo>
                <a:lnTo>
                  <a:pt x="482117" y="1000125"/>
                </a:lnTo>
                <a:lnTo>
                  <a:pt x="480415" y="997076"/>
                </a:lnTo>
                <a:lnTo>
                  <a:pt x="478726" y="993901"/>
                </a:lnTo>
                <a:lnTo>
                  <a:pt x="474852" y="992885"/>
                </a:lnTo>
                <a:close/>
              </a:path>
              <a:path w="2293620" h="1264920">
                <a:moveTo>
                  <a:pt x="497128" y="980566"/>
                </a:moveTo>
                <a:lnTo>
                  <a:pt x="494042" y="982344"/>
                </a:lnTo>
                <a:lnTo>
                  <a:pt x="490981" y="983995"/>
                </a:lnTo>
                <a:lnTo>
                  <a:pt x="489864" y="987932"/>
                </a:lnTo>
                <a:lnTo>
                  <a:pt x="493267" y="994028"/>
                </a:lnTo>
                <a:lnTo>
                  <a:pt x="497141" y="995172"/>
                </a:lnTo>
                <a:lnTo>
                  <a:pt x="500214" y="993393"/>
                </a:lnTo>
                <a:lnTo>
                  <a:pt x="503288" y="991742"/>
                </a:lnTo>
                <a:lnTo>
                  <a:pt x="504393" y="987805"/>
                </a:lnTo>
                <a:lnTo>
                  <a:pt x="500989" y="981709"/>
                </a:lnTo>
                <a:lnTo>
                  <a:pt x="497128" y="980566"/>
                </a:lnTo>
                <a:close/>
              </a:path>
              <a:path w="2293620" h="1264920">
                <a:moveTo>
                  <a:pt x="519442" y="968375"/>
                </a:moveTo>
                <a:lnTo>
                  <a:pt x="516305" y="970026"/>
                </a:lnTo>
                <a:lnTo>
                  <a:pt x="513245" y="971803"/>
                </a:lnTo>
                <a:lnTo>
                  <a:pt x="512140" y="975613"/>
                </a:lnTo>
                <a:lnTo>
                  <a:pt x="515543" y="981709"/>
                </a:lnTo>
                <a:lnTo>
                  <a:pt x="519442" y="982852"/>
                </a:lnTo>
                <a:lnTo>
                  <a:pt x="522490" y="981201"/>
                </a:lnTo>
                <a:lnTo>
                  <a:pt x="525538" y="979424"/>
                </a:lnTo>
                <a:lnTo>
                  <a:pt x="526681" y="975613"/>
                </a:lnTo>
                <a:lnTo>
                  <a:pt x="524903" y="972565"/>
                </a:lnTo>
                <a:lnTo>
                  <a:pt x="523252" y="969517"/>
                </a:lnTo>
                <a:lnTo>
                  <a:pt x="519442" y="968375"/>
                </a:lnTo>
                <a:close/>
              </a:path>
              <a:path w="2293620" h="1264920">
                <a:moveTo>
                  <a:pt x="541667" y="956055"/>
                </a:moveTo>
                <a:lnTo>
                  <a:pt x="538619" y="957833"/>
                </a:lnTo>
                <a:lnTo>
                  <a:pt x="535571" y="959484"/>
                </a:lnTo>
                <a:lnTo>
                  <a:pt x="534428" y="963422"/>
                </a:lnTo>
                <a:lnTo>
                  <a:pt x="536079" y="966469"/>
                </a:lnTo>
                <a:lnTo>
                  <a:pt x="537857" y="969517"/>
                </a:lnTo>
                <a:lnTo>
                  <a:pt x="541667" y="970660"/>
                </a:lnTo>
                <a:lnTo>
                  <a:pt x="544715" y="968882"/>
                </a:lnTo>
                <a:lnTo>
                  <a:pt x="547763" y="967231"/>
                </a:lnTo>
                <a:lnTo>
                  <a:pt x="548906" y="963294"/>
                </a:lnTo>
                <a:lnTo>
                  <a:pt x="547255" y="960247"/>
                </a:lnTo>
                <a:lnTo>
                  <a:pt x="545477" y="957199"/>
                </a:lnTo>
                <a:lnTo>
                  <a:pt x="541667" y="956055"/>
                </a:lnTo>
                <a:close/>
              </a:path>
              <a:path w="2293620" h="1264920">
                <a:moveTo>
                  <a:pt x="563892" y="943863"/>
                </a:moveTo>
                <a:lnTo>
                  <a:pt x="560844" y="945514"/>
                </a:lnTo>
                <a:lnTo>
                  <a:pt x="557796" y="947292"/>
                </a:lnTo>
                <a:lnTo>
                  <a:pt x="556653" y="951102"/>
                </a:lnTo>
                <a:lnTo>
                  <a:pt x="558431" y="954151"/>
                </a:lnTo>
                <a:lnTo>
                  <a:pt x="560082" y="957326"/>
                </a:lnTo>
                <a:lnTo>
                  <a:pt x="563892" y="958341"/>
                </a:lnTo>
                <a:lnTo>
                  <a:pt x="567067" y="956690"/>
                </a:lnTo>
                <a:lnTo>
                  <a:pt x="570115" y="954912"/>
                </a:lnTo>
                <a:lnTo>
                  <a:pt x="571131" y="951102"/>
                </a:lnTo>
                <a:lnTo>
                  <a:pt x="567829" y="945006"/>
                </a:lnTo>
                <a:lnTo>
                  <a:pt x="563892" y="943863"/>
                </a:lnTo>
                <a:close/>
              </a:path>
              <a:path w="2293620" h="1264920">
                <a:moveTo>
                  <a:pt x="586244" y="931672"/>
                </a:moveTo>
                <a:lnTo>
                  <a:pt x="583069" y="933323"/>
                </a:lnTo>
                <a:lnTo>
                  <a:pt x="580021" y="934974"/>
                </a:lnTo>
                <a:lnTo>
                  <a:pt x="578878" y="938910"/>
                </a:lnTo>
                <a:lnTo>
                  <a:pt x="580656" y="941958"/>
                </a:lnTo>
                <a:lnTo>
                  <a:pt x="582307" y="945006"/>
                </a:lnTo>
                <a:lnTo>
                  <a:pt x="586244" y="946150"/>
                </a:lnTo>
                <a:lnTo>
                  <a:pt x="589292" y="944372"/>
                </a:lnTo>
                <a:lnTo>
                  <a:pt x="592340" y="942720"/>
                </a:lnTo>
                <a:lnTo>
                  <a:pt x="593483" y="938910"/>
                </a:lnTo>
                <a:lnTo>
                  <a:pt x="591705" y="935735"/>
                </a:lnTo>
                <a:lnTo>
                  <a:pt x="590054" y="932687"/>
                </a:lnTo>
                <a:lnTo>
                  <a:pt x="586244" y="931672"/>
                </a:lnTo>
                <a:close/>
              </a:path>
              <a:path w="2293620" h="1264920">
                <a:moveTo>
                  <a:pt x="608469" y="919352"/>
                </a:moveTo>
                <a:lnTo>
                  <a:pt x="605421" y="921130"/>
                </a:lnTo>
                <a:lnTo>
                  <a:pt x="602373" y="922781"/>
                </a:lnTo>
                <a:lnTo>
                  <a:pt x="601230" y="926591"/>
                </a:lnTo>
                <a:lnTo>
                  <a:pt x="602881" y="929766"/>
                </a:lnTo>
                <a:lnTo>
                  <a:pt x="604659" y="932814"/>
                </a:lnTo>
                <a:lnTo>
                  <a:pt x="608469" y="933830"/>
                </a:lnTo>
                <a:lnTo>
                  <a:pt x="614565" y="930528"/>
                </a:lnTo>
                <a:lnTo>
                  <a:pt x="615708" y="926591"/>
                </a:lnTo>
                <a:lnTo>
                  <a:pt x="614057" y="923543"/>
                </a:lnTo>
                <a:lnTo>
                  <a:pt x="612279" y="920495"/>
                </a:lnTo>
                <a:lnTo>
                  <a:pt x="608469" y="919352"/>
                </a:lnTo>
                <a:close/>
              </a:path>
              <a:path w="2293620" h="1264920">
                <a:moveTo>
                  <a:pt x="630694" y="907160"/>
                </a:moveTo>
                <a:lnTo>
                  <a:pt x="627646" y="908811"/>
                </a:lnTo>
                <a:lnTo>
                  <a:pt x="624598" y="910589"/>
                </a:lnTo>
                <a:lnTo>
                  <a:pt x="623455" y="914400"/>
                </a:lnTo>
                <a:lnTo>
                  <a:pt x="625233" y="917448"/>
                </a:lnTo>
                <a:lnTo>
                  <a:pt x="626884" y="920495"/>
                </a:lnTo>
                <a:lnTo>
                  <a:pt x="630694" y="921638"/>
                </a:lnTo>
                <a:lnTo>
                  <a:pt x="633869" y="919987"/>
                </a:lnTo>
                <a:lnTo>
                  <a:pt x="636917" y="918209"/>
                </a:lnTo>
                <a:lnTo>
                  <a:pt x="637933" y="914400"/>
                </a:lnTo>
                <a:lnTo>
                  <a:pt x="636282" y="911351"/>
                </a:lnTo>
                <a:lnTo>
                  <a:pt x="634631" y="908176"/>
                </a:lnTo>
                <a:lnTo>
                  <a:pt x="630694" y="907160"/>
                </a:lnTo>
                <a:close/>
              </a:path>
              <a:path w="2293620" h="1264920">
                <a:moveTo>
                  <a:pt x="653046" y="894841"/>
                </a:moveTo>
                <a:lnTo>
                  <a:pt x="649871" y="896619"/>
                </a:lnTo>
                <a:lnTo>
                  <a:pt x="646823" y="898270"/>
                </a:lnTo>
                <a:lnTo>
                  <a:pt x="645680" y="902207"/>
                </a:lnTo>
                <a:lnTo>
                  <a:pt x="647458" y="905255"/>
                </a:lnTo>
                <a:lnTo>
                  <a:pt x="649109" y="908303"/>
                </a:lnTo>
                <a:lnTo>
                  <a:pt x="653046" y="909447"/>
                </a:lnTo>
                <a:lnTo>
                  <a:pt x="656094" y="907668"/>
                </a:lnTo>
                <a:lnTo>
                  <a:pt x="659142" y="906017"/>
                </a:lnTo>
                <a:lnTo>
                  <a:pt x="660285" y="902080"/>
                </a:lnTo>
                <a:lnTo>
                  <a:pt x="658507" y="899032"/>
                </a:lnTo>
                <a:lnTo>
                  <a:pt x="656856" y="895984"/>
                </a:lnTo>
                <a:lnTo>
                  <a:pt x="653046" y="894841"/>
                </a:lnTo>
                <a:close/>
              </a:path>
              <a:path w="2293620" h="1264920">
                <a:moveTo>
                  <a:pt x="675271" y="882650"/>
                </a:moveTo>
                <a:lnTo>
                  <a:pt x="672223" y="884301"/>
                </a:lnTo>
                <a:lnTo>
                  <a:pt x="669175" y="886078"/>
                </a:lnTo>
                <a:lnTo>
                  <a:pt x="668032" y="889888"/>
                </a:lnTo>
                <a:lnTo>
                  <a:pt x="669683" y="892936"/>
                </a:lnTo>
                <a:lnTo>
                  <a:pt x="671461" y="895984"/>
                </a:lnTo>
                <a:lnTo>
                  <a:pt x="675271" y="897127"/>
                </a:lnTo>
                <a:lnTo>
                  <a:pt x="678319" y="895476"/>
                </a:lnTo>
                <a:lnTo>
                  <a:pt x="681367" y="893699"/>
                </a:lnTo>
                <a:lnTo>
                  <a:pt x="682510" y="889888"/>
                </a:lnTo>
                <a:lnTo>
                  <a:pt x="680859" y="886840"/>
                </a:lnTo>
                <a:lnTo>
                  <a:pt x="679081" y="883792"/>
                </a:lnTo>
                <a:lnTo>
                  <a:pt x="675271" y="882650"/>
                </a:lnTo>
                <a:close/>
              </a:path>
              <a:path w="2293620" h="1264920">
                <a:moveTo>
                  <a:pt x="697496" y="870330"/>
                </a:moveTo>
                <a:lnTo>
                  <a:pt x="694448" y="872108"/>
                </a:lnTo>
                <a:lnTo>
                  <a:pt x="691400" y="873759"/>
                </a:lnTo>
                <a:lnTo>
                  <a:pt x="690257" y="877697"/>
                </a:lnTo>
                <a:lnTo>
                  <a:pt x="692035" y="880744"/>
                </a:lnTo>
                <a:lnTo>
                  <a:pt x="693686" y="883792"/>
                </a:lnTo>
                <a:lnTo>
                  <a:pt x="697496" y="884935"/>
                </a:lnTo>
                <a:lnTo>
                  <a:pt x="700544" y="883157"/>
                </a:lnTo>
                <a:lnTo>
                  <a:pt x="700671" y="883157"/>
                </a:lnTo>
                <a:lnTo>
                  <a:pt x="703719" y="881506"/>
                </a:lnTo>
                <a:lnTo>
                  <a:pt x="704735" y="877569"/>
                </a:lnTo>
                <a:lnTo>
                  <a:pt x="701433" y="871474"/>
                </a:lnTo>
                <a:lnTo>
                  <a:pt x="697496" y="870330"/>
                </a:lnTo>
                <a:close/>
              </a:path>
              <a:path w="2293620" h="1264920">
                <a:moveTo>
                  <a:pt x="719848" y="858138"/>
                </a:moveTo>
                <a:lnTo>
                  <a:pt x="716673" y="859789"/>
                </a:lnTo>
                <a:lnTo>
                  <a:pt x="713625" y="861567"/>
                </a:lnTo>
                <a:lnTo>
                  <a:pt x="712482" y="865377"/>
                </a:lnTo>
                <a:lnTo>
                  <a:pt x="714260" y="868426"/>
                </a:lnTo>
                <a:lnTo>
                  <a:pt x="715911" y="871601"/>
                </a:lnTo>
                <a:lnTo>
                  <a:pt x="719848" y="872616"/>
                </a:lnTo>
                <a:lnTo>
                  <a:pt x="722896" y="870965"/>
                </a:lnTo>
                <a:lnTo>
                  <a:pt x="725944" y="869187"/>
                </a:lnTo>
                <a:lnTo>
                  <a:pt x="727087" y="865377"/>
                </a:lnTo>
                <a:lnTo>
                  <a:pt x="725309" y="862329"/>
                </a:lnTo>
                <a:lnTo>
                  <a:pt x="723658" y="859281"/>
                </a:lnTo>
                <a:lnTo>
                  <a:pt x="719848" y="858138"/>
                </a:lnTo>
                <a:close/>
              </a:path>
              <a:path w="2293620" h="1264920">
                <a:moveTo>
                  <a:pt x="742073" y="845947"/>
                </a:moveTo>
                <a:lnTo>
                  <a:pt x="735977" y="849249"/>
                </a:lnTo>
                <a:lnTo>
                  <a:pt x="734834" y="853185"/>
                </a:lnTo>
                <a:lnTo>
                  <a:pt x="736485" y="856233"/>
                </a:lnTo>
                <a:lnTo>
                  <a:pt x="738263" y="859281"/>
                </a:lnTo>
                <a:lnTo>
                  <a:pt x="742073" y="860425"/>
                </a:lnTo>
                <a:lnTo>
                  <a:pt x="745121" y="858647"/>
                </a:lnTo>
                <a:lnTo>
                  <a:pt x="748169" y="856995"/>
                </a:lnTo>
                <a:lnTo>
                  <a:pt x="749312" y="853185"/>
                </a:lnTo>
                <a:lnTo>
                  <a:pt x="747661" y="850010"/>
                </a:lnTo>
                <a:lnTo>
                  <a:pt x="745883" y="846962"/>
                </a:lnTo>
                <a:lnTo>
                  <a:pt x="742073" y="845947"/>
                </a:lnTo>
                <a:close/>
              </a:path>
              <a:path w="2293620" h="1264920">
                <a:moveTo>
                  <a:pt x="764298" y="833627"/>
                </a:moveTo>
                <a:lnTo>
                  <a:pt x="761250" y="835405"/>
                </a:lnTo>
                <a:lnTo>
                  <a:pt x="758202" y="837056"/>
                </a:lnTo>
                <a:lnTo>
                  <a:pt x="757059" y="840866"/>
                </a:lnTo>
                <a:lnTo>
                  <a:pt x="758837" y="844041"/>
                </a:lnTo>
                <a:lnTo>
                  <a:pt x="760488" y="847089"/>
                </a:lnTo>
                <a:lnTo>
                  <a:pt x="764298" y="848105"/>
                </a:lnTo>
                <a:lnTo>
                  <a:pt x="767346" y="846454"/>
                </a:lnTo>
                <a:lnTo>
                  <a:pt x="770521" y="844803"/>
                </a:lnTo>
                <a:lnTo>
                  <a:pt x="771537" y="840866"/>
                </a:lnTo>
                <a:lnTo>
                  <a:pt x="768235" y="834770"/>
                </a:lnTo>
                <a:lnTo>
                  <a:pt x="764298" y="833627"/>
                </a:lnTo>
                <a:close/>
              </a:path>
              <a:path w="2293620" h="1264920">
                <a:moveTo>
                  <a:pt x="786650" y="821435"/>
                </a:moveTo>
                <a:lnTo>
                  <a:pt x="783475" y="823086"/>
                </a:lnTo>
                <a:lnTo>
                  <a:pt x="780427" y="824864"/>
                </a:lnTo>
                <a:lnTo>
                  <a:pt x="779284" y="828675"/>
                </a:lnTo>
                <a:lnTo>
                  <a:pt x="781062" y="831723"/>
                </a:lnTo>
                <a:lnTo>
                  <a:pt x="782713" y="834770"/>
                </a:lnTo>
                <a:lnTo>
                  <a:pt x="786650" y="835913"/>
                </a:lnTo>
                <a:lnTo>
                  <a:pt x="789698" y="834262"/>
                </a:lnTo>
                <a:lnTo>
                  <a:pt x="792746" y="832484"/>
                </a:lnTo>
                <a:lnTo>
                  <a:pt x="793889" y="828675"/>
                </a:lnTo>
                <a:lnTo>
                  <a:pt x="792111" y="825626"/>
                </a:lnTo>
                <a:lnTo>
                  <a:pt x="790460" y="822451"/>
                </a:lnTo>
                <a:lnTo>
                  <a:pt x="786650" y="821435"/>
                </a:lnTo>
                <a:close/>
              </a:path>
              <a:path w="2293620" h="1264920">
                <a:moveTo>
                  <a:pt x="808875" y="809116"/>
                </a:moveTo>
                <a:lnTo>
                  <a:pt x="805827" y="810894"/>
                </a:lnTo>
                <a:lnTo>
                  <a:pt x="805700" y="810894"/>
                </a:lnTo>
                <a:lnTo>
                  <a:pt x="802652" y="812545"/>
                </a:lnTo>
                <a:lnTo>
                  <a:pt x="801636" y="816482"/>
                </a:lnTo>
                <a:lnTo>
                  <a:pt x="803287" y="819530"/>
                </a:lnTo>
                <a:lnTo>
                  <a:pt x="805065" y="822578"/>
                </a:lnTo>
                <a:lnTo>
                  <a:pt x="808875" y="823722"/>
                </a:lnTo>
                <a:lnTo>
                  <a:pt x="811923" y="821943"/>
                </a:lnTo>
                <a:lnTo>
                  <a:pt x="814971" y="820292"/>
                </a:lnTo>
                <a:lnTo>
                  <a:pt x="816114" y="816355"/>
                </a:lnTo>
                <a:lnTo>
                  <a:pt x="814463" y="813307"/>
                </a:lnTo>
                <a:lnTo>
                  <a:pt x="812685" y="810259"/>
                </a:lnTo>
                <a:lnTo>
                  <a:pt x="808875" y="809116"/>
                </a:lnTo>
                <a:close/>
              </a:path>
              <a:path w="2293620" h="1264920">
                <a:moveTo>
                  <a:pt x="831100" y="796925"/>
                </a:moveTo>
                <a:lnTo>
                  <a:pt x="828052" y="798576"/>
                </a:lnTo>
                <a:lnTo>
                  <a:pt x="825004" y="800353"/>
                </a:lnTo>
                <a:lnTo>
                  <a:pt x="823861" y="804163"/>
                </a:lnTo>
                <a:lnTo>
                  <a:pt x="825639" y="807211"/>
                </a:lnTo>
                <a:lnTo>
                  <a:pt x="827290" y="810259"/>
                </a:lnTo>
                <a:lnTo>
                  <a:pt x="831227" y="811402"/>
                </a:lnTo>
                <a:lnTo>
                  <a:pt x="834275" y="809751"/>
                </a:lnTo>
                <a:lnTo>
                  <a:pt x="837323" y="807974"/>
                </a:lnTo>
                <a:lnTo>
                  <a:pt x="838339" y="804163"/>
                </a:lnTo>
                <a:lnTo>
                  <a:pt x="836688" y="801115"/>
                </a:lnTo>
                <a:lnTo>
                  <a:pt x="834910" y="797940"/>
                </a:lnTo>
                <a:lnTo>
                  <a:pt x="831100" y="796925"/>
                </a:lnTo>
                <a:close/>
              </a:path>
              <a:path w="2293620" h="1264920">
                <a:moveTo>
                  <a:pt x="853325" y="784605"/>
                </a:moveTo>
                <a:lnTo>
                  <a:pt x="850277" y="786383"/>
                </a:lnTo>
                <a:lnTo>
                  <a:pt x="847229" y="788034"/>
                </a:lnTo>
                <a:lnTo>
                  <a:pt x="846086" y="791972"/>
                </a:lnTo>
                <a:lnTo>
                  <a:pt x="847864" y="795019"/>
                </a:lnTo>
                <a:lnTo>
                  <a:pt x="849515" y="798067"/>
                </a:lnTo>
                <a:lnTo>
                  <a:pt x="853452" y="799210"/>
                </a:lnTo>
                <a:lnTo>
                  <a:pt x="856500" y="797432"/>
                </a:lnTo>
                <a:lnTo>
                  <a:pt x="859548" y="795781"/>
                </a:lnTo>
                <a:lnTo>
                  <a:pt x="860691" y="791844"/>
                </a:lnTo>
                <a:lnTo>
                  <a:pt x="858913" y="788797"/>
                </a:lnTo>
                <a:lnTo>
                  <a:pt x="857262" y="785749"/>
                </a:lnTo>
                <a:lnTo>
                  <a:pt x="853325" y="784605"/>
                </a:lnTo>
                <a:close/>
              </a:path>
              <a:path w="2293620" h="1264920">
                <a:moveTo>
                  <a:pt x="875677" y="772413"/>
                </a:moveTo>
                <a:lnTo>
                  <a:pt x="872629" y="774064"/>
                </a:lnTo>
                <a:lnTo>
                  <a:pt x="869454" y="775842"/>
                </a:lnTo>
                <a:lnTo>
                  <a:pt x="868438" y="779652"/>
                </a:lnTo>
                <a:lnTo>
                  <a:pt x="870089" y="782827"/>
                </a:lnTo>
                <a:lnTo>
                  <a:pt x="871867" y="785876"/>
                </a:lnTo>
                <a:lnTo>
                  <a:pt x="875677" y="786891"/>
                </a:lnTo>
                <a:lnTo>
                  <a:pt x="878725" y="785240"/>
                </a:lnTo>
                <a:lnTo>
                  <a:pt x="881773" y="783462"/>
                </a:lnTo>
                <a:lnTo>
                  <a:pt x="882916" y="779652"/>
                </a:lnTo>
                <a:lnTo>
                  <a:pt x="881265" y="776604"/>
                </a:lnTo>
                <a:lnTo>
                  <a:pt x="879487" y="773556"/>
                </a:lnTo>
                <a:lnTo>
                  <a:pt x="875677" y="772413"/>
                </a:lnTo>
                <a:close/>
              </a:path>
              <a:path w="2293620" h="1264920">
                <a:moveTo>
                  <a:pt x="897902" y="760222"/>
                </a:moveTo>
                <a:lnTo>
                  <a:pt x="894854" y="761873"/>
                </a:lnTo>
                <a:lnTo>
                  <a:pt x="891806" y="763651"/>
                </a:lnTo>
                <a:lnTo>
                  <a:pt x="890663" y="767460"/>
                </a:lnTo>
                <a:lnTo>
                  <a:pt x="892441" y="770508"/>
                </a:lnTo>
                <a:lnTo>
                  <a:pt x="894092" y="773556"/>
                </a:lnTo>
                <a:lnTo>
                  <a:pt x="898029" y="774700"/>
                </a:lnTo>
                <a:lnTo>
                  <a:pt x="901077" y="772922"/>
                </a:lnTo>
                <a:lnTo>
                  <a:pt x="904125" y="771270"/>
                </a:lnTo>
                <a:lnTo>
                  <a:pt x="905141" y="767333"/>
                </a:lnTo>
                <a:lnTo>
                  <a:pt x="903490" y="764285"/>
                </a:lnTo>
                <a:lnTo>
                  <a:pt x="901712" y="761237"/>
                </a:lnTo>
                <a:lnTo>
                  <a:pt x="897902" y="760222"/>
                </a:lnTo>
                <a:close/>
              </a:path>
              <a:path w="2293620" h="1264920">
                <a:moveTo>
                  <a:pt x="920127" y="747902"/>
                </a:moveTo>
                <a:lnTo>
                  <a:pt x="917079" y="749680"/>
                </a:lnTo>
                <a:lnTo>
                  <a:pt x="914031" y="751331"/>
                </a:lnTo>
                <a:lnTo>
                  <a:pt x="912888" y="755268"/>
                </a:lnTo>
                <a:lnTo>
                  <a:pt x="914666" y="758316"/>
                </a:lnTo>
                <a:lnTo>
                  <a:pt x="916317" y="761364"/>
                </a:lnTo>
                <a:lnTo>
                  <a:pt x="920254" y="762380"/>
                </a:lnTo>
                <a:lnTo>
                  <a:pt x="923302" y="760729"/>
                </a:lnTo>
                <a:lnTo>
                  <a:pt x="926350" y="758951"/>
                </a:lnTo>
                <a:lnTo>
                  <a:pt x="927493" y="755141"/>
                </a:lnTo>
                <a:lnTo>
                  <a:pt x="925715" y="752093"/>
                </a:lnTo>
                <a:lnTo>
                  <a:pt x="924064" y="749045"/>
                </a:lnTo>
                <a:lnTo>
                  <a:pt x="920127" y="747902"/>
                </a:lnTo>
                <a:close/>
              </a:path>
              <a:path w="2293620" h="1264920">
                <a:moveTo>
                  <a:pt x="942479" y="735710"/>
                </a:moveTo>
                <a:lnTo>
                  <a:pt x="939431" y="737361"/>
                </a:lnTo>
                <a:lnTo>
                  <a:pt x="936256" y="739139"/>
                </a:lnTo>
                <a:lnTo>
                  <a:pt x="935240" y="742950"/>
                </a:lnTo>
                <a:lnTo>
                  <a:pt x="936891" y="745998"/>
                </a:lnTo>
                <a:lnTo>
                  <a:pt x="938669" y="749045"/>
                </a:lnTo>
                <a:lnTo>
                  <a:pt x="942479" y="750188"/>
                </a:lnTo>
                <a:lnTo>
                  <a:pt x="945527" y="748410"/>
                </a:lnTo>
                <a:lnTo>
                  <a:pt x="948575" y="746759"/>
                </a:lnTo>
                <a:lnTo>
                  <a:pt x="949718" y="742823"/>
                </a:lnTo>
                <a:lnTo>
                  <a:pt x="948067" y="739775"/>
                </a:lnTo>
                <a:lnTo>
                  <a:pt x="946289" y="736726"/>
                </a:lnTo>
                <a:lnTo>
                  <a:pt x="942479" y="735710"/>
                </a:lnTo>
                <a:close/>
              </a:path>
              <a:path w="2293620" h="1264920">
                <a:moveTo>
                  <a:pt x="964704" y="723391"/>
                </a:moveTo>
                <a:lnTo>
                  <a:pt x="961656" y="725169"/>
                </a:lnTo>
                <a:lnTo>
                  <a:pt x="958608" y="726820"/>
                </a:lnTo>
                <a:lnTo>
                  <a:pt x="957465" y="730757"/>
                </a:lnTo>
                <a:lnTo>
                  <a:pt x="959243" y="733805"/>
                </a:lnTo>
                <a:lnTo>
                  <a:pt x="960894" y="736853"/>
                </a:lnTo>
                <a:lnTo>
                  <a:pt x="964831" y="737997"/>
                </a:lnTo>
                <a:lnTo>
                  <a:pt x="970927" y="734440"/>
                </a:lnTo>
                <a:lnTo>
                  <a:pt x="971943" y="730630"/>
                </a:lnTo>
                <a:lnTo>
                  <a:pt x="970292" y="727582"/>
                </a:lnTo>
                <a:lnTo>
                  <a:pt x="968514" y="724534"/>
                </a:lnTo>
                <a:lnTo>
                  <a:pt x="964704" y="723391"/>
                </a:lnTo>
                <a:close/>
              </a:path>
              <a:path w="2293620" h="1264920">
                <a:moveTo>
                  <a:pt x="986929" y="711200"/>
                </a:moveTo>
                <a:lnTo>
                  <a:pt x="983881" y="712851"/>
                </a:lnTo>
                <a:lnTo>
                  <a:pt x="980833" y="714628"/>
                </a:lnTo>
                <a:lnTo>
                  <a:pt x="979690" y="718438"/>
                </a:lnTo>
                <a:lnTo>
                  <a:pt x="981468" y="721486"/>
                </a:lnTo>
                <a:lnTo>
                  <a:pt x="983119" y="724534"/>
                </a:lnTo>
                <a:lnTo>
                  <a:pt x="987056" y="725677"/>
                </a:lnTo>
                <a:lnTo>
                  <a:pt x="990104" y="724026"/>
                </a:lnTo>
                <a:lnTo>
                  <a:pt x="993152" y="722249"/>
                </a:lnTo>
                <a:lnTo>
                  <a:pt x="994295" y="718438"/>
                </a:lnTo>
                <a:lnTo>
                  <a:pt x="992517" y="715390"/>
                </a:lnTo>
                <a:lnTo>
                  <a:pt x="990866" y="712215"/>
                </a:lnTo>
                <a:lnTo>
                  <a:pt x="986929" y="711200"/>
                </a:lnTo>
                <a:close/>
              </a:path>
              <a:path w="2293620" h="1264920">
                <a:moveTo>
                  <a:pt x="1009281" y="698880"/>
                </a:moveTo>
                <a:lnTo>
                  <a:pt x="1006233" y="700658"/>
                </a:lnTo>
                <a:lnTo>
                  <a:pt x="1003058" y="702309"/>
                </a:lnTo>
                <a:lnTo>
                  <a:pt x="1002042" y="706247"/>
                </a:lnTo>
                <a:lnTo>
                  <a:pt x="1003693" y="709294"/>
                </a:lnTo>
                <a:lnTo>
                  <a:pt x="1005471" y="712342"/>
                </a:lnTo>
                <a:lnTo>
                  <a:pt x="1009281" y="713485"/>
                </a:lnTo>
                <a:lnTo>
                  <a:pt x="1012329" y="711707"/>
                </a:lnTo>
                <a:lnTo>
                  <a:pt x="1015377" y="710056"/>
                </a:lnTo>
                <a:lnTo>
                  <a:pt x="1016520" y="706119"/>
                </a:lnTo>
                <a:lnTo>
                  <a:pt x="1014869" y="703072"/>
                </a:lnTo>
                <a:lnTo>
                  <a:pt x="1013091" y="700024"/>
                </a:lnTo>
                <a:lnTo>
                  <a:pt x="1009281" y="698880"/>
                </a:lnTo>
                <a:close/>
              </a:path>
              <a:path w="2293620" h="1264920">
                <a:moveTo>
                  <a:pt x="1031506" y="686688"/>
                </a:moveTo>
                <a:lnTo>
                  <a:pt x="1028458" y="688339"/>
                </a:lnTo>
                <a:lnTo>
                  <a:pt x="1025410" y="690117"/>
                </a:lnTo>
                <a:lnTo>
                  <a:pt x="1024267" y="693927"/>
                </a:lnTo>
                <a:lnTo>
                  <a:pt x="1026045" y="696976"/>
                </a:lnTo>
                <a:lnTo>
                  <a:pt x="1027696" y="700151"/>
                </a:lnTo>
                <a:lnTo>
                  <a:pt x="1031633" y="701166"/>
                </a:lnTo>
                <a:lnTo>
                  <a:pt x="1034681" y="699515"/>
                </a:lnTo>
                <a:lnTo>
                  <a:pt x="1037729" y="697737"/>
                </a:lnTo>
                <a:lnTo>
                  <a:pt x="1038745" y="693927"/>
                </a:lnTo>
                <a:lnTo>
                  <a:pt x="1037094" y="690879"/>
                </a:lnTo>
                <a:lnTo>
                  <a:pt x="1035316" y="687831"/>
                </a:lnTo>
                <a:lnTo>
                  <a:pt x="1031506" y="686688"/>
                </a:lnTo>
                <a:close/>
              </a:path>
              <a:path w="2293620" h="1264920">
                <a:moveTo>
                  <a:pt x="1053731" y="674369"/>
                </a:moveTo>
                <a:lnTo>
                  <a:pt x="1047635" y="677926"/>
                </a:lnTo>
                <a:lnTo>
                  <a:pt x="1046492" y="681735"/>
                </a:lnTo>
                <a:lnTo>
                  <a:pt x="1048270" y="684783"/>
                </a:lnTo>
                <a:lnTo>
                  <a:pt x="1049921" y="687831"/>
                </a:lnTo>
                <a:lnTo>
                  <a:pt x="1053858" y="688975"/>
                </a:lnTo>
                <a:lnTo>
                  <a:pt x="1056906" y="687197"/>
                </a:lnTo>
                <a:lnTo>
                  <a:pt x="1059954" y="685545"/>
                </a:lnTo>
                <a:lnTo>
                  <a:pt x="1061097" y="681608"/>
                </a:lnTo>
                <a:lnTo>
                  <a:pt x="1059319" y="678560"/>
                </a:lnTo>
                <a:lnTo>
                  <a:pt x="1057668" y="675512"/>
                </a:lnTo>
                <a:lnTo>
                  <a:pt x="1053731" y="674369"/>
                </a:lnTo>
                <a:close/>
              </a:path>
              <a:path w="2293620" h="1264920">
                <a:moveTo>
                  <a:pt x="1076083" y="662177"/>
                </a:moveTo>
                <a:lnTo>
                  <a:pt x="1073035" y="663955"/>
                </a:lnTo>
                <a:lnTo>
                  <a:pt x="1072908" y="663955"/>
                </a:lnTo>
                <a:lnTo>
                  <a:pt x="1069860" y="665606"/>
                </a:lnTo>
                <a:lnTo>
                  <a:pt x="1068844" y="669543"/>
                </a:lnTo>
                <a:lnTo>
                  <a:pt x="1070495" y="672591"/>
                </a:lnTo>
                <a:lnTo>
                  <a:pt x="1072273" y="675639"/>
                </a:lnTo>
                <a:lnTo>
                  <a:pt x="1076083" y="676655"/>
                </a:lnTo>
                <a:lnTo>
                  <a:pt x="1079131" y="675004"/>
                </a:lnTo>
                <a:lnTo>
                  <a:pt x="1082179" y="673226"/>
                </a:lnTo>
                <a:lnTo>
                  <a:pt x="1083322" y="669416"/>
                </a:lnTo>
                <a:lnTo>
                  <a:pt x="1081671" y="666368"/>
                </a:lnTo>
                <a:lnTo>
                  <a:pt x="1079893" y="663320"/>
                </a:lnTo>
                <a:lnTo>
                  <a:pt x="1076083" y="662177"/>
                </a:lnTo>
                <a:close/>
              </a:path>
              <a:path w="2293620" h="1264920">
                <a:moveTo>
                  <a:pt x="1098308" y="649985"/>
                </a:moveTo>
                <a:lnTo>
                  <a:pt x="1095260" y="651636"/>
                </a:lnTo>
                <a:lnTo>
                  <a:pt x="1092212" y="653414"/>
                </a:lnTo>
                <a:lnTo>
                  <a:pt x="1091069" y="657225"/>
                </a:lnTo>
                <a:lnTo>
                  <a:pt x="1092847" y="660273"/>
                </a:lnTo>
                <a:lnTo>
                  <a:pt x="1094498" y="663320"/>
                </a:lnTo>
                <a:lnTo>
                  <a:pt x="1098308" y="664463"/>
                </a:lnTo>
                <a:lnTo>
                  <a:pt x="1101483" y="662685"/>
                </a:lnTo>
                <a:lnTo>
                  <a:pt x="1104531" y="661034"/>
                </a:lnTo>
                <a:lnTo>
                  <a:pt x="1105547" y="657098"/>
                </a:lnTo>
                <a:lnTo>
                  <a:pt x="1103896" y="654050"/>
                </a:lnTo>
                <a:lnTo>
                  <a:pt x="1102118" y="651001"/>
                </a:lnTo>
                <a:lnTo>
                  <a:pt x="1098308" y="649985"/>
                </a:lnTo>
                <a:close/>
              </a:path>
              <a:path w="2293620" h="1264920">
                <a:moveTo>
                  <a:pt x="1120533" y="637666"/>
                </a:moveTo>
                <a:lnTo>
                  <a:pt x="1117485" y="639444"/>
                </a:lnTo>
                <a:lnTo>
                  <a:pt x="1114437" y="641095"/>
                </a:lnTo>
                <a:lnTo>
                  <a:pt x="1113294" y="645032"/>
                </a:lnTo>
                <a:lnTo>
                  <a:pt x="1115072" y="648080"/>
                </a:lnTo>
                <a:lnTo>
                  <a:pt x="1116723" y="651128"/>
                </a:lnTo>
                <a:lnTo>
                  <a:pt x="1120660" y="652144"/>
                </a:lnTo>
                <a:lnTo>
                  <a:pt x="1123708" y="650493"/>
                </a:lnTo>
                <a:lnTo>
                  <a:pt x="1126756" y="648715"/>
                </a:lnTo>
                <a:lnTo>
                  <a:pt x="1127899" y="644905"/>
                </a:lnTo>
                <a:lnTo>
                  <a:pt x="1126121" y="641857"/>
                </a:lnTo>
                <a:lnTo>
                  <a:pt x="1124470" y="638809"/>
                </a:lnTo>
                <a:lnTo>
                  <a:pt x="1120533" y="637666"/>
                </a:lnTo>
                <a:close/>
              </a:path>
              <a:path w="2293620" h="1264920">
                <a:moveTo>
                  <a:pt x="1142885" y="625475"/>
                </a:moveTo>
                <a:lnTo>
                  <a:pt x="1139837" y="627126"/>
                </a:lnTo>
                <a:lnTo>
                  <a:pt x="1136662" y="628903"/>
                </a:lnTo>
                <a:lnTo>
                  <a:pt x="1135646" y="632713"/>
                </a:lnTo>
                <a:lnTo>
                  <a:pt x="1137297" y="635761"/>
                </a:lnTo>
                <a:lnTo>
                  <a:pt x="1139075" y="638809"/>
                </a:lnTo>
                <a:lnTo>
                  <a:pt x="1142885" y="639952"/>
                </a:lnTo>
                <a:lnTo>
                  <a:pt x="1145933" y="638301"/>
                </a:lnTo>
                <a:lnTo>
                  <a:pt x="1148981" y="636524"/>
                </a:lnTo>
                <a:lnTo>
                  <a:pt x="1150124" y="632713"/>
                </a:lnTo>
                <a:lnTo>
                  <a:pt x="1148473" y="629538"/>
                </a:lnTo>
                <a:lnTo>
                  <a:pt x="1146695" y="626490"/>
                </a:lnTo>
                <a:lnTo>
                  <a:pt x="1142885" y="625475"/>
                </a:lnTo>
                <a:close/>
              </a:path>
              <a:path w="2293620" h="1264920">
                <a:moveTo>
                  <a:pt x="1165110" y="613155"/>
                </a:moveTo>
                <a:lnTo>
                  <a:pt x="1162062" y="614933"/>
                </a:lnTo>
                <a:lnTo>
                  <a:pt x="1159014" y="616584"/>
                </a:lnTo>
                <a:lnTo>
                  <a:pt x="1157871" y="620522"/>
                </a:lnTo>
                <a:lnTo>
                  <a:pt x="1159649" y="623569"/>
                </a:lnTo>
                <a:lnTo>
                  <a:pt x="1161300" y="626617"/>
                </a:lnTo>
                <a:lnTo>
                  <a:pt x="1165110" y="627760"/>
                </a:lnTo>
                <a:lnTo>
                  <a:pt x="1168285" y="625982"/>
                </a:lnTo>
                <a:lnTo>
                  <a:pt x="1171333" y="624331"/>
                </a:lnTo>
                <a:lnTo>
                  <a:pt x="1172349" y="620394"/>
                </a:lnTo>
                <a:lnTo>
                  <a:pt x="1170698" y="617347"/>
                </a:lnTo>
                <a:lnTo>
                  <a:pt x="1168920" y="614299"/>
                </a:lnTo>
                <a:lnTo>
                  <a:pt x="1165110" y="613155"/>
                </a:lnTo>
                <a:close/>
              </a:path>
              <a:path w="2293620" h="1264920">
                <a:moveTo>
                  <a:pt x="1187335" y="600963"/>
                </a:moveTo>
                <a:lnTo>
                  <a:pt x="1184287" y="602614"/>
                </a:lnTo>
                <a:lnTo>
                  <a:pt x="1181239" y="604392"/>
                </a:lnTo>
                <a:lnTo>
                  <a:pt x="1180096" y="608202"/>
                </a:lnTo>
                <a:lnTo>
                  <a:pt x="1181874" y="611251"/>
                </a:lnTo>
                <a:lnTo>
                  <a:pt x="1183525" y="614426"/>
                </a:lnTo>
                <a:lnTo>
                  <a:pt x="1187462" y="615441"/>
                </a:lnTo>
                <a:lnTo>
                  <a:pt x="1190510" y="613790"/>
                </a:lnTo>
                <a:lnTo>
                  <a:pt x="1193558" y="612012"/>
                </a:lnTo>
                <a:lnTo>
                  <a:pt x="1194701" y="608202"/>
                </a:lnTo>
                <a:lnTo>
                  <a:pt x="1192923" y="605154"/>
                </a:lnTo>
                <a:lnTo>
                  <a:pt x="1191272" y="602106"/>
                </a:lnTo>
                <a:lnTo>
                  <a:pt x="1187335" y="600963"/>
                </a:lnTo>
                <a:close/>
              </a:path>
              <a:path w="2293620" h="1264920">
                <a:moveTo>
                  <a:pt x="1209687" y="588644"/>
                </a:moveTo>
                <a:lnTo>
                  <a:pt x="1206639" y="590423"/>
                </a:lnTo>
                <a:lnTo>
                  <a:pt x="1203464" y="592074"/>
                </a:lnTo>
                <a:lnTo>
                  <a:pt x="1202448" y="596010"/>
                </a:lnTo>
                <a:lnTo>
                  <a:pt x="1204099" y="599058"/>
                </a:lnTo>
                <a:lnTo>
                  <a:pt x="1205877" y="602106"/>
                </a:lnTo>
                <a:lnTo>
                  <a:pt x="1209687" y="603250"/>
                </a:lnTo>
                <a:lnTo>
                  <a:pt x="1212735" y="601472"/>
                </a:lnTo>
                <a:lnTo>
                  <a:pt x="1215783" y="599820"/>
                </a:lnTo>
                <a:lnTo>
                  <a:pt x="1216926" y="595883"/>
                </a:lnTo>
                <a:lnTo>
                  <a:pt x="1215275" y="592835"/>
                </a:lnTo>
                <a:lnTo>
                  <a:pt x="1213497" y="589787"/>
                </a:lnTo>
                <a:lnTo>
                  <a:pt x="1209687" y="588644"/>
                </a:lnTo>
                <a:close/>
              </a:path>
              <a:path w="2293620" h="1264920">
                <a:moveTo>
                  <a:pt x="1231912" y="576452"/>
                </a:moveTo>
                <a:lnTo>
                  <a:pt x="1228864" y="578230"/>
                </a:lnTo>
                <a:lnTo>
                  <a:pt x="1225816" y="579881"/>
                </a:lnTo>
                <a:lnTo>
                  <a:pt x="1224673" y="583818"/>
                </a:lnTo>
                <a:lnTo>
                  <a:pt x="1226451" y="586866"/>
                </a:lnTo>
                <a:lnTo>
                  <a:pt x="1228102" y="589914"/>
                </a:lnTo>
                <a:lnTo>
                  <a:pt x="1231912" y="590930"/>
                </a:lnTo>
                <a:lnTo>
                  <a:pt x="1235087" y="589279"/>
                </a:lnTo>
                <a:lnTo>
                  <a:pt x="1238135" y="587501"/>
                </a:lnTo>
                <a:lnTo>
                  <a:pt x="1239151" y="583691"/>
                </a:lnTo>
                <a:lnTo>
                  <a:pt x="1237500" y="580643"/>
                </a:lnTo>
                <a:lnTo>
                  <a:pt x="1235722" y="577595"/>
                </a:lnTo>
                <a:lnTo>
                  <a:pt x="1231912" y="576452"/>
                </a:lnTo>
                <a:close/>
              </a:path>
              <a:path w="2293620" h="1264920">
                <a:moveTo>
                  <a:pt x="1254137" y="564260"/>
                </a:moveTo>
                <a:lnTo>
                  <a:pt x="1251089" y="565911"/>
                </a:lnTo>
                <a:lnTo>
                  <a:pt x="1248041" y="567689"/>
                </a:lnTo>
                <a:lnTo>
                  <a:pt x="1246898" y="571500"/>
                </a:lnTo>
                <a:lnTo>
                  <a:pt x="1248676" y="574548"/>
                </a:lnTo>
                <a:lnTo>
                  <a:pt x="1250327" y="577595"/>
                </a:lnTo>
                <a:lnTo>
                  <a:pt x="1254264" y="578738"/>
                </a:lnTo>
                <a:lnTo>
                  <a:pt x="1257312" y="576960"/>
                </a:lnTo>
                <a:lnTo>
                  <a:pt x="1260360" y="575309"/>
                </a:lnTo>
                <a:lnTo>
                  <a:pt x="1261503" y="571373"/>
                </a:lnTo>
                <a:lnTo>
                  <a:pt x="1259725" y="568325"/>
                </a:lnTo>
                <a:lnTo>
                  <a:pt x="1258074" y="565276"/>
                </a:lnTo>
                <a:lnTo>
                  <a:pt x="1254137" y="564260"/>
                </a:lnTo>
                <a:close/>
              </a:path>
              <a:path w="2293620" h="1264920">
                <a:moveTo>
                  <a:pt x="1276489" y="551941"/>
                </a:moveTo>
                <a:lnTo>
                  <a:pt x="1273441" y="553719"/>
                </a:lnTo>
                <a:lnTo>
                  <a:pt x="1273314" y="553719"/>
                </a:lnTo>
                <a:lnTo>
                  <a:pt x="1270266" y="555370"/>
                </a:lnTo>
                <a:lnTo>
                  <a:pt x="1269250" y="559307"/>
                </a:lnTo>
                <a:lnTo>
                  <a:pt x="1270901" y="562355"/>
                </a:lnTo>
                <a:lnTo>
                  <a:pt x="1272679" y="565403"/>
                </a:lnTo>
                <a:lnTo>
                  <a:pt x="1276489" y="566419"/>
                </a:lnTo>
                <a:lnTo>
                  <a:pt x="1279537" y="564768"/>
                </a:lnTo>
                <a:lnTo>
                  <a:pt x="1282585" y="562990"/>
                </a:lnTo>
                <a:lnTo>
                  <a:pt x="1283728" y="559180"/>
                </a:lnTo>
                <a:lnTo>
                  <a:pt x="1282077" y="556132"/>
                </a:lnTo>
                <a:lnTo>
                  <a:pt x="1280299" y="553084"/>
                </a:lnTo>
                <a:lnTo>
                  <a:pt x="1276489" y="551941"/>
                </a:lnTo>
                <a:close/>
              </a:path>
              <a:path w="2293620" h="1264920">
                <a:moveTo>
                  <a:pt x="1298714" y="539750"/>
                </a:moveTo>
                <a:lnTo>
                  <a:pt x="1295666" y="541401"/>
                </a:lnTo>
                <a:lnTo>
                  <a:pt x="1292618" y="543178"/>
                </a:lnTo>
                <a:lnTo>
                  <a:pt x="1291475" y="546988"/>
                </a:lnTo>
                <a:lnTo>
                  <a:pt x="1293253" y="550036"/>
                </a:lnTo>
                <a:lnTo>
                  <a:pt x="1294904" y="553084"/>
                </a:lnTo>
                <a:lnTo>
                  <a:pt x="1298714" y="554227"/>
                </a:lnTo>
                <a:lnTo>
                  <a:pt x="1301889" y="552576"/>
                </a:lnTo>
                <a:lnTo>
                  <a:pt x="1304937" y="550799"/>
                </a:lnTo>
                <a:lnTo>
                  <a:pt x="1305953" y="546988"/>
                </a:lnTo>
                <a:lnTo>
                  <a:pt x="1304302" y="543813"/>
                </a:lnTo>
                <a:lnTo>
                  <a:pt x="1302524" y="540765"/>
                </a:lnTo>
                <a:lnTo>
                  <a:pt x="1298714" y="539750"/>
                </a:lnTo>
                <a:close/>
              </a:path>
              <a:path w="2293620" h="1264920">
                <a:moveTo>
                  <a:pt x="1320939" y="527430"/>
                </a:moveTo>
                <a:lnTo>
                  <a:pt x="1317891" y="529208"/>
                </a:lnTo>
                <a:lnTo>
                  <a:pt x="1314843" y="530859"/>
                </a:lnTo>
                <a:lnTo>
                  <a:pt x="1313700" y="534797"/>
                </a:lnTo>
                <a:lnTo>
                  <a:pt x="1315478" y="537844"/>
                </a:lnTo>
                <a:lnTo>
                  <a:pt x="1317129" y="540892"/>
                </a:lnTo>
                <a:lnTo>
                  <a:pt x="1321066" y="542035"/>
                </a:lnTo>
                <a:lnTo>
                  <a:pt x="1324114" y="540257"/>
                </a:lnTo>
                <a:lnTo>
                  <a:pt x="1327162" y="538606"/>
                </a:lnTo>
                <a:lnTo>
                  <a:pt x="1328305" y="534669"/>
                </a:lnTo>
                <a:lnTo>
                  <a:pt x="1326527" y="531622"/>
                </a:lnTo>
                <a:lnTo>
                  <a:pt x="1324876" y="528574"/>
                </a:lnTo>
                <a:lnTo>
                  <a:pt x="1320939" y="527430"/>
                </a:lnTo>
                <a:close/>
              </a:path>
              <a:path w="2293620" h="1264920">
                <a:moveTo>
                  <a:pt x="1343291" y="515238"/>
                </a:moveTo>
                <a:lnTo>
                  <a:pt x="1340243" y="516889"/>
                </a:lnTo>
                <a:lnTo>
                  <a:pt x="1337068" y="518667"/>
                </a:lnTo>
                <a:lnTo>
                  <a:pt x="1336052" y="522477"/>
                </a:lnTo>
                <a:lnTo>
                  <a:pt x="1337703" y="525526"/>
                </a:lnTo>
                <a:lnTo>
                  <a:pt x="1339481" y="528701"/>
                </a:lnTo>
                <a:lnTo>
                  <a:pt x="1343291" y="529716"/>
                </a:lnTo>
                <a:lnTo>
                  <a:pt x="1346339" y="528065"/>
                </a:lnTo>
                <a:lnTo>
                  <a:pt x="1349387" y="526287"/>
                </a:lnTo>
                <a:lnTo>
                  <a:pt x="1350530" y="522477"/>
                </a:lnTo>
                <a:lnTo>
                  <a:pt x="1348879" y="519429"/>
                </a:lnTo>
                <a:lnTo>
                  <a:pt x="1347101" y="516254"/>
                </a:lnTo>
                <a:lnTo>
                  <a:pt x="1343291" y="515238"/>
                </a:lnTo>
                <a:close/>
              </a:path>
              <a:path w="2293620" h="1264920">
                <a:moveTo>
                  <a:pt x="1365516" y="502919"/>
                </a:moveTo>
                <a:lnTo>
                  <a:pt x="1362468" y="504698"/>
                </a:lnTo>
                <a:lnTo>
                  <a:pt x="1359420" y="506349"/>
                </a:lnTo>
                <a:lnTo>
                  <a:pt x="1358277" y="510285"/>
                </a:lnTo>
                <a:lnTo>
                  <a:pt x="1360055" y="513333"/>
                </a:lnTo>
                <a:lnTo>
                  <a:pt x="1361706" y="516381"/>
                </a:lnTo>
                <a:lnTo>
                  <a:pt x="1365516" y="517525"/>
                </a:lnTo>
                <a:lnTo>
                  <a:pt x="1368691" y="515747"/>
                </a:lnTo>
                <a:lnTo>
                  <a:pt x="1371739" y="514095"/>
                </a:lnTo>
                <a:lnTo>
                  <a:pt x="1372755" y="510158"/>
                </a:lnTo>
                <a:lnTo>
                  <a:pt x="1371104" y="507110"/>
                </a:lnTo>
                <a:lnTo>
                  <a:pt x="1369326" y="504062"/>
                </a:lnTo>
                <a:lnTo>
                  <a:pt x="1365516" y="502919"/>
                </a:lnTo>
                <a:close/>
              </a:path>
              <a:path w="2293620" h="1264920">
                <a:moveTo>
                  <a:pt x="1387741" y="490727"/>
                </a:moveTo>
                <a:lnTo>
                  <a:pt x="1384693" y="492378"/>
                </a:lnTo>
                <a:lnTo>
                  <a:pt x="1381645" y="494156"/>
                </a:lnTo>
                <a:lnTo>
                  <a:pt x="1380502" y="497966"/>
                </a:lnTo>
                <a:lnTo>
                  <a:pt x="1382280" y="501141"/>
                </a:lnTo>
                <a:lnTo>
                  <a:pt x="1383931" y="504189"/>
                </a:lnTo>
                <a:lnTo>
                  <a:pt x="1387868" y="505205"/>
                </a:lnTo>
                <a:lnTo>
                  <a:pt x="1390916" y="503554"/>
                </a:lnTo>
                <a:lnTo>
                  <a:pt x="1393964" y="501776"/>
                </a:lnTo>
                <a:lnTo>
                  <a:pt x="1395107" y="497966"/>
                </a:lnTo>
                <a:lnTo>
                  <a:pt x="1393329" y="494918"/>
                </a:lnTo>
                <a:lnTo>
                  <a:pt x="1391678" y="491870"/>
                </a:lnTo>
                <a:lnTo>
                  <a:pt x="1387741" y="490727"/>
                </a:lnTo>
                <a:close/>
              </a:path>
              <a:path w="2293620" h="1264920">
                <a:moveTo>
                  <a:pt x="1410093" y="478535"/>
                </a:moveTo>
                <a:lnTo>
                  <a:pt x="1407045" y="480186"/>
                </a:lnTo>
                <a:lnTo>
                  <a:pt x="1403870" y="481964"/>
                </a:lnTo>
                <a:lnTo>
                  <a:pt x="1402854" y="485775"/>
                </a:lnTo>
                <a:lnTo>
                  <a:pt x="1404505" y="488823"/>
                </a:lnTo>
                <a:lnTo>
                  <a:pt x="1406283" y="491870"/>
                </a:lnTo>
                <a:lnTo>
                  <a:pt x="1410093" y="493013"/>
                </a:lnTo>
                <a:lnTo>
                  <a:pt x="1413141" y="491235"/>
                </a:lnTo>
                <a:lnTo>
                  <a:pt x="1416189" y="489584"/>
                </a:lnTo>
                <a:lnTo>
                  <a:pt x="1417332" y="485648"/>
                </a:lnTo>
                <a:lnTo>
                  <a:pt x="1415681" y="482600"/>
                </a:lnTo>
                <a:lnTo>
                  <a:pt x="1413903" y="479551"/>
                </a:lnTo>
                <a:lnTo>
                  <a:pt x="1410093" y="478535"/>
                </a:lnTo>
                <a:close/>
              </a:path>
              <a:path w="2293620" h="1264920">
                <a:moveTo>
                  <a:pt x="1432318" y="466216"/>
                </a:moveTo>
                <a:lnTo>
                  <a:pt x="1429270" y="467994"/>
                </a:lnTo>
                <a:lnTo>
                  <a:pt x="1426222" y="469645"/>
                </a:lnTo>
                <a:lnTo>
                  <a:pt x="1425079" y="473582"/>
                </a:lnTo>
                <a:lnTo>
                  <a:pt x="1426857" y="476630"/>
                </a:lnTo>
                <a:lnTo>
                  <a:pt x="1428508" y="479678"/>
                </a:lnTo>
                <a:lnTo>
                  <a:pt x="1432318" y="480694"/>
                </a:lnTo>
                <a:lnTo>
                  <a:pt x="1435493" y="479043"/>
                </a:lnTo>
                <a:lnTo>
                  <a:pt x="1438541" y="477265"/>
                </a:lnTo>
                <a:lnTo>
                  <a:pt x="1439557" y="473455"/>
                </a:lnTo>
                <a:lnTo>
                  <a:pt x="1437906" y="470407"/>
                </a:lnTo>
                <a:lnTo>
                  <a:pt x="1436128" y="467359"/>
                </a:lnTo>
                <a:lnTo>
                  <a:pt x="1432318" y="466216"/>
                </a:lnTo>
                <a:close/>
              </a:path>
              <a:path w="2293620" h="1264920">
                <a:moveTo>
                  <a:pt x="1454543" y="454025"/>
                </a:moveTo>
                <a:lnTo>
                  <a:pt x="1451495" y="455675"/>
                </a:lnTo>
                <a:lnTo>
                  <a:pt x="1448447" y="457453"/>
                </a:lnTo>
                <a:lnTo>
                  <a:pt x="1447304" y="461263"/>
                </a:lnTo>
                <a:lnTo>
                  <a:pt x="1449082" y="464311"/>
                </a:lnTo>
                <a:lnTo>
                  <a:pt x="1450733" y="467359"/>
                </a:lnTo>
                <a:lnTo>
                  <a:pt x="1454670" y="468502"/>
                </a:lnTo>
                <a:lnTo>
                  <a:pt x="1457718" y="466851"/>
                </a:lnTo>
                <a:lnTo>
                  <a:pt x="1460766" y="465074"/>
                </a:lnTo>
                <a:lnTo>
                  <a:pt x="1461909" y="461263"/>
                </a:lnTo>
                <a:lnTo>
                  <a:pt x="1460131" y="458088"/>
                </a:lnTo>
                <a:lnTo>
                  <a:pt x="1458480" y="455040"/>
                </a:lnTo>
                <a:lnTo>
                  <a:pt x="1454543" y="454025"/>
                </a:lnTo>
                <a:close/>
              </a:path>
              <a:path w="2293620" h="1264920">
                <a:moveTo>
                  <a:pt x="1476895" y="441705"/>
                </a:moveTo>
                <a:lnTo>
                  <a:pt x="1473847" y="443483"/>
                </a:lnTo>
                <a:lnTo>
                  <a:pt x="1473720" y="443483"/>
                </a:lnTo>
                <a:lnTo>
                  <a:pt x="1470672" y="445134"/>
                </a:lnTo>
                <a:lnTo>
                  <a:pt x="1469656" y="449072"/>
                </a:lnTo>
                <a:lnTo>
                  <a:pt x="1471307" y="452119"/>
                </a:lnTo>
                <a:lnTo>
                  <a:pt x="1473085" y="455167"/>
                </a:lnTo>
                <a:lnTo>
                  <a:pt x="1476895" y="456310"/>
                </a:lnTo>
                <a:lnTo>
                  <a:pt x="1479943" y="454532"/>
                </a:lnTo>
                <a:lnTo>
                  <a:pt x="1482991" y="452881"/>
                </a:lnTo>
                <a:lnTo>
                  <a:pt x="1484134" y="448944"/>
                </a:lnTo>
                <a:lnTo>
                  <a:pt x="1482483" y="445897"/>
                </a:lnTo>
                <a:lnTo>
                  <a:pt x="1480705" y="442849"/>
                </a:lnTo>
                <a:lnTo>
                  <a:pt x="1476895" y="441705"/>
                </a:lnTo>
                <a:close/>
              </a:path>
              <a:path w="2293620" h="1264920">
                <a:moveTo>
                  <a:pt x="1499120" y="429513"/>
                </a:moveTo>
                <a:lnTo>
                  <a:pt x="1496072" y="431164"/>
                </a:lnTo>
                <a:lnTo>
                  <a:pt x="1493024" y="432942"/>
                </a:lnTo>
                <a:lnTo>
                  <a:pt x="1491881" y="436752"/>
                </a:lnTo>
                <a:lnTo>
                  <a:pt x="1493659" y="439800"/>
                </a:lnTo>
                <a:lnTo>
                  <a:pt x="1495310" y="442975"/>
                </a:lnTo>
                <a:lnTo>
                  <a:pt x="1499120" y="443991"/>
                </a:lnTo>
                <a:lnTo>
                  <a:pt x="1502295" y="442340"/>
                </a:lnTo>
                <a:lnTo>
                  <a:pt x="1505343" y="440562"/>
                </a:lnTo>
                <a:lnTo>
                  <a:pt x="1506359" y="436752"/>
                </a:lnTo>
                <a:lnTo>
                  <a:pt x="1504708" y="433704"/>
                </a:lnTo>
                <a:lnTo>
                  <a:pt x="1502930" y="430529"/>
                </a:lnTo>
                <a:lnTo>
                  <a:pt x="1499120" y="429513"/>
                </a:lnTo>
                <a:close/>
              </a:path>
              <a:path w="2293620" h="1264920">
                <a:moveTo>
                  <a:pt x="1521345" y="417194"/>
                </a:moveTo>
                <a:lnTo>
                  <a:pt x="1518297" y="418973"/>
                </a:lnTo>
                <a:lnTo>
                  <a:pt x="1515249" y="420624"/>
                </a:lnTo>
                <a:lnTo>
                  <a:pt x="1514106" y="424560"/>
                </a:lnTo>
                <a:lnTo>
                  <a:pt x="1515884" y="427608"/>
                </a:lnTo>
                <a:lnTo>
                  <a:pt x="1517535" y="430656"/>
                </a:lnTo>
                <a:lnTo>
                  <a:pt x="1521472" y="431800"/>
                </a:lnTo>
                <a:lnTo>
                  <a:pt x="1524520" y="430022"/>
                </a:lnTo>
                <a:lnTo>
                  <a:pt x="1527568" y="428370"/>
                </a:lnTo>
                <a:lnTo>
                  <a:pt x="1528711" y="424433"/>
                </a:lnTo>
                <a:lnTo>
                  <a:pt x="1526933" y="421385"/>
                </a:lnTo>
                <a:lnTo>
                  <a:pt x="1525282" y="418337"/>
                </a:lnTo>
                <a:lnTo>
                  <a:pt x="1521345" y="417194"/>
                </a:lnTo>
                <a:close/>
              </a:path>
              <a:path w="2293620" h="1264920">
                <a:moveTo>
                  <a:pt x="1543697" y="405002"/>
                </a:moveTo>
                <a:lnTo>
                  <a:pt x="1540522" y="406653"/>
                </a:lnTo>
                <a:lnTo>
                  <a:pt x="1537474" y="408431"/>
                </a:lnTo>
                <a:lnTo>
                  <a:pt x="1536458" y="412241"/>
                </a:lnTo>
                <a:lnTo>
                  <a:pt x="1538109" y="415416"/>
                </a:lnTo>
                <a:lnTo>
                  <a:pt x="1539887" y="418464"/>
                </a:lnTo>
                <a:lnTo>
                  <a:pt x="1543697" y="419480"/>
                </a:lnTo>
                <a:lnTo>
                  <a:pt x="1546745" y="417829"/>
                </a:lnTo>
                <a:lnTo>
                  <a:pt x="1549793" y="416051"/>
                </a:lnTo>
                <a:lnTo>
                  <a:pt x="1550936" y="412241"/>
                </a:lnTo>
                <a:lnTo>
                  <a:pt x="1549285" y="409193"/>
                </a:lnTo>
                <a:lnTo>
                  <a:pt x="1547507" y="406145"/>
                </a:lnTo>
                <a:lnTo>
                  <a:pt x="1543697" y="405002"/>
                </a:lnTo>
                <a:close/>
              </a:path>
              <a:path w="2293620" h="1264920">
                <a:moveTo>
                  <a:pt x="1565922" y="392810"/>
                </a:moveTo>
                <a:lnTo>
                  <a:pt x="1562874" y="394461"/>
                </a:lnTo>
                <a:lnTo>
                  <a:pt x="1559826" y="396239"/>
                </a:lnTo>
                <a:lnTo>
                  <a:pt x="1558683" y="400050"/>
                </a:lnTo>
                <a:lnTo>
                  <a:pt x="1560461" y="403098"/>
                </a:lnTo>
                <a:lnTo>
                  <a:pt x="1562112" y="406145"/>
                </a:lnTo>
                <a:lnTo>
                  <a:pt x="1565922" y="407288"/>
                </a:lnTo>
                <a:lnTo>
                  <a:pt x="1569097" y="405510"/>
                </a:lnTo>
                <a:lnTo>
                  <a:pt x="1572145" y="403859"/>
                </a:lnTo>
                <a:lnTo>
                  <a:pt x="1573161" y="399923"/>
                </a:lnTo>
                <a:lnTo>
                  <a:pt x="1571510" y="396875"/>
                </a:lnTo>
                <a:lnTo>
                  <a:pt x="1569732" y="393826"/>
                </a:lnTo>
                <a:lnTo>
                  <a:pt x="1565922" y="392810"/>
                </a:lnTo>
                <a:close/>
              </a:path>
              <a:path w="2293620" h="1264920">
                <a:moveTo>
                  <a:pt x="1588147" y="380491"/>
                </a:moveTo>
                <a:lnTo>
                  <a:pt x="1585099" y="382269"/>
                </a:lnTo>
                <a:lnTo>
                  <a:pt x="1582051" y="383920"/>
                </a:lnTo>
                <a:lnTo>
                  <a:pt x="1580908" y="387857"/>
                </a:lnTo>
                <a:lnTo>
                  <a:pt x="1582686" y="390905"/>
                </a:lnTo>
                <a:lnTo>
                  <a:pt x="1584337" y="393953"/>
                </a:lnTo>
                <a:lnTo>
                  <a:pt x="1588274" y="394969"/>
                </a:lnTo>
                <a:lnTo>
                  <a:pt x="1591322" y="393318"/>
                </a:lnTo>
                <a:lnTo>
                  <a:pt x="1594370" y="391540"/>
                </a:lnTo>
                <a:lnTo>
                  <a:pt x="1595513" y="387730"/>
                </a:lnTo>
                <a:lnTo>
                  <a:pt x="1593735" y="384682"/>
                </a:lnTo>
                <a:lnTo>
                  <a:pt x="1592084" y="381634"/>
                </a:lnTo>
                <a:lnTo>
                  <a:pt x="1588147" y="380491"/>
                </a:lnTo>
                <a:close/>
              </a:path>
              <a:path w="2293620" h="1264920">
                <a:moveTo>
                  <a:pt x="1610499" y="368300"/>
                </a:moveTo>
                <a:lnTo>
                  <a:pt x="1607324" y="369950"/>
                </a:lnTo>
                <a:lnTo>
                  <a:pt x="1604276" y="371728"/>
                </a:lnTo>
                <a:lnTo>
                  <a:pt x="1603260" y="375538"/>
                </a:lnTo>
                <a:lnTo>
                  <a:pt x="1604911" y="378586"/>
                </a:lnTo>
                <a:lnTo>
                  <a:pt x="1606689" y="381634"/>
                </a:lnTo>
                <a:lnTo>
                  <a:pt x="1610499" y="382777"/>
                </a:lnTo>
                <a:lnTo>
                  <a:pt x="1613547" y="381000"/>
                </a:lnTo>
                <a:lnTo>
                  <a:pt x="1616595" y="379349"/>
                </a:lnTo>
                <a:lnTo>
                  <a:pt x="1617738" y="375411"/>
                </a:lnTo>
                <a:lnTo>
                  <a:pt x="1616087" y="372363"/>
                </a:lnTo>
                <a:lnTo>
                  <a:pt x="1614309" y="369315"/>
                </a:lnTo>
                <a:lnTo>
                  <a:pt x="1610499" y="368300"/>
                </a:lnTo>
                <a:close/>
              </a:path>
              <a:path w="2293620" h="1264920">
                <a:moveTo>
                  <a:pt x="1632724" y="355980"/>
                </a:moveTo>
                <a:lnTo>
                  <a:pt x="1629676" y="357758"/>
                </a:lnTo>
                <a:lnTo>
                  <a:pt x="1626628" y="359409"/>
                </a:lnTo>
                <a:lnTo>
                  <a:pt x="1625485" y="363347"/>
                </a:lnTo>
                <a:lnTo>
                  <a:pt x="1627263" y="366394"/>
                </a:lnTo>
                <a:lnTo>
                  <a:pt x="1628914" y="369442"/>
                </a:lnTo>
                <a:lnTo>
                  <a:pt x="1632724" y="370585"/>
                </a:lnTo>
                <a:lnTo>
                  <a:pt x="1635899" y="368807"/>
                </a:lnTo>
                <a:lnTo>
                  <a:pt x="1638947" y="367156"/>
                </a:lnTo>
                <a:lnTo>
                  <a:pt x="1639963" y="363219"/>
                </a:lnTo>
                <a:lnTo>
                  <a:pt x="1638312" y="360172"/>
                </a:lnTo>
                <a:lnTo>
                  <a:pt x="1636534" y="357124"/>
                </a:lnTo>
                <a:lnTo>
                  <a:pt x="1632724" y="355980"/>
                </a:lnTo>
                <a:close/>
              </a:path>
              <a:path w="2293620" h="1264920">
                <a:moveTo>
                  <a:pt x="1654949" y="343788"/>
                </a:moveTo>
                <a:lnTo>
                  <a:pt x="1651901" y="345439"/>
                </a:lnTo>
                <a:lnTo>
                  <a:pt x="1648853" y="347217"/>
                </a:lnTo>
                <a:lnTo>
                  <a:pt x="1647710" y="351027"/>
                </a:lnTo>
                <a:lnTo>
                  <a:pt x="1649488" y="354075"/>
                </a:lnTo>
                <a:lnTo>
                  <a:pt x="1651139" y="357124"/>
                </a:lnTo>
                <a:lnTo>
                  <a:pt x="1655076" y="358266"/>
                </a:lnTo>
                <a:lnTo>
                  <a:pt x="1658124" y="356615"/>
                </a:lnTo>
                <a:lnTo>
                  <a:pt x="1661172" y="354837"/>
                </a:lnTo>
                <a:lnTo>
                  <a:pt x="1662315" y="351027"/>
                </a:lnTo>
                <a:lnTo>
                  <a:pt x="1660537" y="347979"/>
                </a:lnTo>
                <a:lnTo>
                  <a:pt x="1658886" y="344804"/>
                </a:lnTo>
                <a:lnTo>
                  <a:pt x="1654949" y="343788"/>
                </a:lnTo>
                <a:close/>
              </a:path>
              <a:path w="2293620" h="1264920">
                <a:moveTo>
                  <a:pt x="1677301" y="331469"/>
                </a:moveTo>
                <a:lnTo>
                  <a:pt x="1674126" y="333248"/>
                </a:lnTo>
                <a:lnTo>
                  <a:pt x="1671078" y="334899"/>
                </a:lnTo>
                <a:lnTo>
                  <a:pt x="1670062" y="338835"/>
                </a:lnTo>
                <a:lnTo>
                  <a:pt x="1671713" y="341883"/>
                </a:lnTo>
                <a:lnTo>
                  <a:pt x="1673491" y="344931"/>
                </a:lnTo>
                <a:lnTo>
                  <a:pt x="1677301" y="346075"/>
                </a:lnTo>
                <a:lnTo>
                  <a:pt x="1680349" y="344297"/>
                </a:lnTo>
                <a:lnTo>
                  <a:pt x="1683397" y="342645"/>
                </a:lnTo>
                <a:lnTo>
                  <a:pt x="1684540" y="338708"/>
                </a:lnTo>
                <a:lnTo>
                  <a:pt x="1682889" y="335660"/>
                </a:lnTo>
                <a:lnTo>
                  <a:pt x="1681111" y="332612"/>
                </a:lnTo>
                <a:lnTo>
                  <a:pt x="1677301" y="331469"/>
                </a:lnTo>
                <a:close/>
              </a:path>
              <a:path w="2293620" h="1264920">
                <a:moveTo>
                  <a:pt x="1699526" y="319277"/>
                </a:moveTo>
                <a:lnTo>
                  <a:pt x="1696478" y="320928"/>
                </a:lnTo>
                <a:lnTo>
                  <a:pt x="1693430" y="322706"/>
                </a:lnTo>
                <a:lnTo>
                  <a:pt x="1692287" y="326516"/>
                </a:lnTo>
                <a:lnTo>
                  <a:pt x="1694065" y="329691"/>
                </a:lnTo>
                <a:lnTo>
                  <a:pt x="1695716" y="332739"/>
                </a:lnTo>
                <a:lnTo>
                  <a:pt x="1699526" y="333755"/>
                </a:lnTo>
                <a:lnTo>
                  <a:pt x="1702701" y="332104"/>
                </a:lnTo>
                <a:lnTo>
                  <a:pt x="1705749" y="330326"/>
                </a:lnTo>
                <a:lnTo>
                  <a:pt x="1706765" y="326516"/>
                </a:lnTo>
                <a:lnTo>
                  <a:pt x="1705114" y="323468"/>
                </a:lnTo>
                <a:lnTo>
                  <a:pt x="1703336" y="320420"/>
                </a:lnTo>
                <a:lnTo>
                  <a:pt x="1699526" y="319277"/>
                </a:lnTo>
                <a:close/>
              </a:path>
              <a:path w="2293620" h="1264920">
                <a:moveTo>
                  <a:pt x="1721751" y="307085"/>
                </a:moveTo>
                <a:lnTo>
                  <a:pt x="1718703" y="308736"/>
                </a:lnTo>
                <a:lnTo>
                  <a:pt x="1715655" y="310514"/>
                </a:lnTo>
                <a:lnTo>
                  <a:pt x="1714512" y="314325"/>
                </a:lnTo>
                <a:lnTo>
                  <a:pt x="1716290" y="317373"/>
                </a:lnTo>
                <a:lnTo>
                  <a:pt x="1717941" y="320420"/>
                </a:lnTo>
                <a:lnTo>
                  <a:pt x="1721878" y="321563"/>
                </a:lnTo>
                <a:lnTo>
                  <a:pt x="1724926" y="319785"/>
                </a:lnTo>
                <a:lnTo>
                  <a:pt x="1727974" y="318134"/>
                </a:lnTo>
                <a:lnTo>
                  <a:pt x="1729117" y="314198"/>
                </a:lnTo>
                <a:lnTo>
                  <a:pt x="1727339" y="311150"/>
                </a:lnTo>
                <a:lnTo>
                  <a:pt x="1725688" y="308101"/>
                </a:lnTo>
                <a:lnTo>
                  <a:pt x="1721751" y="307085"/>
                </a:lnTo>
                <a:close/>
              </a:path>
              <a:path w="2293620" h="1264920">
                <a:moveTo>
                  <a:pt x="1744103" y="294766"/>
                </a:moveTo>
                <a:lnTo>
                  <a:pt x="1740928" y="296544"/>
                </a:lnTo>
                <a:lnTo>
                  <a:pt x="1737880" y="298195"/>
                </a:lnTo>
                <a:lnTo>
                  <a:pt x="1736864" y="302132"/>
                </a:lnTo>
                <a:lnTo>
                  <a:pt x="1738515" y="305180"/>
                </a:lnTo>
                <a:lnTo>
                  <a:pt x="1740293" y="308228"/>
                </a:lnTo>
                <a:lnTo>
                  <a:pt x="1744103" y="309244"/>
                </a:lnTo>
                <a:lnTo>
                  <a:pt x="1747151" y="307593"/>
                </a:lnTo>
                <a:lnTo>
                  <a:pt x="1750199" y="305815"/>
                </a:lnTo>
                <a:lnTo>
                  <a:pt x="1751342" y="302005"/>
                </a:lnTo>
                <a:lnTo>
                  <a:pt x="1749691" y="298957"/>
                </a:lnTo>
                <a:lnTo>
                  <a:pt x="1747913" y="295909"/>
                </a:lnTo>
                <a:lnTo>
                  <a:pt x="1744103" y="294766"/>
                </a:lnTo>
                <a:close/>
              </a:path>
              <a:path w="2293620" h="1264920">
                <a:moveTo>
                  <a:pt x="1766328" y="282575"/>
                </a:moveTo>
                <a:lnTo>
                  <a:pt x="1763280" y="284225"/>
                </a:lnTo>
                <a:lnTo>
                  <a:pt x="1760232" y="286003"/>
                </a:lnTo>
                <a:lnTo>
                  <a:pt x="1759089" y="289813"/>
                </a:lnTo>
                <a:lnTo>
                  <a:pt x="1760867" y="292861"/>
                </a:lnTo>
                <a:lnTo>
                  <a:pt x="1762518" y="295909"/>
                </a:lnTo>
                <a:lnTo>
                  <a:pt x="1766328" y="297052"/>
                </a:lnTo>
                <a:lnTo>
                  <a:pt x="1769503" y="295275"/>
                </a:lnTo>
                <a:lnTo>
                  <a:pt x="1772551" y="293624"/>
                </a:lnTo>
                <a:lnTo>
                  <a:pt x="1773567" y="289686"/>
                </a:lnTo>
                <a:lnTo>
                  <a:pt x="1771916" y="286638"/>
                </a:lnTo>
                <a:lnTo>
                  <a:pt x="1770138" y="283590"/>
                </a:lnTo>
                <a:lnTo>
                  <a:pt x="1766328" y="282575"/>
                </a:lnTo>
                <a:close/>
              </a:path>
              <a:path w="2293620" h="1264920">
                <a:moveTo>
                  <a:pt x="1788553" y="270255"/>
                </a:moveTo>
                <a:lnTo>
                  <a:pt x="1785505" y="272033"/>
                </a:lnTo>
                <a:lnTo>
                  <a:pt x="1782457" y="273684"/>
                </a:lnTo>
                <a:lnTo>
                  <a:pt x="1781314" y="277622"/>
                </a:lnTo>
                <a:lnTo>
                  <a:pt x="1783092" y="280669"/>
                </a:lnTo>
                <a:lnTo>
                  <a:pt x="1784743" y="283717"/>
                </a:lnTo>
                <a:lnTo>
                  <a:pt x="1788680" y="284860"/>
                </a:lnTo>
                <a:lnTo>
                  <a:pt x="1791728" y="283082"/>
                </a:lnTo>
                <a:lnTo>
                  <a:pt x="1794776" y="281431"/>
                </a:lnTo>
                <a:lnTo>
                  <a:pt x="1795919" y="277494"/>
                </a:lnTo>
                <a:lnTo>
                  <a:pt x="1794141" y="274447"/>
                </a:lnTo>
                <a:lnTo>
                  <a:pt x="1792490" y="271399"/>
                </a:lnTo>
                <a:lnTo>
                  <a:pt x="1788553" y="270255"/>
                </a:lnTo>
                <a:close/>
              </a:path>
              <a:path w="2293620" h="1264920">
                <a:moveTo>
                  <a:pt x="1810905" y="258063"/>
                </a:moveTo>
                <a:lnTo>
                  <a:pt x="1807730" y="259714"/>
                </a:lnTo>
                <a:lnTo>
                  <a:pt x="1804682" y="261492"/>
                </a:lnTo>
                <a:lnTo>
                  <a:pt x="1803666" y="265302"/>
                </a:lnTo>
                <a:lnTo>
                  <a:pt x="1805317" y="268350"/>
                </a:lnTo>
                <a:lnTo>
                  <a:pt x="1807095" y="271399"/>
                </a:lnTo>
                <a:lnTo>
                  <a:pt x="1810905" y="272541"/>
                </a:lnTo>
                <a:lnTo>
                  <a:pt x="1813953" y="270890"/>
                </a:lnTo>
                <a:lnTo>
                  <a:pt x="1817001" y="269112"/>
                </a:lnTo>
                <a:lnTo>
                  <a:pt x="1818144" y="265302"/>
                </a:lnTo>
                <a:lnTo>
                  <a:pt x="1816493" y="262254"/>
                </a:lnTo>
                <a:lnTo>
                  <a:pt x="1814715" y="259079"/>
                </a:lnTo>
                <a:lnTo>
                  <a:pt x="1810905" y="258063"/>
                </a:lnTo>
                <a:close/>
              </a:path>
              <a:path w="2293620" h="1264920">
                <a:moveTo>
                  <a:pt x="1833130" y="245744"/>
                </a:moveTo>
                <a:lnTo>
                  <a:pt x="1830082" y="247523"/>
                </a:lnTo>
                <a:lnTo>
                  <a:pt x="1827034" y="249174"/>
                </a:lnTo>
                <a:lnTo>
                  <a:pt x="1825891" y="253110"/>
                </a:lnTo>
                <a:lnTo>
                  <a:pt x="1827669" y="256158"/>
                </a:lnTo>
                <a:lnTo>
                  <a:pt x="1829320" y="259206"/>
                </a:lnTo>
                <a:lnTo>
                  <a:pt x="1833130" y="260350"/>
                </a:lnTo>
                <a:lnTo>
                  <a:pt x="1836305" y="258572"/>
                </a:lnTo>
                <a:lnTo>
                  <a:pt x="1839353" y="256920"/>
                </a:lnTo>
                <a:lnTo>
                  <a:pt x="1840369" y="252983"/>
                </a:lnTo>
                <a:lnTo>
                  <a:pt x="1838718" y="249935"/>
                </a:lnTo>
                <a:lnTo>
                  <a:pt x="1836940" y="246887"/>
                </a:lnTo>
                <a:lnTo>
                  <a:pt x="1833130" y="245744"/>
                </a:lnTo>
                <a:close/>
              </a:path>
              <a:path w="2293620" h="1264920">
                <a:moveTo>
                  <a:pt x="1855355" y="233552"/>
                </a:moveTo>
                <a:lnTo>
                  <a:pt x="1852307" y="235203"/>
                </a:lnTo>
                <a:lnTo>
                  <a:pt x="1849259" y="236981"/>
                </a:lnTo>
                <a:lnTo>
                  <a:pt x="1848116" y="240791"/>
                </a:lnTo>
                <a:lnTo>
                  <a:pt x="1849894" y="243966"/>
                </a:lnTo>
                <a:lnTo>
                  <a:pt x="1851545" y="247014"/>
                </a:lnTo>
                <a:lnTo>
                  <a:pt x="1855482" y="248030"/>
                </a:lnTo>
                <a:lnTo>
                  <a:pt x="1858530" y="246379"/>
                </a:lnTo>
                <a:lnTo>
                  <a:pt x="1861578" y="244601"/>
                </a:lnTo>
                <a:lnTo>
                  <a:pt x="1862721" y="240791"/>
                </a:lnTo>
                <a:lnTo>
                  <a:pt x="1860943" y="237743"/>
                </a:lnTo>
                <a:lnTo>
                  <a:pt x="1859292" y="234695"/>
                </a:lnTo>
                <a:lnTo>
                  <a:pt x="1855355" y="233552"/>
                </a:lnTo>
                <a:close/>
              </a:path>
              <a:path w="2293620" h="1264920">
                <a:moveTo>
                  <a:pt x="1877707" y="221233"/>
                </a:moveTo>
                <a:lnTo>
                  <a:pt x="1874532" y="223011"/>
                </a:lnTo>
                <a:lnTo>
                  <a:pt x="1871484" y="224789"/>
                </a:lnTo>
                <a:lnTo>
                  <a:pt x="1870468" y="228600"/>
                </a:lnTo>
                <a:lnTo>
                  <a:pt x="1872119" y="231648"/>
                </a:lnTo>
                <a:lnTo>
                  <a:pt x="1873897" y="234695"/>
                </a:lnTo>
                <a:lnTo>
                  <a:pt x="1877707" y="235838"/>
                </a:lnTo>
                <a:lnTo>
                  <a:pt x="1880755" y="234060"/>
                </a:lnTo>
                <a:lnTo>
                  <a:pt x="1883803" y="232409"/>
                </a:lnTo>
                <a:lnTo>
                  <a:pt x="1884946" y="228473"/>
                </a:lnTo>
                <a:lnTo>
                  <a:pt x="1883295" y="225425"/>
                </a:lnTo>
                <a:lnTo>
                  <a:pt x="1881517" y="222376"/>
                </a:lnTo>
                <a:lnTo>
                  <a:pt x="1877707" y="221233"/>
                </a:lnTo>
                <a:close/>
              </a:path>
              <a:path w="2293620" h="1264920">
                <a:moveTo>
                  <a:pt x="1899932" y="209041"/>
                </a:moveTo>
                <a:lnTo>
                  <a:pt x="1896884" y="210819"/>
                </a:lnTo>
                <a:lnTo>
                  <a:pt x="1893836" y="212470"/>
                </a:lnTo>
                <a:lnTo>
                  <a:pt x="1892693" y="216407"/>
                </a:lnTo>
                <a:lnTo>
                  <a:pt x="1894471" y="219455"/>
                </a:lnTo>
                <a:lnTo>
                  <a:pt x="1896122" y="222503"/>
                </a:lnTo>
                <a:lnTo>
                  <a:pt x="1899932" y="223519"/>
                </a:lnTo>
                <a:lnTo>
                  <a:pt x="1903107" y="221868"/>
                </a:lnTo>
                <a:lnTo>
                  <a:pt x="1906155" y="220090"/>
                </a:lnTo>
                <a:lnTo>
                  <a:pt x="1907171" y="216280"/>
                </a:lnTo>
                <a:lnTo>
                  <a:pt x="1905520" y="213232"/>
                </a:lnTo>
                <a:lnTo>
                  <a:pt x="1903742" y="210184"/>
                </a:lnTo>
                <a:lnTo>
                  <a:pt x="1899932" y="209041"/>
                </a:lnTo>
                <a:close/>
              </a:path>
              <a:path w="2293620" h="1264920">
                <a:moveTo>
                  <a:pt x="1922157" y="196850"/>
                </a:moveTo>
                <a:lnTo>
                  <a:pt x="1919109" y="198500"/>
                </a:lnTo>
                <a:lnTo>
                  <a:pt x="1916061" y="200278"/>
                </a:lnTo>
                <a:lnTo>
                  <a:pt x="1914918" y="204088"/>
                </a:lnTo>
                <a:lnTo>
                  <a:pt x="1916696" y="207136"/>
                </a:lnTo>
                <a:lnTo>
                  <a:pt x="1918347" y="210184"/>
                </a:lnTo>
                <a:lnTo>
                  <a:pt x="1922284" y="211327"/>
                </a:lnTo>
                <a:lnTo>
                  <a:pt x="1925332" y="209550"/>
                </a:lnTo>
                <a:lnTo>
                  <a:pt x="1928380" y="207899"/>
                </a:lnTo>
                <a:lnTo>
                  <a:pt x="1929523" y="203961"/>
                </a:lnTo>
                <a:lnTo>
                  <a:pt x="1927745" y="200913"/>
                </a:lnTo>
                <a:lnTo>
                  <a:pt x="1926094" y="197865"/>
                </a:lnTo>
                <a:lnTo>
                  <a:pt x="1922157" y="196850"/>
                </a:lnTo>
                <a:close/>
              </a:path>
              <a:path w="2293620" h="1264920">
                <a:moveTo>
                  <a:pt x="1944509" y="184530"/>
                </a:moveTo>
                <a:lnTo>
                  <a:pt x="1941334" y="186308"/>
                </a:lnTo>
                <a:lnTo>
                  <a:pt x="1938286" y="187959"/>
                </a:lnTo>
                <a:lnTo>
                  <a:pt x="1937270" y="191897"/>
                </a:lnTo>
                <a:lnTo>
                  <a:pt x="1938921" y="194944"/>
                </a:lnTo>
                <a:lnTo>
                  <a:pt x="1940699" y="197992"/>
                </a:lnTo>
                <a:lnTo>
                  <a:pt x="1944509" y="199008"/>
                </a:lnTo>
                <a:lnTo>
                  <a:pt x="1947557" y="197357"/>
                </a:lnTo>
                <a:lnTo>
                  <a:pt x="1950605" y="195579"/>
                </a:lnTo>
                <a:lnTo>
                  <a:pt x="1951748" y="191769"/>
                </a:lnTo>
                <a:lnTo>
                  <a:pt x="1950097" y="188722"/>
                </a:lnTo>
                <a:lnTo>
                  <a:pt x="1948319" y="185674"/>
                </a:lnTo>
                <a:lnTo>
                  <a:pt x="1944509" y="184530"/>
                </a:lnTo>
                <a:close/>
              </a:path>
              <a:path w="2293620" h="1264920">
                <a:moveTo>
                  <a:pt x="1966734" y="172338"/>
                </a:moveTo>
                <a:lnTo>
                  <a:pt x="1963686" y="173989"/>
                </a:lnTo>
                <a:lnTo>
                  <a:pt x="1960638" y="175767"/>
                </a:lnTo>
                <a:lnTo>
                  <a:pt x="1959495" y="179577"/>
                </a:lnTo>
                <a:lnTo>
                  <a:pt x="1961273" y="182625"/>
                </a:lnTo>
                <a:lnTo>
                  <a:pt x="1962924" y="185674"/>
                </a:lnTo>
                <a:lnTo>
                  <a:pt x="1966734" y="186816"/>
                </a:lnTo>
                <a:lnTo>
                  <a:pt x="1969909" y="185165"/>
                </a:lnTo>
                <a:lnTo>
                  <a:pt x="1972957" y="183387"/>
                </a:lnTo>
                <a:lnTo>
                  <a:pt x="1973973" y="179577"/>
                </a:lnTo>
                <a:lnTo>
                  <a:pt x="1972322" y="176402"/>
                </a:lnTo>
                <a:lnTo>
                  <a:pt x="1970544" y="173354"/>
                </a:lnTo>
                <a:lnTo>
                  <a:pt x="1966734" y="172338"/>
                </a:lnTo>
                <a:close/>
              </a:path>
              <a:path w="2293620" h="1264920">
                <a:moveTo>
                  <a:pt x="1988959" y="160019"/>
                </a:moveTo>
                <a:lnTo>
                  <a:pt x="1985911" y="161798"/>
                </a:lnTo>
                <a:lnTo>
                  <a:pt x="1982863" y="163449"/>
                </a:lnTo>
                <a:lnTo>
                  <a:pt x="1981720" y="167385"/>
                </a:lnTo>
                <a:lnTo>
                  <a:pt x="1983498" y="170433"/>
                </a:lnTo>
                <a:lnTo>
                  <a:pt x="1985149" y="173481"/>
                </a:lnTo>
                <a:lnTo>
                  <a:pt x="1989086" y="174625"/>
                </a:lnTo>
                <a:lnTo>
                  <a:pt x="1992134" y="172847"/>
                </a:lnTo>
                <a:lnTo>
                  <a:pt x="1995182" y="171195"/>
                </a:lnTo>
                <a:lnTo>
                  <a:pt x="1996325" y="167258"/>
                </a:lnTo>
                <a:lnTo>
                  <a:pt x="1994547" y="164210"/>
                </a:lnTo>
                <a:lnTo>
                  <a:pt x="1992896" y="161162"/>
                </a:lnTo>
                <a:lnTo>
                  <a:pt x="1988959" y="160019"/>
                </a:lnTo>
                <a:close/>
              </a:path>
              <a:path w="2293620" h="1264920">
                <a:moveTo>
                  <a:pt x="2011311" y="147827"/>
                </a:moveTo>
                <a:lnTo>
                  <a:pt x="2008136" y="149478"/>
                </a:lnTo>
                <a:lnTo>
                  <a:pt x="2005088" y="151256"/>
                </a:lnTo>
                <a:lnTo>
                  <a:pt x="2004072" y="155066"/>
                </a:lnTo>
                <a:lnTo>
                  <a:pt x="2005723" y="158114"/>
                </a:lnTo>
                <a:lnTo>
                  <a:pt x="2007501" y="161289"/>
                </a:lnTo>
                <a:lnTo>
                  <a:pt x="2011311" y="162305"/>
                </a:lnTo>
                <a:lnTo>
                  <a:pt x="2014359" y="160654"/>
                </a:lnTo>
                <a:lnTo>
                  <a:pt x="2017407" y="158876"/>
                </a:lnTo>
                <a:lnTo>
                  <a:pt x="2018550" y="155066"/>
                </a:lnTo>
                <a:lnTo>
                  <a:pt x="2016899" y="152018"/>
                </a:lnTo>
                <a:lnTo>
                  <a:pt x="2015121" y="148970"/>
                </a:lnTo>
                <a:lnTo>
                  <a:pt x="2011311" y="147827"/>
                </a:lnTo>
                <a:close/>
              </a:path>
              <a:path w="2293620" h="1264920">
                <a:moveTo>
                  <a:pt x="2033536" y="135508"/>
                </a:moveTo>
                <a:lnTo>
                  <a:pt x="2030488" y="137286"/>
                </a:lnTo>
                <a:lnTo>
                  <a:pt x="2027440" y="138937"/>
                </a:lnTo>
                <a:lnTo>
                  <a:pt x="2026297" y="142875"/>
                </a:lnTo>
                <a:lnTo>
                  <a:pt x="2028075" y="145923"/>
                </a:lnTo>
                <a:lnTo>
                  <a:pt x="2029726" y="148970"/>
                </a:lnTo>
                <a:lnTo>
                  <a:pt x="2033536" y="150113"/>
                </a:lnTo>
                <a:lnTo>
                  <a:pt x="2036711" y="148335"/>
                </a:lnTo>
                <a:lnTo>
                  <a:pt x="2039759" y="146684"/>
                </a:lnTo>
                <a:lnTo>
                  <a:pt x="2040775" y="142748"/>
                </a:lnTo>
                <a:lnTo>
                  <a:pt x="2039124" y="139700"/>
                </a:lnTo>
                <a:lnTo>
                  <a:pt x="2037346" y="136651"/>
                </a:lnTo>
                <a:lnTo>
                  <a:pt x="2033536" y="135508"/>
                </a:lnTo>
                <a:close/>
              </a:path>
              <a:path w="2293620" h="1264920">
                <a:moveTo>
                  <a:pt x="2055761" y="123316"/>
                </a:moveTo>
                <a:lnTo>
                  <a:pt x="2052713" y="125094"/>
                </a:lnTo>
                <a:lnTo>
                  <a:pt x="2049665" y="126745"/>
                </a:lnTo>
                <a:lnTo>
                  <a:pt x="2048522" y="130682"/>
                </a:lnTo>
                <a:lnTo>
                  <a:pt x="2050300" y="133730"/>
                </a:lnTo>
                <a:lnTo>
                  <a:pt x="2051951" y="136778"/>
                </a:lnTo>
                <a:lnTo>
                  <a:pt x="2055888" y="137794"/>
                </a:lnTo>
                <a:lnTo>
                  <a:pt x="2058936" y="136143"/>
                </a:lnTo>
                <a:lnTo>
                  <a:pt x="2061984" y="134365"/>
                </a:lnTo>
                <a:lnTo>
                  <a:pt x="2063127" y="130555"/>
                </a:lnTo>
                <a:lnTo>
                  <a:pt x="2061349" y="127507"/>
                </a:lnTo>
                <a:lnTo>
                  <a:pt x="2059698" y="124459"/>
                </a:lnTo>
                <a:lnTo>
                  <a:pt x="2055761" y="123316"/>
                </a:lnTo>
                <a:close/>
              </a:path>
              <a:path w="2293620" h="1264920">
                <a:moveTo>
                  <a:pt x="2078113" y="111125"/>
                </a:moveTo>
                <a:lnTo>
                  <a:pt x="2074938" y="112775"/>
                </a:lnTo>
                <a:lnTo>
                  <a:pt x="2071890" y="114553"/>
                </a:lnTo>
                <a:lnTo>
                  <a:pt x="2070874" y="118363"/>
                </a:lnTo>
                <a:lnTo>
                  <a:pt x="2072525" y="121411"/>
                </a:lnTo>
                <a:lnTo>
                  <a:pt x="2074303" y="124459"/>
                </a:lnTo>
                <a:lnTo>
                  <a:pt x="2078113" y="125602"/>
                </a:lnTo>
                <a:lnTo>
                  <a:pt x="2081161" y="123825"/>
                </a:lnTo>
                <a:lnTo>
                  <a:pt x="2084209" y="122174"/>
                </a:lnTo>
                <a:lnTo>
                  <a:pt x="2085352" y="118236"/>
                </a:lnTo>
                <a:lnTo>
                  <a:pt x="2083701" y="115188"/>
                </a:lnTo>
                <a:lnTo>
                  <a:pt x="2081923" y="112140"/>
                </a:lnTo>
                <a:lnTo>
                  <a:pt x="2078113" y="111125"/>
                </a:lnTo>
                <a:close/>
              </a:path>
              <a:path w="2293620" h="1264920">
                <a:moveTo>
                  <a:pt x="2100338" y="98805"/>
                </a:moveTo>
                <a:lnTo>
                  <a:pt x="2097290" y="100583"/>
                </a:lnTo>
                <a:lnTo>
                  <a:pt x="2094242" y="102234"/>
                </a:lnTo>
                <a:lnTo>
                  <a:pt x="2093099" y="106172"/>
                </a:lnTo>
                <a:lnTo>
                  <a:pt x="2094877" y="109219"/>
                </a:lnTo>
                <a:lnTo>
                  <a:pt x="2096528" y="112267"/>
                </a:lnTo>
                <a:lnTo>
                  <a:pt x="2100338" y="113283"/>
                </a:lnTo>
                <a:lnTo>
                  <a:pt x="2103513" y="111632"/>
                </a:lnTo>
                <a:lnTo>
                  <a:pt x="2106561" y="109854"/>
                </a:lnTo>
                <a:lnTo>
                  <a:pt x="2107577" y="106044"/>
                </a:lnTo>
                <a:lnTo>
                  <a:pt x="2105926" y="102997"/>
                </a:lnTo>
                <a:lnTo>
                  <a:pt x="2104148" y="99949"/>
                </a:lnTo>
                <a:lnTo>
                  <a:pt x="2100338" y="98805"/>
                </a:lnTo>
                <a:close/>
              </a:path>
              <a:path w="2293620" h="1264920">
                <a:moveTo>
                  <a:pt x="2122563" y="86613"/>
                </a:moveTo>
                <a:lnTo>
                  <a:pt x="2119515" y="88264"/>
                </a:lnTo>
                <a:lnTo>
                  <a:pt x="2116467" y="90042"/>
                </a:lnTo>
                <a:lnTo>
                  <a:pt x="2115324" y="93852"/>
                </a:lnTo>
                <a:lnTo>
                  <a:pt x="2117102" y="96900"/>
                </a:lnTo>
                <a:lnTo>
                  <a:pt x="2118753" y="99949"/>
                </a:lnTo>
                <a:lnTo>
                  <a:pt x="2122690" y="101091"/>
                </a:lnTo>
                <a:lnTo>
                  <a:pt x="2125738" y="99440"/>
                </a:lnTo>
                <a:lnTo>
                  <a:pt x="2128786" y="97662"/>
                </a:lnTo>
                <a:lnTo>
                  <a:pt x="2129929" y="93852"/>
                </a:lnTo>
                <a:lnTo>
                  <a:pt x="2128151" y="90677"/>
                </a:lnTo>
                <a:lnTo>
                  <a:pt x="2126500" y="87629"/>
                </a:lnTo>
                <a:lnTo>
                  <a:pt x="2122563" y="86613"/>
                </a:lnTo>
                <a:close/>
              </a:path>
              <a:path w="2293620" h="1264920">
                <a:moveTo>
                  <a:pt x="2144915" y="74294"/>
                </a:moveTo>
                <a:lnTo>
                  <a:pt x="2141867" y="76073"/>
                </a:lnTo>
                <a:lnTo>
                  <a:pt x="2141740" y="76073"/>
                </a:lnTo>
                <a:lnTo>
                  <a:pt x="2138692" y="77724"/>
                </a:lnTo>
                <a:lnTo>
                  <a:pt x="2137676" y="81660"/>
                </a:lnTo>
                <a:lnTo>
                  <a:pt x="2139327" y="84708"/>
                </a:lnTo>
                <a:lnTo>
                  <a:pt x="2141105" y="87756"/>
                </a:lnTo>
                <a:lnTo>
                  <a:pt x="2144915" y="88900"/>
                </a:lnTo>
                <a:lnTo>
                  <a:pt x="2147963" y="87122"/>
                </a:lnTo>
                <a:lnTo>
                  <a:pt x="2151011" y="85470"/>
                </a:lnTo>
                <a:lnTo>
                  <a:pt x="2152154" y="81533"/>
                </a:lnTo>
                <a:lnTo>
                  <a:pt x="2150503" y="78485"/>
                </a:lnTo>
                <a:lnTo>
                  <a:pt x="2148725" y="75437"/>
                </a:lnTo>
                <a:lnTo>
                  <a:pt x="2144915" y="74294"/>
                </a:lnTo>
                <a:close/>
              </a:path>
              <a:path w="2293620" h="1264920">
                <a:moveTo>
                  <a:pt x="2167140" y="62102"/>
                </a:moveTo>
                <a:lnTo>
                  <a:pt x="2164092" y="63753"/>
                </a:lnTo>
                <a:lnTo>
                  <a:pt x="2161044" y="65531"/>
                </a:lnTo>
                <a:lnTo>
                  <a:pt x="2159901" y="69341"/>
                </a:lnTo>
                <a:lnTo>
                  <a:pt x="2161679" y="72389"/>
                </a:lnTo>
                <a:lnTo>
                  <a:pt x="2163330" y="75564"/>
                </a:lnTo>
                <a:lnTo>
                  <a:pt x="2167140" y="76580"/>
                </a:lnTo>
                <a:lnTo>
                  <a:pt x="2170315" y="74929"/>
                </a:lnTo>
                <a:lnTo>
                  <a:pt x="2173363" y="73151"/>
                </a:lnTo>
                <a:lnTo>
                  <a:pt x="2174379" y="69341"/>
                </a:lnTo>
                <a:lnTo>
                  <a:pt x="2172728" y="66293"/>
                </a:lnTo>
                <a:lnTo>
                  <a:pt x="2170950" y="63118"/>
                </a:lnTo>
                <a:lnTo>
                  <a:pt x="2167140" y="62102"/>
                </a:lnTo>
                <a:close/>
              </a:path>
              <a:path w="2293620" h="1264920">
                <a:moveTo>
                  <a:pt x="2189365" y="49783"/>
                </a:moveTo>
                <a:lnTo>
                  <a:pt x="2186317" y="51561"/>
                </a:lnTo>
                <a:lnTo>
                  <a:pt x="2183269" y="53212"/>
                </a:lnTo>
                <a:lnTo>
                  <a:pt x="2182126" y="57150"/>
                </a:lnTo>
                <a:lnTo>
                  <a:pt x="2183904" y="60198"/>
                </a:lnTo>
                <a:lnTo>
                  <a:pt x="2185555" y="63245"/>
                </a:lnTo>
                <a:lnTo>
                  <a:pt x="2189492" y="64388"/>
                </a:lnTo>
                <a:lnTo>
                  <a:pt x="2192540" y="62610"/>
                </a:lnTo>
                <a:lnTo>
                  <a:pt x="2195588" y="60959"/>
                </a:lnTo>
                <a:lnTo>
                  <a:pt x="2196731" y="57023"/>
                </a:lnTo>
                <a:lnTo>
                  <a:pt x="2194953" y="53975"/>
                </a:lnTo>
                <a:lnTo>
                  <a:pt x="2193302" y="50926"/>
                </a:lnTo>
                <a:lnTo>
                  <a:pt x="2189365" y="49783"/>
                </a:lnTo>
                <a:close/>
              </a:path>
              <a:path w="2293620" h="1264920">
                <a:moveTo>
                  <a:pt x="2293251" y="0"/>
                </a:moveTo>
                <a:lnTo>
                  <a:pt x="2208161" y="3301"/>
                </a:lnTo>
                <a:lnTo>
                  <a:pt x="2244864" y="70103"/>
                </a:lnTo>
                <a:lnTo>
                  <a:pt x="2265727" y="39877"/>
                </a:lnTo>
                <a:lnTo>
                  <a:pt x="2233942" y="39877"/>
                </a:lnTo>
                <a:lnTo>
                  <a:pt x="2230132" y="38734"/>
                </a:lnTo>
                <a:lnTo>
                  <a:pt x="2228481" y="35686"/>
                </a:lnTo>
                <a:lnTo>
                  <a:pt x="2226703" y="32638"/>
                </a:lnTo>
                <a:lnTo>
                  <a:pt x="2227846" y="28828"/>
                </a:lnTo>
                <a:lnTo>
                  <a:pt x="2230894" y="27050"/>
                </a:lnTo>
                <a:lnTo>
                  <a:pt x="2233942" y="25400"/>
                </a:lnTo>
                <a:lnTo>
                  <a:pt x="2275720" y="25400"/>
                </a:lnTo>
                <a:lnTo>
                  <a:pt x="2293251" y="0"/>
                </a:lnTo>
                <a:close/>
              </a:path>
              <a:path w="2293620" h="1264920">
                <a:moveTo>
                  <a:pt x="2211717" y="37591"/>
                </a:moveTo>
                <a:lnTo>
                  <a:pt x="2208669" y="39242"/>
                </a:lnTo>
                <a:lnTo>
                  <a:pt x="2205494" y="41020"/>
                </a:lnTo>
                <a:lnTo>
                  <a:pt x="2204478" y="44830"/>
                </a:lnTo>
                <a:lnTo>
                  <a:pt x="2206129" y="48005"/>
                </a:lnTo>
                <a:lnTo>
                  <a:pt x="2207907" y="51053"/>
                </a:lnTo>
                <a:lnTo>
                  <a:pt x="2211717" y="52069"/>
                </a:lnTo>
                <a:lnTo>
                  <a:pt x="2214765" y="50418"/>
                </a:lnTo>
                <a:lnTo>
                  <a:pt x="2217813" y="48640"/>
                </a:lnTo>
                <a:lnTo>
                  <a:pt x="2218956" y="44830"/>
                </a:lnTo>
                <a:lnTo>
                  <a:pt x="2217305" y="41782"/>
                </a:lnTo>
                <a:lnTo>
                  <a:pt x="2215527" y="38734"/>
                </a:lnTo>
                <a:lnTo>
                  <a:pt x="2211717" y="37591"/>
                </a:lnTo>
                <a:close/>
              </a:path>
              <a:path w="2293620" h="1264920">
                <a:moveTo>
                  <a:pt x="2233942" y="25400"/>
                </a:moveTo>
                <a:lnTo>
                  <a:pt x="2230894" y="27050"/>
                </a:lnTo>
                <a:lnTo>
                  <a:pt x="2227846" y="28828"/>
                </a:lnTo>
                <a:lnTo>
                  <a:pt x="2226703" y="32638"/>
                </a:lnTo>
                <a:lnTo>
                  <a:pt x="2228481" y="35686"/>
                </a:lnTo>
                <a:lnTo>
                  <a:pt x="2230132" y="38734"/>
                </a:lnTo>
                <a:lnTo>
                  <a:pt x="2233942" y="39877"/>
                </a:lnTo>
                <a:lnTo>
                  <a:pt x="2237117" y="38100"/>
                </a:lnTo>
                <a:lnTo>
                  <a:pt x="2240165" y="36449"/>
                </a:lnTo>
                <a:lnTo>
                  <a:pt x="2241181" y="32511"/>
                </a:lnTo>
                <a:lnTo>
                  <a:pt x="2239530" y="29463"/>
                </a:lnTo>
                <a:lnTo>
                  <a:pt x="2237752" y="26415"/>
                </a:lnTo>
                <a:lnTo>
                  <a:pt x="2233942" y="25400"/>
                </a:lnTo>
                <a:close/>
              </a:path>
              <a:path w="2293620" h="1264920">
                <a:moveTo>
                  <a:pt x="2275720" y="25400"/>
                </a:moveTo>
                <a:lnTo>
                  <a:pt x="2233942" y="25400"/>
                </a:lnTo>
                <a:lnTo>
                  <a:pt x="2237752" y="26415"/>
                </a:lnTo>
                <a:lnTo>
                  <a:pt x="2239530" y="29463"/>
                </a:lnTo>
                <a:lnTo>
                  <a:pt x="2241181" y="32511"/>
                </a:lnTo>
                <a:lnTo>
                  <a:pt x="2240165" y="36449"/>
                </a:lnTo>
                <a:lnTo>
                  <a:pt x="2237117" y="38100"/>
                </a:lnTo>
                <a:lnTo>
                  <a:pt x="2233942" y="39877"/>
                </a:lnTo>
                <a:lnTo>
                  <a:pt x="2265727" y="39877"/>
                </a:lnTo>
                <a:lnTo>
                  <a:pt x="227572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752894" y="2078862"/>
            <a:ext cx="2293620" cy="929005"/>
          </a:xfrm>
          <a:custGeom>
            <a:avLst/>
            <a:gdLst/>
            <a:ahLst/>
            <a:cxnLst/>
            <a:rect l="l" t="t" r="r" b="b"/>
            <a:pathLst>
              <a:path w="2293620" h="929005">
                <a:moveTo>
                  <a:pt x="8039" y="914273"/>
                </a:moveTo>
                <a:lnTo>
                  <a:pt x="4787" y="915670"/>
                </a:lnTo>
                <a:lnTo>
                  <a:pt x="1536" y="916940"/>
                </a:lnTo>
                <a:lnTo>
                  <a:pt x="0" y="920623"/>
                </a:lnTo>
                <a:lnTo>
                  <a:pt x="2667" y="927226"/>
                </a:lnTo>
                <a:lnTo>
                  <a:pt x="6375" y="928751"/>
                </a:lnTo>
                <a:lnTo>
                  <a:pt x="9626" y="927353"/>
                </a:lnTo>
                <a:lnTo>
                  <a:pt x="12865" y="926084"/>
                </a:lnTo>
                <a:lnTo>
                  <a:pt x="14414" y="922274"/>
                </a:lnTo>
                <a:lnTo>
                  <a:pt x="13081" y="919099"/>
                </a:lnTo>
                <a:lnTo>
                  <a:pt x="11747" y="915797"/>
                </a:lnTo>
                <a:lnTo>
                  <a:pt x="8039" y="914273"/>
                </a:lnTo>
                <a:close/>
              </a:path>
              <a:path w="2293620" h="929005">
                <a:moveTo>
                  <a:pt x="31623" y="904875"/>
                </a:moveTo>
                <a:lnTo>
                  <a:pt x="28371" y="906145"/>
                </a:lnTo>
                <a:lnTo>
                  <a:pt x="25133" y="907542"/>
                </a:lnTo>
                <a:lnTo>
                  <a:pt x="23583" y="911225"/>
                </a:lnTo>
                <a:lnTo>
                  <a:pt x="24930" y="914526"/>
                </a:lnTo>
                <a:lnTo>
                  <a:pt x="26263" y="917701"/>
                </a:lnTo>
                <a:lnTo>
                  <a:pt x="29971" y="919226"/>
                </a:lnTo>
                <a:lnTo>
                  <a:pt x="33235" y="917955"/>
                </a:lnTo>
                <a:lnTo>
                  <a:pt x="36474" y="916559"/>
                </a:lnTo>
                <a:lnTo>
                  <a:pt x="38011" y="912876"/>
                </a:lnTo>
                <a:lnTo>
                  <a:pt x="36677" y="909701"/>
                </a:lnTo>
                <a:lnTo>
                  <a:pt x="35344" y="906399"/>
                </a:lnTo>
                <a:lnTo>
                  <a:pt x="31623" y="904875"/>
                </a:lnTo>
                <a:close/>
              </a:path>
              <a:path w="2293620" h="929005">
                <a:moveTo>
                  <a:pt x="55219" y="895476"/>
                </a:moveTo>
                <a:lnTo>
                  <a:pt x="51968" y="896747"/>
                </a:lnTo>
                <a:lnTo>
                  <a:pt x="48729" y="898144"/>
                </a:lnTo>
                <a:lnTo>
                  <a:pt x="47180" y="901826"/>
                </a:lnTo>
                <a:lnTo>
                  <a:pt x="48526" y="905001"/>
                </a:lnTo>
                <a:lnTo>
                  <a:pt x="49860" y="908303"/>
                </a:lnTo>
                <a:lnTo>
                  <a:pt x="53568" y="909827"/>
                </a:lnTo>
                <a:lnTo>
                  <a:pt x="56819" y="908557"/>
                </a:lnTo>
                <a:lnTo>
                  <a:pt x="60071" y="907161"/>
                </a:lnTo>
                <a:lnTo>
                  <a:pt x="61607" y="903477"/>
                </a:lnTo>
                <a:lnTo>
                  <a:pt x="60274" y="900176"/>
                </a:lnTo>
                <a:lnTo>
                  <a:pt x="58940" y="897001"/>
                </a:lnTo>
                <a:lnTo>
                  <a:pt x="55219" y="895476"/>
                </a:lnTo>
                <a:close/>
              </a:path>
              <a:path w="2293620" h="929005">
                <a:moveTo>
                  <a:pt x="78816" y="885951"/>
                </a:moveTo>
                <a:lnTo>
                  <a:pt x="75565" y="887349"/>
                </a:lnTo>
                <a:lnTo>
                  <a:pt x="72326" y="888619"/>
                </a:lnTo>
                <a:lnTo>
                  <a:pt x="70777" y="892428"/>
                </a:lnTo>
                <a:lnTo>
                  <a:pt x="72110" y="895603"/>
                </a:lnTo>
                <a:lnTo>
                  <a:pt x="73456" y="898905"/>
                </a:lnTo>
                <a:lnTo>
                  <a:pt x="77165" y="900429"/>
                </a:lnTo>
                <a:lnTo>
                  <a:pt x="80416" y="899032"/>
                </a:lnTo>
                <a:lnTo>
                  <a:pt x="83667" y="897763"/>
                </a:lnTo>
                <a:lnTo>
                  <a:pt x="85204" y="893952"/>
                </a:lnTo>
                <a:lnTo>
                  <a:pt x="83870" y="890777"/>
                </a:lnTo>
                <a:lnTo>
                  <a:pt x="82524" y="887476"/>
                </a:lnTo>
                <a:lnTo>
                  <a:pt x="78816" y="885951"/>
                </a:lnTo>
                <a:close/>
              </a:path>
              <a:path w="2293620" h="929005">
                <a:moveTo>
                  <a:pt x="102412" y="876553"/>
                </a:moveTo>
                <a:lnTo>
                  <a:pt x="99174" y="877824"/>
                </a:lnTo>
                <a:lnTo>
                  <a:pt x="95910" y="879221"/>
                </a:lnTo>
                <a:lnTo>
                  <a:pt x="94373" y="882903"/>
                </a:lnTo>
                <a:lnTo>
                  <a:pt x="95707" y="886205"/>
                </a:lnTo>
                <a:lnTo>
                  <a:pt x="97053" y="889380"/>
                </a:lnTo>
                <a:lnTo>
                  <a:pt x="100761" y="890904"/>
                </a:lnTo>
                <a:lnTo>
                  <a:pt x="104012" y="889635"/>
                </a:lnTo>
                <a:lnTo>
                  <a:pt x="107251" y="888238"/>
                </a:lnTo>
                <a:lnTo>
                  <a:pt x="108800" y="884554"/>
                </a:lnTo>
                <a:lnTo>
                  <a:pt x="107467" y="881379"/>
                </a:lnTo>
                <a:lnTo>
                  <a:pt x="106121" y="878077"/>
                </a:lnTo>
                <a:lnTo>
                  <a:pt x="102412" y="876553"/>
                </a:lnTo>
                <a:close/>
              </a:path>
              <a:path w="2293620" h="929005">
                <a:moveTo>
                  <a:pt x="126009" y="867155"/>
                </a:moveTo>
                <a:lnTo>
                  <a:pt x="122758" y="868426"/>
                </a:lnTo>
                <a:lnTo>
                  <a:pt x="119506" y="869823"/>
                </a:lnTo>
                <a:lnTo>
                  <a:pt x="117970" y="873505"/>
                </a:lnTo>
                <a:lnTo>
                  <a:pt x="119303" y="876680"/>
                </a:lnTo>
                <a:lnTo>
                  <a:pt x="120650" y="879982"/>
                </a:lnTo>
                <a:lnTo>
                  <a:pt x="124358" y="881506"/>
                </a:lnTo>
                <a:lnTo>
                  <a:pt x="127609" y="880237"/>
                </a:lnTo>
                <a:lnTo>
                  <a:pt x="130848" y="878840"/>
                </a:lnTo>
                <a:lnTo>
                  <a:pt x="132397" y="875156"/>
                </a:lnTo>
                <a:lnTo>
                  <a:pt x="131051" y="871854"/>
                </a:lnTo>
                <a:lnTo>
                  <a:pt x="129717" y="868679"/>
                </a:lnTo>
                <a:lnTo>
                  <a:pt x="126009" y="867155"/>
                </a:lnTo>
                <a:close/>
              </a:path>
              <a:path w="2293620" h="929005">
                <a:moveTo>
                  <a:pt x="149606" y="857630"/>
                </a:moveTo>
                <a:lnTo>
                  <a:pt x="146354" y="859027"/>
                </a:lnTo>
                <a:lnTo>
                  <a:pt x="143103" y="860298"/>
                </a:lnTo>
                <a:lnTo>
                  <a:pt x="141566" y="864107"/>
                </a:lnTo>
                <a:lnTo>
                  <a:pt x="142900" y="867282"/>
                </a:lnTo>
                <a:lnTo>
                  <a:pt x="144233" y="870585"/>
                </a:lnTo>
                <a:lnTo>
                  <a:pt x="147955" y="872109"/>
                </a:lnTo>
                <a:lnTo>
                  <a:pt x="151206" y="870712"/>
                </a:lnTo>
                <a:lnTo>
                  <a:pt x="154444" y="869442"/>
                </a:lnTo>
                <a:lnTo>
                  <a:pt x="155994" y="865759"/>
                </a:lnTo>
                <a:lnTo>
                  <a:pt x="153314" y="859154"/>
                </a:lnTo>
                <a:lnTo>
                  <a:pt x="149606" y="857630"/>
                </a:lnTo>
                <a:close/>
              </a:path>
              <a:path w="2293620" h="929005">
                <a:moveTo>
                  <a:pt x="173202" y="848232"/>
                </a:moveTo>
                <a:lnTo>
                  <a:pt x="169938" y="849629"/>
                </a:lnTo>
                <a:lnTo>
                  <a:pt x="166700" y="850900"/>
                </a:lnTo>
                <a:lnTo>
                  <a:pt x="165163" y="854582"/>
                </a:lnTo>
                <a:lnTo>
                  <a:pt x="166497" y="857885"/>
                </a:lnTo>
                <a:lnTo>
                  <a:pt x="167830" y="861060"/>
                </a:lnTo>
                <a:lnTo>
                  <a:pt x="171551" y="862711"/>
                </a:lnTo>
                <a:lnTo>
                  <a:pt x="178041" y="859917"/>
                </a:lnTo>
                <a:lnTo>
                  <a:pt x="179590" y="856234"/>
                </a:lnTo>
                <a:lnTo>
                  <a:pt x="178244" y="853059"/>
                </a:lnTo>
                <a:lnTo>
                  <a:pt x="176910" y="849756"/>
                </a:lnTo>
                <a:lnTo>
                  <a:pt x="173202" y="848232"/>
                </a:lnTo>
                <a:close/>
              </a:path>
              <a:path w="2293620" h="929005">
                <a:moveTo>
                  <a:pt x="196786" y="838835"/>
                </a:moveTo>
                <a:lnTo>
                  <a:pt x="193535" y="840104"/>
                </a:lnTo>
                <a:lnTo>
                  <a:pt x="190296" y="841501"/>
                </a:lnTo>
                <a:lnTo>
                  <a:pt x="188747" y="845185"/>
                </a:lnTo>
                <a:lnTo>
                  <a:pt x="190093" y="848487"/>
                </a:lnTo>
                <a:lnTo>
                  <a:pt x="191427" y="851662"/>
                </a:lnTo>
                <a:lnTo>
                  <a:pt x="195135" y="853186"/>
                </a:lnTo>
                <a:lnTo>
                  <a:pt x="198399" y="851916"/>
                </a:lnTo>
                <a:lnTo>
                  <a:pt x="201637" y="850519"/>
                </a:lnTo>
                <a:lnTo>
                  <a:pt x="203174" y="846836"/>
                </a:lnTo>
                <a:lnTo>
                  <a:pt x="201841" y="843534"/>
                </a:lnTo>
                <a:lnTo>
                  <a:pt x="200507" y="840359"/>
                </a:lnTo>
                <a:lnTo>
                  <a:pt x="196786" y="838835"/>
                </a:lnTo>
                <a:close/>
              </a:path>
              <a:path w="2293620" h="929005">
                <a:moveTo>
                  <a:pt x="220383" y="829310"/>
                </a:moveTo>
                <a:lnTo>
                  <a:pt x="217131" y="830706"/>
                </a:lnTo>
                <a:lnTo>
                  <a:pt x="213893" y="831976"/>
                </a:lnTo>
                <a:lnTo>
                  <a:pt x="212344" y="835787"/>
                </a:lnTo>
                <a:lnTo>
                  <a:pt x="213690" y="838962"/>
                </a:lnTo>
                <a:lnTo>
                  <a:pt x="215023" y="842264"/>
                </a:lnTo>
                <a:lnTo>
                  <a:pt x="218732" y="843788"/>
                </a:lnTo>
                <a:lnTo>
                  <a:pt x="221996" y="842391"/>
                </a:lnTo>
                <a:lnTo>
                  <a:pt x="225234" y="841121"/>
                </a:lnTo>
                <a:lnTo>
                  <a:pt x="226771" y="837438"/>
                </a:lnTo>
                <a:lnTo>
                  <a:pt x="225437" y="834136"/>
                </a:lnTo>
                <a:lnTo>
                  <a:pt x="224104" y="830961"/>
                </a:lnTo>
                <a:lnTo>
                  <a:pt x="220383" y="829310"/>
                </a:lnTo>
                <a:close/>
              </a:path>
              <a:path w="2293620" h="929005">
                <a:moveTo>
                  <a:pt x="243979" y="819912"/>
                </a:moveTo>
                <a:lnTo>
                  <a:pt x="240728" y="821309"/>
                </a:lnTo>
                <a:lnTo>
                  <a:pt x="237490" y="822578"/>
                </a:lnTo>
                <a:lnTo>
                  <a:pt x="235940" y="826262"/>
                </a:lnTo>
                <a:lnTo>
                  <a:pt x="237286" y="829564"/>
                </a:lnTo>
                <a:lnTo>
                  <a:pt x="238620" y="832739"/>
                </a:lnTo>
                <a:lnTo>
                  <a:pt x="242328" y="834390"/>
                </a:lnTo>
                <a:lnTo>
                  <a:pt x="248831" y="831596"/>
                </a:lnTo>
                <a:lnTo>
                  <a:pt x="250367" y="827913"/>
                </a:lnTo>
                <a:lnTo>
                  <a:pt x="249034" y="824738"/>
                </a:lnTo>
                <a:lnTo>
                  <a:pt x="247700" y="821436"/>
                </a:lnTo>
                <a:lnTo>
                  <a:pt x="243979" y="819912"/>
                </a:lnTo>
                <a:close/>
              </a:path>
              <a:path w="2293620" h="929005">
                <a:moveTo>
                  <a:pt x="267576" y="810514"/>
                </a:moveTo>
                <a:lnTo>
                  <a:pt x="264325" y="811784"/>
                </a:lnTo>
                <a:lnTo>
                  <a:pt x="261086" y="813180"/>
                </a:lnTo>
                <a:lnTo>
                  <a:pt x="259537" y="816864"/>
                </a:lnTo>
                <a:lnTo>
                  <a:pt x="260870" y="820166"/>
                </a:lnTo>
                <a:lnTo>
                  <a:pt x="262216" y="823341"/>
                </a:lnTo>
                <a:lnTo>
                  <a:pt x="265925" y="824865"/>
                </a:lnTo>
                <a:lnTo>
                  <a:pt x="269176" y="823595"/>
                </a:lnTo>
                <a:lnTo>
                  <a:pt x="272427" y="822198"/>
                </a:lnTo>
                <a:lnTo>
                  <a:pt x="273964" y="818515"/>
                </a:lnTo>
                <a:lnTo>
                  <a:pt x="272630" y="815213"/>
                </a:lnTo>
                <a:lnTo>
                  <a:pt x="271284" y="812038"/>
                </a:lnTo>
                <a:lnTo>
                  <a:pt x="267576" y="810514"/>
                </a:lnTo>
                <a:close/>
              </a:path>
              <a:path w="2293620" h="929005">
                <a:moveTo>
                  <a:pt x="291172" y="800989"/>
                </a:moveTo>
                <a:lnTo>
                  <a:pt x="284683" y="803782"/>
                </a:lnTo>
                <a:lnTo>
                  <a:pt x="283133" y="807466"/>
                </a:lnTo>
                <a:lnTo>
                  <a:pt x="284467" y="810641"/>
                </a:lnTo>
                <a:lnTo>
                  <a:pt x="285813" y="813943"/>
                </a:lnTo>
                <a:lnTo>
                  <a:pt x="289521" y="815467"/>
                </a:lnTo>
                <a:lnTo>
                  <a:pt x="292773" y="814070"/>
                </a:lnTo>
                <a:lnTo>
                  <a:pt x="296011" y="812800"/>
                </a:lnTo>
                <a:lnTo>
                  <a:pt x="297560" y="809117"/>
                </a:lnTo>
                <a:lnTo>
                  <a:pt x="296227" y="805815"/>
                </a:lnTo>
                <a:lnTo>
                  <a:pt x="294881" y="802640"/>
                </a:lnTo>
                <a:lnTo>
                  <a:pt x="291172" y="800989"/>
                </a:lnTo>
                <a:close/>
              </a:path>
              <a:path w="2293620" h="929005">
                <a:moveTo>
                  <a:pt x="314769" y="791591"/>
                </a:moveTo>
                <a:lnTo>
                  <a:pt x="311518" y="792988"/>
                </a:lnTo>
                <a:lnTo>
                  <a:pt x="308267" y="794257"/>
                </a:lnTo>
                <a:lnTo>
                  <a:pt x="306730" y="797941"/>
                </a:lnTo>
                <a:lnTo>
                  <a:pt x="308063" y="801243"/>
                </a:lnTo>
                <a:lnTo>
                  <a:pt x="309410" y="804418"/>
                </a:lnTo>
                <a:lnTo>
                  <a:pt x="313118" y="806069"/>
                </a:lnTo>
                <a:lnTo>
                  <a:pt x="316369" y="804672"/>
                </a:lnTo>
                <a:lnTo>
                  <a:pt x="319608" y="803401"/>
                </a:lnTo>
                <a:lnTo>
                  <a:pt x="321157" y="799592"/>
                </a:lnTo>
                <a:lnTo>
                  <a:pt x="319811" y="796417"/>
                </a:lnTo>
                <a:lnTo>
                  <a:pt x="318477" y="793115"/>
                </a:lnTo>
                <a:lnTo>
                  <a:pt x="314769" y="791591"/>
                </a:lnTo>
                <a:close/>
              </a:path>
              <a:path w="2293620" h="929005">
                <a:moveTo>
                  <a:pt x="338366" y="782193"/>
                </a:moveTo>
                <a:lnTo>
                  <a:pt x="335114" y="783463"/>
                </a:lnTo>
                <a:lnTo>
                  <a:pt x="331863" y="784860"/>
                </a:lnTo>
                <a:lnTo>
                  <a:pt x="330327" y="788543"/>
                </a:lnTo>
                <a:lnTo>
                  <a:pt x="331660" y="791845"/>
                </a:lnTo>
                <a:lnTo>
                  <a:pt x="332994" y="795020"/>
                </a:lnTo>
                <a:lnTo>
                  <a:pt x="336715" y="796544"/>
                </a:lnTo>
                <a:lnTo>
                  <a:pt x="339966" y="795274"/>
                </a:lnTo>
                <a:lnTo>
                  <a:pt x="343204" y="793876"/>
                </a:lnTo>
                <a:lnTo>
                  <a:pt x="344754" y="790194"/>
                </a:lnTo>
                <a:lnTo>
                  <a:pt x="343407" y="786892"/>
                </a:lnTo>
                <a:lnTo>
                  <a:pt x="342074" y="783717"/>
                </a:lnTo>
                <a:lnTo>
                  <a:pt x="338366" y="782193"/>
                </a:lnTo>
                <a:close/>
              </a:path>
              <a:path w="2293620" h="929005">
                <a:moveTo>
                  <a:pt x="361962" y="772668"/>
                </a:moveTo>
                <a:lnTo>
                  <a:pt x="355460" y="775462"/>
                </a:lnTo>
                <a:lnTo>
                  <a:pt x="353923" y="779145"/>
                </a:lnTo>
                <a:lnTo>
                  <a:pt x="355257" y="782320"/>
                </a:lnTo>
                <a:lnTo>
                  <a:pt x="356590" y="785622"/>
                </a:lnTo>
                <a:lnTo>
                  <a:pt x="360311" y="787146"/>
                </a:lnTo>
                <a:lnTo>
                  <a:pt x="363562" y="785749"/>
                </a:lnTo>
                <a:lnTo>
                  <a:pt x="366801" y="784478"/>
                </a:lnTo>
                <a:lnTo>
                  <a:pt x="368350" y="780796"/>
                </a:lnTo>
                <a:lnTo>
                  <a:pt x="367004" y="777494"/>
                </a:lnTo>
                <a:lnTo>
                  <a:pt x="365671" y="774319"/>
                </a:lnTo>
                <a:lnTo>
                  <a:pt x="361962" y="772668"/>
                </a:lnTo>
                <a:close/>
              </a:path>
              <a:path w="2293620" h="929005">
                <a:moveTo>
                  <a:pt x="385546" y="763270"/>
                </a:moveTo>
                <a:lnTo>
                  <a:pt x="382295" y="764667"/>
                </a:lnTo>
                <a:lnTo>
                  <a:pt x="379056" y="765937"/>
                </a:lnTo>
                <a:lnTo>
                  <a:pt x="377507" y="769620"/>
                </a:lnTo>
                <a:lnTo>
                  <a:pt x="380187" y="776224"/>
                </a:lnTo>
                <a:lnTo>
                  <a:pt x="383908" y="777748"/>
                </a:lnTo>
                <a:lnTo>
                  <a:pt x="387159" y="776351"/>
                </a:lnTo>
                <a:lnTo>
                  <a:pt x="390397" y="775080"/>
                </a:lnTo>
                <a:lnTo>
                  <a:pt x="391934" y="771271"/>
                </a:lnTo>
                <a:lnTo>
                  <a:pt x="390601" y="768096"/>
                </a:lnTo>
                <a:lnTo>
                  <a:pt x="389267" y="764794"/>
                </a:lnTo>
                <a:lnTo>
                  <a:pt x="385546" y="763270"/>
                </a:lnTo>
                <a:close/>
              </a:path>
              <a:path w="2293620" h="929005">
                <a:moveTo>
                  <a:pt x="409143" y="753872"/>
                </a:moveTo>
                <a:lnTo>
                  <a:pt x="405891" y="755142"/>
                </a:lnTo>
                <a:lnTo>
                  <a:pt x="402653" y="756539"/>
                </a:lnTo>
                <a:lnTo>
                  <a:pt x="401104" y="760222"/>
                </a:lnTo>
                <a:lnTo>
                  <a:pt x="402450" y="763524"/>
                </a:lnTo>
                <a:lnTo>
                  <a:pt x="403783" y="766699"/>
                </a:lnTo>
                <a:lnTo>
                  <a:pt x="407492" y="768223"/>
                </a:lnTo>
                <a:lnTo>
                  <a:pt x="410756" y="766952"/>
                </a:lnTo>
                <a:lnTo>
                  <a:pt x="413994" y="765555"/>
                </a:lnTo>
                <a:lnTo>
                  <a:pt x="415531" y="761873"/>
                </a:lnTo>
                <a:lnTo>
                  <a:pt x="414197" y="758571"/>
                </a:lnTo>
                <a:lnTo>
                  <a:pt x="412864" y="755396"/>
                </a:lnTo>
                <a:lnTo>
                  <a:pt x="409143" y="753872"/>
                </a:lnTo>
                <a:close/>
              </a:path>
              <a:path w="2293620" h="929005">
                <a:moveTo>
                  <a:pt x="432739" y="744474"/>
                </a:moveTo>
                <a:lnTo>
                  <a:pt x="429488" y="745744"/>
                </a:lnTo>
                <a:lnTo>
                  <a:pt x="426250" y="747141"/>
                </a:lnTo>
                <a:lnTo>
                  <a:pt x="424700" y="750824"/>
                </a:lnTo>
                <a:lnTo>
                  <a:pt x="426046" y="753999"/>
                </a:lnTo>
                <a:lnTo>
                  <a:pt x="427380" y="757301"/>
                </a:lnTo>
                <a:lnTo>
                  <a:pt x="431088" y="758825"/>
                </a:lnTo>
                <a:lnTo>
                  <a:pt x="434340" y="757554"/>
                </a:lnTo>
                <a:lnTo>
                  <a:pt x="437591" y="756157"/>
                </a:lnTo>
                <a:lnTo>
                  <a:pt x="439127" y="752475"/>
                </a:lnTo>
                <a:lnTo>
                  <a:pt x="437794" y="749173"/>
                </a:lnTo>
                <a:lnTo>
                  <a:pt x="436460" y="745998"/>
                </a:lnTo>
                <a:lnTo>
                  <a:pt x="432739" y="744474"/>
                </a:lnTo>
                <a:close/>
              </a:path>
              <a:path w="2293620" h="929005">
                <a:moveTo>
                  <a:pt x="456336" y="734949"/>
                </a:moveTo>
                <a:lnTo>
                  <a:pt x="453085" y="736346"/>
                </a:lnTo>
                <a:lnTo>
                  <a:pt x="449846" y="737616"/>
                </a:lnTo>
                <a:lnTo>
                  <a:pt x="448297" y="741426"/>
                </a:lnTo>
                <a:lnTo>
                  <a:pt x="449630" y="744601"/>
                </a:lnTo>
                <a:lnTo>
                  <a:pt x="450977" y="747902"/>
                </a:lnTo>
                <a:lnTo>
                  <a:pt x="454685" y="749426"/>
                </a:lnTo>
                <a:lnTo>
                  <a:pt x="457936" y="748029"/>
                </a:lnTo>
                <a:lnTo>
                  <a:pt x="461187" y="746760"/>
                </a:lnTo>
                <a:lnTo>
                  <a:pt x="462724" y="742950"/>
                </a:lnTo>
                <a:lnTo>
                  <a:pt x="461391" y="739775"/>
                </a:lnTo>
                <a:lnTo>
                  <a:pt x="460044" y="736473"/>
                </a:lnTo>
                <a:lnTo>
                  <a:pt x="456336" y="734949"/>
                </a:lnTo>
                <a:close/>
              </a:path>
              <a:path w="2293620" h="929005">
                <a:moveTo>
                  <a:pt x="479932" y="725551"/>
                </a:moveTo>
                <a:lnTo>
                  <a:pt x="476681" y="726821"/>
                </a:lnTo>
                <a:lnTo>
                  <a:pt x="473443" y="728218"/>
                </a:lnTo>
                <a:lnTo>
                  <a:pt x="471893" y="731901"/>
                </a:lnTo>
                <a:lnTo>
                  <a:pt x="473227" y="735202"/>
                </a:lnTo>
                <a:lnTo>
                  <a:pt x="474573" y="738377"/>
                </a:lnTo>
                <a:lnTo>
                  <a:pt x="478281" y="739901"/>
                </a:lnTo>
                <a:lnTo>
                  <a:pt x="481533" y="738631"/>
                </a:lnTo>
                <a:lnTo>
                  <a:pt x="484771" y="737235"/>
                </a:lnTo>
                <a:lnTo>
                  <a:pt x="486321" y="733551"/>
                </a:lnTo>
                <a:lnTo>
                  <a:pt x="484987" y="730376"/>
                </a:lnTo>
                <a:lnTo>
                  <a:pt x="483641" y="727075"/>
                </a:lnTo>
                <a:lnTo>
                  <a:pt x="479932" y="725551"/>
                </a:lnTo>
                <a:close/>
              </a:path>
              <a:path w="2293620" h="929005">
                <a:moveTo>
                  <a:pt x="503529" y="716152"/>
                </a:moveTo>
                <a:lnTo>
                  <a:pt x="500278" y="717423"/>
                </a:lnTo>
                <a:lnTo>
                  <a:pt x="497027" y="718820"/>
                </a:lnTo>
                <a:lnTo>
                  <a:pt x="495490" y="722502"/>
                </a:lnTo>
                <a:lnTo>
                  <a:pt x="496824" y="725677"/>
                </a:lnTo>
                <a:lnTo>
                  <a:pt x="498170" y="728979"/>
                </a:lnTo>
                <a:lnTo>
                  <a:pt x="501878" y="730503"/>
                </a:lnTo>
                <a:lnTo>
                  <a:pt x="505129" y="729234"/>
                </a:lnTo>
                <a:lnTo>
                  <a:pt x="508368" y="727837"/>
                </a:lnTo>
                <a:lnTo>
                  <a:pt x="509917" y="724153"/>
                </a:lnTo>
                <a:lnTo>
                  <a:pt x="508584" y="720851"/>
                </a:lnTo>
                <a:lnTo>
                  <a:pt x="507238" y="717676"/>
                </a:lnTo>
                <a:lnTo>
                  <a:pt x="503529" y="716152"/>
                </a:lnTo>
                <a:close/>
              </a:path>
              <a:path w="2293620" h="929005">
                <a:moveTo>
                  <a:pt x="527138" y="706627"/>
                </a:moveTo>
                <a:lnTo>
                  <a:pt x="523836" y="708025"/>
                </a:lnTo>
                <a:lnTo>
                  <a:pt x="520661" y="709295"/>
                </a:lnTo>
                <a:lnTo>
                  <a:pt x="519137" y="713104"/>
                </a:lnTo>
                <a:lnTo>
                  <a:pt x="520407" y="716279"/>
                </a:lnTo>
                <a:lnTo>
                  <a:pt x="521804" y="719581"/>
                </a:lnTo>
                <a:lnTo>
                  <a:pt x="525487" y="721105"/>
                </a:lnTo>
                <a:lnTo>
                  <a:pt x="528662" y="719709"/>
                </a:lnTo>
                <a:lnTo>
                  <a:pt x="531964" y="718439"/>
                </a:lnTo>
                <a:lnTo>
                  <a:pt x="533488" y="714628"/>
                </a:lnTo>
                <a:lnTo>
                  <a:pt x="532218" y="711453"/>
                </a:lnTo>
                <a:lnTo>
                  <a:pt x="530821" y="708151"/>
                </a:lnTo>
                <a:lnTo>
                  <a:pt x="527138" y="706627"/>
                </a:lnTo>
                <a:close/>
              </a:path>
              <a:path w="2293620" h="929005">
                <a:moveTo>
                  <a:pt x="550760" y="697229"/>
                </a:moveTo>
                <a:lnTo>
                  <a:pt x="547458" y="698500"/>
                </a:lnTo>
                <a:lnTo>
                  <a:pt x="544283" y="699897"/>
                </a:lnTo>
                <a:lnTo>
                  <a:pt x="542632" y="703579"/>
                </a:lnTo>
                <a:lnTo>
                  <a:pt x="544029" y="706881"/>
                </a:lnTo>
                <a:lnTo>
                  <a:pt x="545299" y="710056"/>
                </a:lnTo>
                <a:lnTo>
                  <a:pt x="549109" y="711580"/>
                </a:lnTo>
                <a:lnTo>
                  <a:pt x="552284" y="710311"/>
                </a:lnTo>
                <a:lnTo>
                  <a:pt x="555586" y="708914"/>
                </a:lnTo>
                <a:lnTo>
                  <a:pt x="557110" y="705230"/>
                </a:lnTo>
                <a:lnTo>
                  <a:pt x="555713" y="702055"/>
                </a:lnTo>
                <a:lnTo>
                  <a:pt x="554443" y="698753"/>
                </a:lnTo>
                <a:lnTo>
                  <a:pt x="550760" y="697229"/>
                </a:lnTo>
                <a:close/>
              </a:path>
              <a:path w="2293620" h="929005">
                <a:moveTo>
                  <a:pt x="574255" y="687831"/>
                </a:moveTo>
                <a:lnTo>
                  <a:pt x="571080" y="689101"/>
                </a:lnTo>
                <a:lnTo>
                  <a:pt x="567778" y="690499"/>
                </a:lnTo>
                <a:lnTo>
                  <a:pt x="566254" y="694181"/>
                </a:lnTo>
                <a:lnTo>
                  <a:pt x="567651" y="697356"/>
                </a:lnTo>
                <a:lnTo>
                  <a:pt x="568921" y="700659"/>
                </a:lnTo>
                <a:lnTo>
                  <a:pt x="572604" y="702182"/>
                </a:lnTo>
                <a:lnTo>
                  <a:pt x="575906" y="700913"/>
                </a:lnTo>
                <a:lnTo>
                  <a:pt x="579208" y="699516"/>
                </a:lnTo>
                <a:lnTo>
                  <a:pt x="580732" y="695832"/>
                </a:lnTo>
                <a:lnTo>
                  <a:pt x="579335" y="692530"/>
                </a:lnTo>
                <a:lnTo>
                  <a:pt x="578065" y="689355"/>
                </a:lnTo>
                <a:lnTo>
                  <a:pt x="574255" y="687831"/>
                </a:lnTo>
                <a:close/>
              </a:path>
              <a:path w="2293620" h="929005">
                <a:moveTo>
                  <a:pt x="597877" y="678306"/>
                </a:moveTo>
                <a:lnTo>
                  <a:pt x="594702" y="679703"/>
                </a:lnTo>
                <a:lnTo>
                  <a:pt x="591400" y="680974"/>
                </a:lnTo>
                <a:lnTo>
                  <a:pt x="589876" y="684784"/>
                </a:lnTo>
                <a:lnTo>
                  <a:pt x="591146" y="687959"/>
                </a:lnTo>
                <a:lnTo>
                  <a:pt x="592543" y="691261"/>
                </a:lnTo>
                <a:lnTo>
                  <a:pt x="596226" y="692785"/>
                </a:lnTo>
                <a:lnTo>
                  <a:pt x="599528" y="691388"/>
                </a:lnTo>
                <a:lnTo>
                  <a:pt x="602703" y="690118"/>
                </a:lnTo>
                <a:lnTo>
                  <a:pt x="604354" y="686307"/>
                </a:lnTo>
                <a:lnTo>
                  <a:pt x="602957" y="683132"/>
                </a:lnTo>
                <a:lnTo>
                  <a:pt x="601560" y="679830"/>
                </a:lnTo>
                <a:lnTo>
                  <a:pt x="597877" y="678306"/>
                </a:lnTo>
                <a:close/>
              </a:path>
              <a:path w="2293620" h="929005">
                <a:moveTo>
                  <a:pt x="621499" y="668909"/>
                </a:moveTo>
                <a:lnTo>
                  <a:pt x="618324" y="670305"/>
                </a:lnTo>
                <a:lnTo>
                  <a:pt x="618197" y="670305"/>
                </a:lnTo>
                <a:lnTo>
                  <a:pt x="615022" y="671576"/>
                </a:lnTo>
                <a:lnTo>
                  <a:pt x="613498" y="675259"/>
                </a:lnTo>
                <a:lnTo>
                  <a:pt x="614768" y="678561"/>
                </a:lnTo>
                <a:lnTo>
                  <a:pt x="616165" y="681736"/>
                </a:lnTo>
                <a:lnTo>
                  <a:pt x="619848" y="683387"/>
                </a:lnTo>
                <a:lnTo>
                  <a:pt x="623150" y="681990"/>
                </a:lnTo>
                <a:lnTo>
                  <a:pt x="626325" y="680593"/>
                </a:lnTo>
                <a:lnTo>
                  <a:pt x="627849" y="676910"/>
                </a:lnTo>
                <a:lnTo>
                  <a:pt x="626579" y="673735"/>
                </a:lnTo>
                <a:lnTo>
                  <a:pt x="625182" y="670432"/>
                </a:lnTo>
                <a:lnTo>
                  <a:pt x="621499" y="668909"/>
                </a:lnTo>
                <a:close/>
              </a:path>
              <a:path w="2293620" h="929005">
                <a:moveTo>
                  <a:pt x="645121" y="659511"/>
                </a:moveTo>
                <a:lnTo>
                  <a:pt x="641819" y="660780"/>
                </a:lnTo>
                <a:lnTo>
                  <a:pt x="638644" y="662177"/>
                </a:lnTo>
                <a:lnTo>
                  <a:pt x="637120" y="665861"/>
                </a:lnTo>
                <a:lnTo>
                  <a:pt x="638390" y="669163"/>
                </a:lnTo>
                <a:lnTo>
                  <a:pt x="639787" y="672338"/>
                </a:lnTo>
                <a:lnTo>
                  <a:pt x="643470" y="673862"/>
                </a:lnTo>
                <a:lnTo>
                  <a:pt x="646645" y="672592"/>
                </a:lnTo>
                <a:lnTo>
                  <a:pt x="649947" y="671195"/>
                </a:lnTo>
                <a:lnTo>
                  <a:pt x="651471" y="667512"/>
                </a:lnTo>
                <a:lnTo>
                  <a:pt x="650201" y="664210"/>
                </a:lnTo>
                <a:lnTo>
                  <a:pt x="648804" y="661035"/>
                </a:lnTo>
                <a:lnTo>
                  <a:pt x="645121" y="659511"/>
                </a:lnTo>
                <a:close/>
              </a:path>
              <a:path w="2293620" h="929005">
                <a:moveTo>
                  <a:pt x="668743" y="649986"/>
                </a:moveTo>
                <a:lnTo>
                  <a:pt x="665441" y="651382"/>
                </a:lnTo>
                <a:lnTo>
                  <a:pt x="662139" y="652652"/>
                </a:lnTo>
                <a:lnTo>
                  <a:pt x="660615" y="656463"/>
                </a:lnTo>
                <a:lnTo>
                  <a:pt x="662012" y="659638"/>
                </a:lnTo>
                <a:lnTo>
                  <a:pt x="663282" y="662940"/>
                </a:lnTo>
                <a:lnTo>
                  <a:pt x="667092" y="664464"/>
                </a:lnTo>
                <a:lnTo>
                  <a:pt x="670267" y="663067"/>
                </a:lnTo>
                <a:lnTo>
                  <a:pt x="673569" y="661797"/>
                </a:lnTo>
                <a:lnTo>
                  <a:pt x="675093" y="658114"/>
                </a:lnTo>
                <a:lnTo>
                  <a:pt x="673696" y="654812"/>
                </a:lnTo>
                <a:lnTo>
                  <a:pt x="672426" y="651510"/>
                </a:lnTo>
                <a:lnTo>
                  <a:pt x="668743" y="649986"/>
                </a:lnTo>
                <a:close/>
              </a:path>
              <a:path w="2293620" h="929005">
                <a:moveTo>
                  <a:pt x="692238" y="640588"/>
                </a:moveTo>
                <a:lnTo>
                  <a:pt x="689063" y="641985"/>
                </a:lnTo>
                <a:lnTo>
                  <a:pt x="685761" y="643254"/>
                </a:lnTo>
                <a:lnTo>
                  <a:pt x="684237" y="646938"/>
                </a:lnTo>
                <a:lnTo>
                  <a:pt x="685634" y="650240"/>
                </a:lnTo>
                <a:lnTo>
                  <a:pt x="686904" y="653415"/>
                </a:lnTo>
                <a:lnTo>
                  <a:pt x="690587" y="655066"/>
                </a:lnTo>
                <a:lnTo>
                  <a:pt x="697191" y="652272"/>
                </a:lnTo>
                <a:lnTo>
                  <a:pt x="698715" y="648589"/>
                </a:lnTo>
                <a:lnTo>
                  <a:pt x="697318" y="645414"/>
                </a:lnTo>
                <a:lnTo>
                  <a:pt x="696048" y="642112"/>
                </a:lnTo>
                <a:lnTo>
                  <a:pt x="692238" y="640588"/>
                </a:lnTo>
                <a:close/>
              </a:path>
              <a:path w="2293620" h="929005">
                <a:moveTo>
                  <a:pt x="715860" y="631190"/>
                </a:moveTo>
                <a:lnTo>
                  <a:pt x="712685" y="632460"/>
                </a:lnTo>
                <a:lnTo>
                  <a:pt x="709383" y="633856"/>
                </a:lnTo>
                <a:lnTo>
                  <a:pt x="707859" y="637540"/>
                </a:lnTo>
                <a:lnTo>
                  <a:pt x="709129" y="640842"/>
                </a:lnTo>
                <a:lnTo>
                  <a:pt x="710526" y="644017"/>
                </a:lnTo>
                <a:lnTo>
                  <a:pt x="714209" y="645541"/>
                </a:lnTo>
                <a:lnTo>
                  <a:pt x="717511" y="644271"/>
                </a:lnTo>
                <a:lnTo>
                  <a:pt x="720686" y="642874"/>
                </a:lnTo>
                <a:lnTo>
                  <a:pt x="722210" y="639191"/>
                </a:lnTo>
                <a:lnTo>
                  <a:pt x="720940" y="635889"/>
                </a:lnTo>
                <a:lnTo>
                  <a:pt x="719543" y="632714"/>
                </a:lnTo>
                <a:lnTo>
                  <a:pt x="715860" y="631190"/>
                </a:lnTo>
                <a:close/>
              </a:path>
              <a:path w="2293620" h="929005">
                <a:moveTo>
                  <a:pt x="739482" y="621665"/>
                </a:moveTo>
                <a:lnTo>
                  <a:pt x="736180" y="623062"/>
                </a:lnTo>
                <a:lnTo>
                  <a:pt x="733005" y="624331"/>
                </a:lnTo>
                <a:lnTo>
                  <a:pt x="731481" y="628142"/>
                </a:lnTo>
                <a:lnTo>
                  <a:pt x="732751" y="631317"/>
                </a:lnTo>
                <a:lnTo>
                  <a:pt x="734148" y="634619"/>
                </a:lnTo>
                <a:lnTo>
                  <a:pt x="737831" y="636143"/>
                </a:lnTo>
                <a:lnTo>
                  <a:pt x="741006" y="634746"/>
                </a:lnTo>
                <a:lnTo>
                  <a:pt x="741133" y="634746"/>
                </a:lnTo>
                <a:lnTo>
                  <a:pt x="744308" y="633476"/>
                </a:lnTo>
                <a:lnTo>
                  <a:pt x="745832" y="629793"/>
                </a:lnTo>
                <a:lnTo>
                  <a:pt x="744562" y="626491"/>
                </a:lnTo>
                <a:lnTo>
                  <a:pt x="743165" y="623316"/>
                </a:lnTo>
                <a:lnTo>
                  <a:pt x="739482" y="621665"/>
                </a:lnTo>
                <a:close/>
              </a:path>
              <a:path w="2293620" h="929005">
                <a:moveTo>
                  <a:pt x="763104" y="612267"/>
                </a:moveTo>
                <a:lnTo>
                  <a:pt x="759802" y="613664"/>
                </a:lnTo>
                <a:lnTo>
                  <a:pt x="756627" y="614934"/>
                </a:lnTo>
                <a:lnTo>
                  <a:pt x="754976" y="618617"/>
                </a:lnTo>
                <a:lnTo>
                  <a:pt x="756373" y="621919"/>
                </a:lnTo>
                <a:lnTo>
                  <a:pt x="757770" y="625094"/>
                </a:lnTo>
                <a:lnTo>
                  <a:pt x="761453" y="626745"/>
                </a:lnTo>
                <a:lnTo>
                  <a:pt x="764628" y="625348"/>
                </a:lnTo>
                <a:lnTo>
                  <a:pt x="767930" y="624077"/>
                </a:lnTo>
                <a:lnTo>
                  <a:pt x="769454" y="620268"/>
                </a:lnTo>
                <a:lnTo>
                  <a:pt x="768184" y="617093"/>
                </a:lnTo>
                <a:lnTo>
                  <a:pt x="766787" y="613791"/>
                </a:lnTo>
                <a:lnTo>
                  <a:pt x="763104" y="612267"/>
                </a:lnTo>
                <a:close/>
              </a:path>
              <a:path w="2293620" h="929005">
                <a:moveTo>
                  <a:pt x="786726" y="602869"/>
                </a:moveTo>
                <a:lnTo>
                  <a:pt x="783424" y="604139"/>
                </a:lnTo>
                <a:lnTo>
                  <a:pt x="780122" y="605536"/>
                </a:lnTo>
                <a:lnTo>
                  <a:pt x="778598" y="609219"/>
                </a:lnTo>
                <a:lnTo>
                  <a:pt x="779995" y="612521"/>
                </a:lnTo>
                <a:lnTo>
                  <a:pt x="781265" y="615696"/>
                </a:lnTo>
                <a:lnTo>
                  <a:pt x="785075" y="617220"/>
                </a:lnTo>
                <a:lnTo>
                  <a:pt x="788250" y="615950"/>
                </a:lnTo>
                <a:lnTo>
                  <a:pt x="791552" y="614552"/>
                </a:lnTo>
                <a:lnTo>
                  <a:pt x="793076" y="610870"/>
                </a:lnTo>
                <a:lnTo>
                  <a:pt x="791679" y="607568"/>
                </a:lnTo>
                <a:lnTo>
                  <a:pt x="790409" y="604393"/>
                </a:lnTo>
                <a:lnTo>
                  <a:pt x="786726" y="602869"/>
                </a:lnTo>
                <a:close/>
              </a:path>
              <a:path w="2293620" h="929005">
                <a:moveTo>
                  <a:pt x="810221" y="593344"/>
                </a:moveTo>
                <a:lnTo>
                  <a:pt x="807046" y="594741"/>
                </a:lnTo>
                <a:lnTo>
                  <a:pt x="803744" y="596138"/>
                </a:lnTo>
                <a:lnTo>
                  <a:pt x="802220" y="599821"/>
                </a:lnTo>
                <a:lnTo>
                  <a:pt x="803617" y="602996"/>
                </a:lnTo>
                <a:lnTo>
                  <a:pt x="804887" y="606298"/>
                </a:lnTo>
                <a:lnTo>
                  <a:pt x="808570" y="607822"/>
                </a:lnTo>
                <a:lnTo>
                  <a:pt x="811872" y="606425"/>
                </a:lnTo>
                <a:lnTo>
                  <a:pt x="815047" y="605154"/>
                </a:lnTo>
                <a:lnTo>
                  <a:pt x="816698" y="601472"/>
                </a:lnTo>
                <a:lnTo>
                  <a:pt x="815301" y="598170"/>
                </a:lnTo>
                <a:lnTo>
                  <a:pt x="814031" y="594995"/>
                </a:lnTo>
                <a:lnTo>
                  <a:pt x="810221" y="593344"/>
                </a:lnTo>
                <a:close/>
              </a:path>
              <a:path w="2293620" h="929005">
                <a:moveTo>
                  <a:pt x="833843" y="583946"/>
                </a:moveTo>
                <a:lnTo>
                  <a:pt x="830668" y="585343"/>
                </a:lnTo>
                <a:lnTo>
                  <a:pt x="827366" y="586613"/>
                </a:lnTo>
                <a:lnTo>
                  <a:pt x="825842" y="590296"/>
                </a:lnTo>
                <a:lnTo>
                  <a:pt x="827112" y="593598"/>
                </a:lnTo>
                <a:lnTo>
                  <a:pt x="828509" y="596900"/>
                </a:lnTo>
                <a:lnTo>
                  <a:pt x="832192" y="598424"/>
                </a:lnTo>
                <a:lnTo>
                  <a:pt x="835494" y="597026"/>
                </a:lnTo>
                <a:lnTo>
                  <a:pt x="838669" y="595756"/>
                </a:lnTo>
                <a:lnTo>
                  <a:pt x="840193" y="591947"/>
                </a:lnTo>
                <a:lnTo>
                  <a:pt x="838923" y="588772"/>
                </a:lnTo>
                <a:lnTo>
                  <a:pt x="837526" y="585470"/>
                </a:lnTo>
                <a:lnTo>
                  <a:pt x="833843" y="583946"/>
                </a:lnTo>
                <a:close/>
              </a:path>
              <a:path w="2293620" h="929005">
                <a:moveTo>
                  <a:pt x="857465" y="574548"/>
                </a:moveTo>
                <a:lnTo>
                  <a:pt x="854163" y="575818"/>
                </a:lnTo>
                <a:lnTo>
                  <a:pt x="850988" y="577215"/>
                </a:lnTo>
                <a:lnTo>
                  <a:pt x="849464" y="580898"/>
                </a:lnTo>
                <a:lnTo>
                  <a:pt x="850734" y="584200"/>
                </a:lnTo>
                <a:lnTo>
                  <a:pt x="852131" y="587375"/>
                </a:lnTo>
                <a:lnTo>
                  <a:pt x="855814" y="588899"/>
                </a:lnTo>
                <a:lnTo>
                  <a:pt x="858989" y="587628"/>
                </a:lnTo>
                <a:lnTo>
                  <a:pt x="859116" y="587628"/>
                </a:lnTo>
                <a:lnTo>
                  <a:pt x="862291" y="586231"/>
                </a:lnTo>
                <a:lnTo>
                  <a:pt x="863815" y="582549"/>
                </a:lnTo>
                <a:lnTo>
                  <a:pt x="862545" y="579247"/>
                </a:lnTo>
                <a:lnTo>
                  <a:pt x="861148" y="576072"/>
                </a:lnTo>
                <a:lnTo>
                  <a:pt x="857465" y="574548"/>
                </a:lnTo>
                <a:close/>
              </a:path>
              <a:path w="2293620" h="929005">
                <a:moveTo>
                  <a:pt x="881087" y="565023"/>
                </a:moveTo>
                <a:lnTo>
                  <a:pt x="877785" y="566420"/>
                </a:lnTo>
                <a:lnTo>
                  <a:pt x="874610" y="567817"/>
                </a:lnTo>
                <a:lnTo>
                  <a:pt x="872959" y="571500"/>
                </a:lnTo>
                <a:lnTo>
                  <a:pt x="874356" y="574675"/>
                </a:lnTo>
                <a:lnTo>
                  <a:pt x="875626" y="577976"/>
                </a:lnTo>
                <a:lnTo>
                  <a:pt x="879436" y="579501"/>
                </a:lnTo>
                <a:lnTo>
                  <a:pt x="882611" y="578230"/>
                </a:lnTo>
                <a:lnTo>
                  <a:pt x="885913" y="576834"/>
                </a:lnTo>
                <a:lnTo>
                  <a:pt x="887437" y="573151"/>
                </a:lnTo>
                <a:lnTo>
                  <a:pt x="886040" y="569849"/>
                </a:lnTo>
                <a:lnTo>
                  <a:pt x="884770" y="566674"/>
                </a:lnTo>
                <a:lnTo>
                  <a:pt x="881087" y="565023"/>
                </a:lnTo>
                <a:close/>
              </a:path>
              <a:path w="2293620" h="929005">
                <a:moveTo>
                  <a:pt x="904582" y="555625"/>
                </a:moveTo>
                <a:lnTo>
                  <a:pt x="901407" y="557022"/>
                </a:lnTo>
                <a:lnTo>
                  <a:pt x="898105" y="558292"/>
                </a:lnTo>
                <a:lnTo>
                  <a:pt x="896581" y="562101"/>
                </a:lnTo>
                <a:lnTo>
                  <a:pt x="897978" y="565276"/>
                </a:lnTo>
                <a:lnTo>
                  <a:pt x="899248" y="568578"/>
                </a:lnTo>
                <a:lnTo>
                  <a:pt x="902931" y="570102"/>
                </a:lnTo>
                <a:lnTo>
                  <a:pt x="906233" y="568705"/>
                </a:lnTo>
                <a:lnTo>
                  <a:pt x="909535" y="567436"/>
                </a:lnTo>
                <a:lnTo>
                  <a:pt x="911059" y="563626"/>
                </a:lnTo>
                <a:lnTo>
                  <a:pt x="909662" y="560451"/>
                </a:lnTo>
                <a:lnTo>
                  <a:pt x="908392" y="557149"/>
                </a:lnTo>
                <a:lnTo>
                  <a:pt x="904582" y="555625"/>
                </a:lnTo>
                <a:close/>
              </a:path>
              <a:path w="2293620" h="929005">
                <a:moveTo>
                  <a:pt x="928204" y="546226"/>
                </a:moveTo>
                <a:lnTo>
                  <a:pt x="925029" y="547497"/>
                </a:lnTo>
                <a:lnTo>
                  <a:pt x="921727" y="548894"/>
                </a:lnTo>
                <a:lnTo>
                  <a:pt x="920203" y="552576"/>
                </a:lnTo>
                <a:lnTo>
                  <a:pt x="921600" y="555878"/>
                </a:lnTo>
                <a:lnTo>
                  <a:pt x="922870" y="559053"/>
                </a:lnTo>
                <a:lnTo>
                  <a:pt x="926553" y="560577"/>
                </a:lnTo>
                <a:lnTo>
                  <a:pt x="929855" y="559307"/>
                </a:lnTo>
                <a:lnTo>
                  <a:pt x="933030" y="557911"/>
                </a:lnTo>
                <a:lnTo>
                  <a:pt x="934681" y="554227"/>
                </a:lnTo>
                <a:lnTo>
                  <a:pt x="933284" y="551052"/>
                </a:lnTo>
                <a:lnTo>
                  <a:pt x="932014" y="547751"/>
                </a:lnTo>
                <a:lnTo>
                  <a:pt x="928204" y="546226"/>
                </a:lnTo>
                <a:close/>
              </a:path>
              <a:path w="2293620" h="929005">
                <a:moveTo>
                  <a:pt x="951826" y="536828"/>
                </a:moveTo>
                <a:lnTo>
                  <a:pt x="948651" y="538099"/>
                </a:lnTo>
                <a:lnTo>
                  <a:pt x="945349" y="539496"/>
                </a:lnTo>
                <a:lnTo>
                  <a:pt x="943825" y="543178"/>
                </a:lnTo>
                <a:lnTo>
                  <a:pt x="945095" y="546353"/>
                </a:lnTo>
                <a:lnTo>
                  <a:pt x="946492" y="549655"/>
                </a:lnTo>
                <a:lnTo>
                  <a:pt x="950175" y="551179"/>
                </a:lnTo>
                <a:lnTo>
                  <a:pt x="953477" y="549910"/>
                </a:lnTo>
                <a:lnTo>
                  <a:pt x="956652" y="548513"/>
                </a:lnTo>
                <a:lnTo>
                  <a:pt x="958176" y="544829"/>
                </a:lnTo>
                <a:lnTo>
                  <a:pt x="956906" y="541527"/>
                </a:lnTo>
                <a:lnTo>
                  <a:pt x="955509" y="538352"/>
                </a:lnTo>
                <a:lnTo>
                  <a:pt x="951826" y="536828"/>
                </a:lnTo>
                <a:close/>
              </a:path>
              <a:path w="2293620" h="929005">
                <a:moveTo>
                  <a:pt x="975448" y="527303"/>
                </a:moveTo>
                <a:lnTo>
                  <a:pt x="972146" y="528701"/>
                </a:lnTo>
                <a:lnTo>
                  <a:pt x="968971" y="529971"/>
                </a:lnTo>
                <a:lnTo>
                  <a:pt x="967447" y="533780"/>
                </a:lnTo>
                <a:lnTo>
                  <a:pt x="968717" y="536955"/>
                </a:lnTo>
                <a:lnTo>
                  <a:pt x="970114" y="540257"/>
                </a:lnTo>
                <a:lnTo>
                  <a:pt x="973797" y="541781"/>
                </a:lnTo>
                <a:lnTo>
                  <a:pt x="976972" y="540385"/>
                </a:lnTo>
                <a:lnTo>
                  <a:pt x="980274" y="539115"/>
                </a:lnTo>
                <a:lnTo>
                  <a:pt x="981798" y="535304"/>
                </a:lnTo>
                <a:lnTo>
                  <a:pt x="980528" y="532129"/>
                </a:lnTo>
                <a:lnTo>
                  <a:pt x="979131" y="528827"/>
                </a:lnTo>
                <a:lnTo>
                  <a:pt x="975448" y="527303"/>
                </a:lnTo>
                <a:close/>
              </a:path>
              <a:path w="2293620" h="929005">
                <a:moveTo>
                  <a:pt x="999070" y="517905"/>
                </a:moveTo>
                <a:lnTo>
                  <a:pt x="995768" y="519175"/>
                </a:lnTo>
                <a:lnTo>
                  <a:pt x="992466" y="520573"/>
                </a:lnTo>
                <a:lnTo>
                  <a:pt x="990942" y="524255"/>
                </a:lnTo>
                <a:lnTo>
                  <a:pt x="992339" y="527557"/>
                </a:lnTo>
                <a:lnTo>
                  <a:pt x="993609" y="530732"/>
                </a:lnTo>
                <a:lnTo>
                  <a:pt x="997419" y="532256"/>
                </a:lnTo>
                <a:lnTo>
                  <a:pt x="1000594" y="530987"/>
                </a:lnTo>
                <a:lnTo>
                  <a:pt x="1003896" y="529590"/>
                </a:lnTo>
                <a:lnTo>
                  <a:pt x="1005420" y="525906"/>
                </a:lnTo>
                <a:lnTo>
                  <a:pt x="1004023" y="522731"/>
                </a:lnTo>
                <a:lnTo>
                  <a:pt x="1002753" y="519429"/>
                </a:lnTo>
                <a:lnTo>
                  <a:pt x="999070" y="517905"/>
                </a:lnTo>
                <a:close/>
              </a:path>
              <a:path w="2293620" h="929005">
                <a:moveTo>
                  <a:pt x="1022565" y="508507"/>
                </a:moveTo>
                <a:lnTo>
                  <a:pt x="1019390" y="509777"/>
                </a:lnTo>
                <a:lnTo>
                  <a:pt x="1016088" y="511175"/>
                </a:lnTo>
                <a:lnTo>
                  <a:pt x="1014564" y="514857"/>
                </a:lnTo>
                <a:lnTo>
                  <a:pt x="1015961" y="518032"/>
                </a:lnTo>
                <a:lnTo>
                  <a:pt x="1017231" y="521335"/>
                </a:lnTo>
                <a:lnTo>
                  <a:pt x="1020914" y="522859"/>
                </a:lnTo>
                <a:lnTo>
                  <a:pt x="1024216" y="521589"/>
                </a:lnTo>
                <a:lnTo>
                  <a:pt x="1027518" y="520192"/>
                </a:lnTo>
                <a:lnTo>
                  <a:pt x="1029042" y="516509"/>
                </a:lnTo>
                <a:lnTo>
                  <a:pt x="1027645" y="513206"/>
                </a:lnTo>
                <a:lnTo>
                  <a:pt x="1026375" y="510031"/>
                </a:lnTo>
                <a:lnTo>
                  <a:pt x="1022565" y="508507"/>
                </a:lnTo>
                <a:close/>
              </a:path>
              <a:path w="2293620" h="929005">
                <a:moveTo>
                  <a:pt x="1046187" y="498982"/>
                </a:moveTo>
                <a:lnTo>
                  <a:pt x="1043012" y="500379"/>
                </a:lnTo>
                <a:lnTo>
                  <a:pt x="1039710" y="501650"/>
                </a:lnTo>
                <a:lnTo>
                  <a:pt x="1038186" y="505460"/>
                </a:lnTo>
                <a:lnTo>
                  <a:pt x="1039456" y="508635"/>
                </a:lnTo>
                <a:lnTo>
                  <a:pt x="1040853" y="511937"/>
                </a:lnTo>
                <a:lnTo>
                  <a:pt x="1044536" y="513461"/>
                </a:lnTo>
                <a:lnTo>
                  <a:pt x="1047838" y="512064"/>
                </a:lnTo>
                <a:lnTo>
                  <a:pt x="1051013" y="510794"/>
                </a:lnTo>
                <a:lnTo>
                  <a:pt x="1052664" y="506984"/>
                </a:lnTo>
                <a:lnTo>
                  <a:pt x="1051267" y="503809"/>
                </a:lnTo>
                <a:lnTo>
                  <a:pt x="1049870" y="500506"/>
                </a:lnTo>
                <a:lnTo>
                  <a:pt x="1046187" y="498982"/>
                </a:lnTo>
                <a:close/>
              </a:path>
              <a:path w="2293620" h="929005">
                <a:moveTo>
                  <a:pt x="1069809" y="489585"/>
                </a:moveTo>
                <a:lnTo>
                  <a:pt x="1066507" y="490981"/>
                </a:lnTo>
                <a:lnTo>
                  <a:pt x="1063332" y="492251"/>
                </a:lnTo>
                <a:lnTo>
                  <a:pt x="1061808" y="495935"/>
                </a:lnTo>
                <a:lnTo>
                  <a:pt x="1063078" y="499237"/>
                </a:lnTo>
                <a:lnTo>
                  <a:pt x="1064475" y="502412"/>
                </a:lnTo>
                <a:lnTo>
                  <a:pt x="1068158" y="504063"/>
                </a:lnTo>
                <a:lnTo>
                  <a:pt x="1071460" y="502666"/>
                </a:lnTo>
                <a:lnTo>
                  <a:pt x="1074635" y="501269"/>
                </a:lnTo>
                <a:lnTo>
                  <a:pt x="1076159" y="497586"/>
                </a:lnTo>
                <a:lnTo>
                  <a:pt x="1074889" y="494411"/>
                </a:lnTo>
                <a:lnTo>
                  <a:pt x="1073492" y="491109"/>
                </a:lnTo>
                <a:lnTo>
                  <a:pt x="1069809" y="489585"/>
                </a:lnTo>
                <a:close/>
              </a:path>
              <a:path w="2293620" h="929005">
                <a:moveTo>
                  <a:pt x="1093431" y="480187"/>
                </a:moveTo>
                <a:lnTo>
                  <a:pt x="1090129" y="481456"/>
                </a:lnTo>
                <a:lnTo>
                  <a:pt x="1086954" y="482853"/>
                </a:lnTo>
                <a:lnTo>
                  <a:pt x="1085303" y="486537"/>
                </a:lnTo>
                <a:lnTo>
                  <a:pt x="1086700" y="489839"/>
                </a:lnTo>
                <a:lnTo>
                  <a:pt x="1088097" y="493014"/>
                </a:lnTo>
                <a:lnTo>
                  <a:pt x="1091780" y="494538"/>
                </a:lnTo>
                <a:lnTo>
                  <a:pt x="1094955" y="493268"/>
                </a:lnTo>
                <a:lnTo>
                  <a:pt x="1098257" y="491871"/>
                </a:lnTo>
                <a:lnTo>
                  <a:pt x="1099781" y="488188"/>
                </a:lnTo>
                <a:lnTo>
                  <a:pt x="1098511" y="484886"/>
                </a:lnTo>
                <a:lnTo>
                  <a:pt x="1097114" y="481711"/>
                </a:lnTo>
                <a:lnTo>
                  <a:pt x="1093431" y="480187"/>
                </a:lnTo>
                <a:close/>
              </a:path>
              <a:path w="2293620" h="929005">
                <a:moveTo>
                  <a:pt x="1117053" y="470662"/>
                </a:moveTo>
                <a:lnTo>
                  <a:pt x="1113751" y="472059"/>
                </a:lnTo>
                <a:lnTo>
                  <a:pt x="1110449" y="473328"/>
                </a:lnTo>
                <a:lnTo>
                  <a:pt x="1108925" y="477139"/>
                </a:lnTo>
                <a:lnTo>
                  <a:pt x="1110322" y="480314"/>
                </a:lnTo>
                <a:lnTo>
                  <a:pt x="1111592" y="483616"/>
                </a:lnTo>
                <a:lnTo>
                  <a:pt x="1115402" y="485140"/>
                </a:lnTo>
                <a:lnTo>
                  <a:pt x="1118577" y="483743"/>
                </a:lnTo>
                <a:lnTo>
                  <a:pt x="1121879" y="482473"/>
                </a:lnTo>
                <a:lnTo>
                  <a:pt x="1123403" y="478790"/>
                </a:lnTo>
                <a:lnTo>
                  <a:pt x="1122006" y="475488"/>
                </a:lnTo>
                <a:lnTo>
                  <a:pt x="1120736" y="472186"/>
                </a:lnTo>
                <a:lnTo>
                  <a:pt x="1117053" y="470662"/>
                </a:lnTo>
                <a:close/>
              </a:path>
              <a:path w="2293620" h="929005">
                <a:moveTo>
                  <a:pt x="1140548" y="461264"/>
                </a:moveTo>
                <a:lnTo>
                  <a:pt x="1137373" y="462661"/>
                </a:lnTo>
                <a:lnTo>
                  <a:pt x="1134071" y="463930"/>
                </a:lnTo>
                <a:lnTo>
                  <a:pt x="1132547" y="467614"/>
                </a:lnTo>
                <a:lnTo>
                  <a:pt x="1133944" y="470916"/>
                </a:lnTo>
                <a:lnTo>
                  <a:pt x="1135214" y="474091"/>
                </a:lnTo>
                <a:lnTo>
                  <a:pt x="1138897" y="475742"/>
                </a:lnTo>
                <a:lnTo>
                  <a:pt x="1145501" y="472948"/>
                </a:lnTo>
                <a:lnTo>
                  <a:pt x="1147025" y="469265"/>
                </a:lnTo>
                <a:lnTo>
                  <a:pt x="1145628" y="466090"/>
                </a:lnTo>
                <a:lnTo>
                  <a:pt x="1144358" y="462788"/>
                </a:lnTo>
                <a:lnTo>
                  <a:pt x="1140548" y="461264"/>
                </a:lnTo>
                <a:close/>
              </a:path>
              <a:path w="2293620" h="929005">
                <a:moveTo>
                  <a:pt x="1164170" y="451866"/>
                </a:moveTo>
                <a:lnTo>
                  <a:pt x="1160995" y="453136"/>
                </a:lnTo>
                <a:lnTo>
                  <a:pt x="1157693" y="454532"/>
                </a:lnTo>
                <a:lnTo>
                  <a:pt x="1156169" y="458216"/>
                </a:lnTo>
                <a:lnTo>
                  <a:pt x="1157439" y="461518"/>
                </a:lnTo>
                <a:lnTo>
                  <a:pt x="1158836" y="464693"/>
                </a:lnTo>
                <a:lnTo>
                  <a:pt x="1162519" y="466217"/>
                </a:lnTo>
                <a:lnTo>
                  <a:pt x="1165821" y="464947"/>
                </a:lnTo>
                <a:lnTo>
                  <a:pt x="1168996" y="463550"/>
                </a:lnTo>
                <a:lnTo>
                  <a:pt x="1170520" y="459867"/>
                </a:lnTo>
                <a:lnTo>
                  <a:pt x="1169250" y="456565"/>
                </a:lnTo>
                <a:lnTo>
                  <a:pt x="1167853" y="453390"/>
                </a:lnTo>
                <a:lnTo>
                  <a:pt x="1164170" y="451866"/>
                </a:lnTo>
                <a:close/>
              </a:path>
              <a:path w="2293620" h="929005">
                <a:moveTo>
                  <a:pt x="1187792" y="442341"/>
                </a:moveTo>
                <a:lnTo>
                  <a:pt x="1184490" y="443738"/>
                </a:lnTo>
                <a:lnTo>
                  <a:pt x="1181315" y="445007"/>
                </a:lnTo>
                <a:lnTo>
                  <a:pt x="1179791" y="448818"/>
                </a:lnTo>
                <a:lnTo>
                  <a:pt x="1181061" y="451993"/>
                </a:lnTo>
                <a:lnTo>
                  <a:pt x="1182458" y="455295"/>
                </a:lnTo>
                <a:lnTo>
                  <a:pt x="1186141" y="456819"/>
                </a:lnTo>
                <a:lnTo>
                  <a:pt x="1189316" y="455422"/>
                </a:lnTo>
                <a:lnTo>
                  <a:pt x="1192618" y="454151"/>
                </a:lnTo>
                <a:lnTo>
                  <a:pt x="1194142" y="450469"/>
                </a:lnTo>
                <a:lnTo>
                  <a:pt x="1192872" y="447167"/>
                </a:lnTo>
                <a:lnTo>
                  <a:pt x="1191475" y="443992"/>
                </a:lnTo>
                <a:lnTo>
                  <a:pt x="1187792" y="442341"/>
                </a:lnTo>
                <a:close/>
              </a:path>
              <a:path w="2293620" h="929005">
                <a:moveTo>
                  <a:pt x="1211414" y="432943"/>
                </a:moveTo>
                <a:lnTo>
                  <a:pt x="1208112" y="434340"/>
                </a:lnTo>
                <a:lnTo>
                  <a:pt x="1204937" y="435610"/>
                </a:lnTo>
                <a:lnTo>
                  <a:pt x="1203286" y="439293"/>
                </a:lnTo>
                <a:lnTo>
                  <a:pt x="1204683" y="442595"/>
                </a:lnTo>
                <a:lnTo>
                  <a:pt x="1206080" y="445770"/>
                </a:lnTo>
                <a:lnTo>
                  <a:pt x="1209763" y="447421"/>
                </a:lnTo>
                <a:lnTo>
                  <a:pt x="1212938" y="446024"/>
                </a:lnTo>
                <a:lnTo>
                  <a:pt x="1216240" y="444753"/>
                </a:lnTo>
                <a:lnTo>
                  <a:pt x="1217764" y="440944"/>
                </a:lnTo>
                <a:lnTo>
                  <a:pt x="1216494" y="437769"/>
                </a:lnTo>
                <a:lnTo>
                  <a:pt x="1215097" y="434467"/>
                </a:lnTo>
                <a:lnTo>
                  <a:pt x="1211414" y="432943"/>
                </a:lnTo>
                <a:close/>
              </a:path>
              <a:path w="2293620" h="929005">
                <a:moveTo>
                  <a:pt x="1235036" y="423545"/>
                </a:moveTo>
                <a:lnTo>
                  <a:pt x="1231734" y="424815"/>
                </a:lnTo>
                <a:lnTo>
                  <a:pt x="1228432" y="426212"/>
                </a:lnTo>
                <a:lnTo>
                  <a:pt x="1226908" y="429895"/>
                </a:lnTo>
                <a:lnTo>
                  <a:pt x="1228305" y="433197"/>
                </a:lnTo>
                <a:lnTo>
                  <a:pt x="1229575" y="436372"/>
                </a:lnTo>
                <a:lnTo>
                  <a:pt x="1233385" y="437896"/>
                </a:lnTo>
                <a:lnTo>
                  <a:pt x="1236560" y="436625"/>
                </a:lnTo>
                <a:lnTo>
                  <a:pt x="1239862" y="435228"/>
                </a:lnTo>
                <a:lnTo>
                  <a:pt x="1241386" y="431546"/>
                </a:lnTo>
                <a:lnTo>
                  <a:pt x="1239989" y="428244"/>
                </a:lnTo>
                <a:lnTo>
                  <a:pt x="1238719" y="425069"/>
                </a:lnTo>
                <a:lnTo>
                  <a:pt x="1235036" y="423545"/>
                </a:lnTo>
                <a:close/>
              </a:path>
              <a:path w="2293620" h="929005">
                <a:moveTo>
                  <a:pt x="1258531" y="414020"/>
                </a:moveTo>
                <a:lnTo>
                  <a:pt x="1255356" y="415417"/>
                </a:lnTo>
                <a:lnTo>
                  <a:pt x="1252054" y="416814"/>
                </a:lnTo>
                <a:lnTo>
                  <a:pt x="1250530" y="420497"/>
                </a:lnTo>
                <a:lnTo>
                  <a:pt x="1251927" y="423672"/>
                </a:lnTo>
                <a:lnTo>
                  <a:pt x="1253197" y="426974"/>
                </a:lnTo>
                <a:lnTo>
                  <a:pt x="1256880" y="428498"/>
                </a:lnTo>
                <a:lnTo>
                  <a:pt x="1260182" y="427100"/>
                </a:lnTo>
                <a:lnTo>
                  <a:pt x="1263357" y="425830"/>
                </a:lnTo>
                <a:lnTo>
                  <a:pt x="1265008" y="422148"/>
                </a:lnTo>
                <a:lnTo>
                  <a:pt x="1263611" y="418846"/>
                </a:lnTo>
                <a:lnTo>
                  <a:pt x="1262341" y="415671"/>
                </a:lnTo>
                <a:lnTo>
                  <a:pt x="1258531" y="414020"/>
                </a:lnTo>
                <a:close/>
              </a:path>
              <a:path w="2293620" h="929005">
                <a:moveTo>
                  <a:pt x="1282153" y="404622"/>
                </a:moveTo>
                <a:lnTo>
                  <a:pt x="1278978" y="406019"/>
                </a:lnTo>
                <a:lnTo>
                  <a:pt x="1278851" y="406019"/>
                </a:lnTo>
                <a:lnTo>
                  <a:pt x="1275676" y="407289"/>
                </a:lnTo>
                <a:lnTo>
                  <a:pt x="1274152" y="410972"/>
                </a:lnTo>
                <a:lnTo>
                  <a:pt x="1275422" y="414274"/>
                </a:lnTo>
                <a:lnTo>
                  <a:pt x="1276819" y="417575"/>
                </a:lnTo>
                <a:lnTo>
                  <a:pt x="1280502" y="419100"/>
                </a:lnTo>
                <a:lnTo>
                  <a:pt x="1283804" y="417702"/>
                </a:lnTo>
                <a:lnTo>
                  <a:pt x="1286979" y="416432"/>
                </a:lnTo>
                <a:lnTo>
                  <a:pt x="1288503" y="412623"/>
                </a:lnTo>
                <a:lnTo>
                  <a:pt x="1287233" y="409448"/>
                </a:lnTo>
                <a:lnTo>
                  <a:pt x="1285836" y="406146"/>
                </a:lnTo>
                <a:lnTo>
                  <a:pt x="1282153" y="404622"/>
                </a:lnTo>
                <a:close/>
              </a:path>
              <a:path w="2293620" h="929005">
                <a:moveTo>
                  <a:pt x="1305775" y="395224"/>
                </a:moveTo>
                <a:lnTo>
                  <a:pt x="1302473" y="396494"/>
                </a:lnTo>
                <a:lnTo>
                  <a:pt x="1299298" y="397891"/>
                </a:lnTo>
                <a:lnTo>
                  <a:pt x="1297774" y="401574"/>
                </a:lnTo>
                <a:lnTo>
                  <a:pt x="1299044" y="404875"/>
                </a:lnTo>
                <a:lnTo>
                  <a:pt x="1300441" y="408050"/>
                </a:lnTo>
                <a:lnTo>
                  <a:pt x="1304124" y="409575"/>
                </a:lnTo>
                <a:lnTo>
                  <a:pt x="1307299" y="408304"/>
                </a:lnTo>
                <a:lnTo>
                  <a:pt x="1310601" y="406907"/>
                </a:lnTo>
                <a:lnTo>
                  <a:pt x="1312125" y="403225"/>
                </a:lnTo>
                <a:lnTo>
                  <a:pt x="1310855" y="399923"/>
                </a:lnTo>
                <a:lnTo>
                  <a:pt x="1309458" y="396748"/>
                </a:lnTo>
                <a:lnTo>
                  <a:pt x="1305775" y="395224"/>
                </a:lnTo>
                <a:close/>
              </a:path>
              <a:path w="2293620" h="929005">
                <a:moveTo>
                  <a:pt x="1329397" y="385699"/>
                </a:moveTo>
                <a:lnTo>
                  <a:pt x="1326095" y="387096"/>
                </a:lnTo>
                <a:lnTo>
                  <a:pt x="1322920" y="388493"/>
                </a:lnTo>
                <a:lnTo>
                  <a:pt x="1321269" y="392175"/>
                </a:lnTo>
                <a:lnTo>
                  <a:pt x="1322666" y="395350"/>
                </a:lnTo>
                <a:lnTo>
                  <a:pt x="1323936" y="398652"/>
                </a:lnTo>
                <a:lnTo>
                  <a:pt x="1327746" y="400176"/>
                </a:lnTo>
                <a:lnTo>
                  <a:pt x="1330921" y="398906"/>
                </a:lnTo>
                <a:lnTo>
                  <a:pt x="1334223" y="397510"/>
                </a:lnTo>
                <a:lnTo>
                  <a:pt x="1335747" y="393826"/>
                </a:lnTo>
                <a:lnTo>
                  <a:pt x="1334350" y="390525"/>
                </a:lnTo>
                <a:lnTo>
                  <a:pt x="1333080" y="387350"/>
                </a:lnTo>
                <a:lnTo>
                  <a:pt x="1329397" y="385699"/>
                </a:lnTo>
                <a:close/>
              </a:path>
              <a:path w="2293620" h="929005">
                <a:moveTo>
                  <a:pt x="1352892" y="376300"/>
                </a:moveTo>
                <a:lnTo>
                  <a:pt x="1349717" y="377698"/>
                </a:lnTo>
                <a:lnTo>
                  <a:pt x="1346415" y="378968"/>
                </a:lnTo>
                <a:lnTo>
                  <a:pt x="1344891" y="382777"/>
                </a:lnTo>
                <a:lnTo>
                  <a:pt x="1346288" y="385952"/>
                </a:lnTo>
                <a:lnTo>
                  <a:pt x="1347558" y="389254"/>
                </a:lnTo>
                <a:lnTo>
                  <a:pt x="1351241" y="390778"/>
                </a:lnTo>
                <a:lnTo>
                  <a:pt x="1354543" y="389381"/>
                </a:lnTo>
                <a:lnTo>
                  <a:pt x="1357845" y="388112"/>
                </a:lnTo>
                <a:lnTo>
                  <a:pt x="1359369" y="384301"/>
                </a:lnTo>
                <a:lnTo>
                  <a:pt x="1357972" y="381126"/>
                </a:lnTo>
                <a:lnTo>
                  <a:pt x="1356702" y="377825"/>
                </a:lnTo>
                <a:lnTo>
                  <a:pt x="1352892" y="376300"/>
                </a:lnTo>
                <a:close/>
              </a:path>
              <a:path w="2293620" h="929005">
                <a:moveTo>
                  <a:pt x="1376514" y="366902"/>
                </a:moveTo>
                <a:lnTo>
                  <a:pt x="1373339" y="368173"/>
                </a:lnTo>
                <a:lnTo>
                  <a:pt x="1370037" y="369570"/>
                </a:lnTo>
                <a:lnTo>
                  <a:pt x="1368513" y="373252"/>
                </a:lnTo>
                <a:lnTo>
                  <a:pt x="1369910" y="376554"/>
                </a:lnTo>
                <a:lnTo>
                  <a:pt x="1371180" y="379729"/>
                </a:lnTo>
                <a:lnTo>
                  <a:pt x="1374863" y="381253"/>
                </a:lnTo>
                <a:lnTo>
                  <a:pt x="1378165" y="379984"/>
                </a:lnTo>
                <a:lnTo>
                  <a:pt x="1381340" y="378587"/>
                </a:lnTo>
                <a:lnTo>
                  <a:pt x="1382991" y="374903"/>
                </a:lnTo>
                <a:lnTo>
                  <a:pt x="1381594" y="371728"/>
                </a:lnTo>
                <a:lnTo>
                  <a:pt x="1380197" y="368426"/>
                </a:lnTo>
                <a:lnTo>
                  <a:pt x="1376514" y="366902"/>
                </a:lnTo>
                <a:close/>
              </a:path>
              <a:path w="2293620" h="929005">
                <a:moveTo>
                  <a:pt x="1400136" y="357504"/>
                </a:moveTo>
                <a:lnTo>
                  <a:pt x="1396961" y="358775"/>
                </a:lnTo>
                <a:lnTo>
                  <a:pt x="1393659" y="360172"/>
                </a:lnTo>
                <a:lnTo>
                  <a:pt x="1392135" y="363854"/>
                </a:lnTo>
                <a:lnTo>
                  <a:pt x="1393405" y="367029"/>
                </a:lnTo>
                <a:lnTo>
                  <a:pt x="1394802" y="370331"/>
                </a:lnTo>
                <a:lnTo>
                  <a:pt x="1398485" y="371855"/>
                </a:lnTo>
                <a:lnTo>
                  <a:pt x="1401787" y="370586"/>
                </a:lnTo>
                <a:lnTo>
                  <a:pt x="1404962" y="369189"/>
                </a:lnTo>
                <a:lnTo>
                  <a:pt x="1406486" y="365505"/>
                </a:lnTo>
                <a:lnTo>
                  <a:pt x="1405216" y="362203"/>
                </a:lnTo>
                <a:lnTo>
                  <a:pt x="1403819" y="359028"/>
                </a:lnTo>
                <a:lnTo>
                  <a:pt x="1400136" y="357504"/>
                </a:lnTo>
                <a:close/>
              </a:path>
              <a:path w="2293620" h="929005">
                <a:moveTo>
                  <a:pt x="1423758" y="347979"/>
                </a:moveTo>
                <a:lnTo>
                  <a:pt x="1420456" y="349376"/>
                </a:lnTo>
                <a:lnTo>
                  <a:pt x="1417281" y="350647"/>
                </a:lnTo>
                <a:lnTo>
                  <a:pt x="1415757" y="354456"/>
                </a:lnTo>
                <a:lnTo>
                  <a:pt x="1417027" y="357631"/>
                </a:lnTo>
                <a:lnTo>
                  <a:pt x="1418424" y="360934"/>
                </a:lnTo>
                <a:lnTo>
                  <a:pt x="1422107" y="362457"/>
                </a:lnTo>
                <a:lnTo>
                  <a:pt x="1425282" y="361061"/>
                </a:lnTo>
                <a:lnTo>
                  <a:pt x="1428584" y="359791"/>
                </a:lnTo>
                <a:lnTo>
                  <a:pt x="1430108" y="355980"/>
                </a:lnTo>
                <a:lnTo>
                  <a:pt x="1428838" y="352805"/>
                </a:lnTo>
                <a:lnTo>
                  <a:pt x="1427441" y="349503"/>
                </a:lnTo>
                <a:lnTo>
                  <a:pt x="1423758" y="347979"/>
                </a:lnTo>
                <a:close/>
              </a:path>
              <a:path w="2293620" h="929005">
                <a:moveTo>
                  <a:pt x="1447380" y="338581"/>
                </a:moveTo>
                <a:lnTo>
                  <a:pt x="1444078" y="339851"/>
                </a:lnTo>
                <a:lnTo>
                  <a:pt x="1440776" y="341249"/>
                </a:lnTo>
                <a:lnTo>
                  <a:pt x="1439252" y="344931"/>
                </a:lnTo>
                <a:lnTo>
                  <a:pt x="1440649" y="348234"/>
                </a:lnTo>
                <a:lnTo>
                  <a:pt x="1441919" y="351409"/>
                </a:lnTo>
                <a:lnTo>
                  <a:pt x="1445729" y="352932"/>
                </a:lnTo>
                <a:lnTo>
                  <a:pt x="1448904" y="351663"/>
                </a:lnTo>
                <a:lnTo>
                  <a:pt x="1452206" y="350266"/>
                </a:lnTo>
                <a:lnTo>
                  <a:pt x="1453730" y="346582"/>
                </a:lnTo>
                <a:lnTo>
                  <a:pt x="1452333" y="343407"/>
                </a:lnTo>
                <a:lnTo>
                  <a:pt x="1451063" y="340105"/>
                </a:lnTo>
                <a:lnTo>
                  <a:pt x="1447380" y="338581"/>
                </a:lnTo>
                <a:close/>
              </a:path>
              <a:path w="2293620" h="929005">
                <a:moveTo>
                  <a:pt x="1470875" y="329184"/>
                </a:moveTo>
                <a:lnTo>
                  <a:pt x="1467700" y="330453"/>
                </a:lnTo>
                <a:lnTo>
                  <a:pt x="1464398" y="331850"/>
                </a:lnTo>
                <a:lnTo>
                  <a:pt x="1462874" y="335534"/>
                </a:lnTo>
                <a:lnTo>
                  <a:pt x="1464271" y="338709"/>
                </a:lnTo>
                <a:lnTo>
                  <a:pt x="1465541" y="342011"/>
                </a:lnTo>
                <a:lnTo>
                  <a:pt x="1469224" y="343535"/>
                </a:lnTo>
                <a:lnTo>
                  <a:pt x="1472526" y="342265"/>
                </a:lnTo>
                <a:lnTo>
                  <a:pt x="1475828" y="340868"/>
                </a:lnTo>
                <a:lnTo>
                  <a:pt x="1477352" y="337185"/>
                </a:lnTo>
                <a:lnTo>
                  <a:pt x="1475955" y="333882"/>
                </a:lnTo>
                <a:lnTo>
                  <a:pt x="1474685" y="330707"/>
                </a:lnTo>
                <a:lnTo>
                  <a:pt x="1470875" y="329184"/>
                </a:lnTo>
                <a:close/>
              </a:path>
              <a:path w="2293620" h="929005">
                <a:moveTo>
                  <a:pt x="1494497" y="319659"/>
                </a:moveTo>
                <a:lnTo>
                  <a:pt x="1491322" y="321055"/>
                </a:lnTo>
                <a:lnTo>
                  <a:pt x="1488020" y="322325"/>
                </a:lnTo>
                <a:lnTo>
                  <a:pt x="1486496" y="326136"/>
                </a:lnTo>
                <a:lnTo>
                  <a:pt x="1487766" y="329311"/>
                </a:lnTo>
                <a:lnTo>
                  <a:pt x="1489163" y="332613"/>
                </a:lnTo>
                <a:lnTo>
                  <a:pt x="1492846" y="334137"/>
                </a:lnTo>
                <a:lnTo>
                  <a:pt x="1496148" y="332740"/>
                </a:lnTo>
                <a:lnTo>
                  <a:pt x="1499323" y="331470"/>
                </a:lnTo>
                <a:lnTo>
                  <a:pt x="1500974" y="327660"/>
                </a:lnTo>
                <a:lnTo>
                  <a:pt x="1499577" y="324485"/>
                </a:lnTo>
                <a:lnTo>
                  <a:pt x="1498180" y="321182"/>
                </a:lnTo>
                <a:lnTo>
                  <a:pt x="1494497" y="319659"/>
                </a:lnTo>
                <a:close/>
              </a:path>
              <a:path w="2293620" h="929005">
                <a:moveTo>
                  <a:pt x="1518119" y="310261"/>
                </a:moveTo>
                <a:lnTo>
                  <a:pt x="1514817" y="311530"/>
                </a:lnTo>
                <a:lnTo>
                  <a:pt x="1511642" y="312927"/>
                </a:lnTo>
                <a:lnTo>
                  <a:pt x="1510118" y="316611"/>
                </a:lnTo>
                <a:lnTo>
                  <a:pt x="1511388" y="319913"/>
                </a:lnTo>
                <a:lnTo>
                  <a:pt x="1512785" y="323088"/>
                </a:lnTo>
                <a:lnTo>
                  <a:pt x="1516468" y="324739"/>
                </a:lnTo>
                <a:lnTo>
                  <a:pt x="1519770" y="323342"/>
                </a:lnTo>
                <a:lnTo>
                  <a:pt x="1522945" y="321945"/>
                </a:lnTo>
                <a:lnTo>
                  <a:pt x="1524469" y="318262"/>
                </a:lnTo>
                <a:lnTo>
                  <a:pt x="1523199" y="315087"/>
                </a:lnTo>
                <a:lnTo>
                  <a:pt x="1521802" y="311785"/>
                </a:lnTo>
                <a:lnTo>
                  <a:pt x="1518119" y="310261"/>
                </a:lnTo>
                <a:close/>
              </a:path>
              <a:path w="2293620" h="929005">
                <a:moveTo>
                  <a:pt x="1541741" y="300863"/>
                </a:moveTo>
                <a:lnTo>
                  <a:pt x="1538439" y="302132"/>
                </a:lnTo>
                <a:lnTo>
                  <a:pt x="1535264" y="303529"/>
                </a:lnTo>
                <a:lnTo>
                  <a:pt x="1533613" y="307213"/>
                </a:lnTo>
                <a:lnTo>
                  <a:pt x="1535010" y="310515"/>
                </a:lnTo>
                <a:lnTo>
                  <a:pt x="1536407" y="313690"/>
                </a:lnTo>
                <a:lnTo>
                  <a:pt x="1540090" y="315214"/>
                </a:lnTo>
                <a:lnTo>
                  <a:pt x="1543265" y="313944"/>
                </a:lnTo>
                <a:lnTo>
                  <a:pt x="1546567" y="312547"/>
                </a:lnTo>
                <a:lnTo>
                  <a:pt x="1548091" y="308864"/>
                </a:lnTo>
                <a:lnTo>
                  <a:pt x="1546821" y="305562"/>
                </a:lnTo>
                <a:lnTo>
                  <a:pt x="1545424" y="302387"/>
                </a:lnTo>
                <a:lnTo>
                  <a:pt x="1541741" y="300863"/>
                </a:lnTo>
                <a:close/>
              </a:path>
              <a:path w="2293620" h="929005">
                <a:moveTo>
                  <a:pt x="1565363" y="291338"/>
                </a:moveTo>
                <a:lnTo>
                  <a:pt x="1562061" y="292735"/>
                </a:lnTo>
                <a:lnTo>
                  <a:pt x="1558759" y="294004"/>
                </a:lnTo>
                <a:lnTo>
                  <a:pt x="1557235" y="297815"/>
                </a:lnTo>
                <a:lnTo>
                  <a:pt x="1558632" y="300990"/>
                </a:lnTo>
                <a:lnTo>
                  <a:pt x="1559902" y="304292"/>
                </a:lnTo>
                <a:lnTo>
                  <a:pt x="1563712" y="305816"/>
                </a:lnTo>
                <a:lnTo>
                  <a:pt x="1566887" y="304419"/>
                </a:lnTo>
                <a:lnTo>
                  <a:pt x="1570189" y="303149"/>
                </a:lnTo>
                <a:lnTo>
                  <a:pt x="1571713" y="299466"/>
                </a:lnTo>
                <a:lnTo>
                  <a:pt x="1570316" y="296164"/>
                </a:lnTo>
                <a:lnTo>
                  <a:pt x="1569046" y="292862"/>
                </a:lnTo>
                <a:lnTo>
                  <a:pt x="1565363" y="291338"/>
                </a:lnTo>
                <a:close/>
              </a:path>
              <a:path w="2293620" h="929005">
                <a:moveTo>
                  <a:pt x="1588858" y="281940"/>
                </a:moveTo>
                <a:lnTo>
                  <a:pt x="1585683" y="283337"/>
                </a:lnTo>
                <a:lnTo>
                  <a:pt x="1582381" y="284606"/>
                </a:lnTo>
                <a:lnTo>
                  <a:pt x="1580857" y="288290"/>
                </a:lnTo>
                <a:lnTo>
                  <a:pt x="1582254" y="291592"/>
                </a:lnTo>
                <a:lnTo>
                  <a:pt x="1583524" y="294767"/>
                </a:lnTo>
                <a:lnTo>
                  <a:pt x="1587207" y="296418"/>
                </a:lnTo>
                <a:lnTo>
                  <a:pt x="1593811" y="293624"/>
                </a:lnTo>
                <a:lnTo>
                  <a:pt x="1595335" y="289941"/>
                </a:lnTo>
                <a:lnTo>
                  <a:pt x="1593938" y="286766"/>
                </a:lnTo>
                <a:lnTo>
                  <a:pt x="1592668" y="283464"/>
                </a:lnTo>
                <a:lnTo>
                  <a:pt x="1588858" y="281940"/>
                </a:lnTo>
                <a:close/>
              </a:path>
              <a:path w="2293620" h="929005">
                <a:moveTo>
                  <a:pt x="1612480" y="272542"/>
                </a:moveTo>
                <a:lnTo>
                  <a:pt x="1609305" y="273812"/>
                </a:lnTo>
                <a:lnTo>
                  <a:pt x="1606003" y="275209"/>
                </a:lnTo>
                <a:lnTo>
                  <a:pt x="1604479" y="278892"/>
                </a:lnTo>
                <a:lnTo>
                  <a:pt x="1605749" y="282194"/>
                </a:lnTo>
                <a:lnTo>
                  <a:pt x="1607146" y="285369"/>
                </a:lnTo>
                <a:lnTo>
                  <a:pt x="1610829" y="286893"/>
                </a:lnTo>
                <a:lnTo>
                  <a:pt x="1614131" y="285623"/>
                </a:lnTo>
                <a:lnTo>
                  <a:pt x="1617306" y="284225"/>
                </a:lnTo>
                <a:lnTo>
                  <a:pt x="1618830" y="280543"/>
                </a:lnTo>
                <a:lnTo>
                  <a:pt x="1617560" y="277241"/>
                </a:lnTo>
                <a:lnTo>
                  <a:pt x="1616163" y="274066"/>
                </a:lnTo>
                <a:lnTo>
                  <a:pt x="1612480" y="272542"/>
                </a:lnTo>
                <a:close/>
              </a:path>
              <a:path w="2293620" h="929005">
                <a:moveTo>
                  <a:pt x="1636102" y="263017"/>
                </a:moveTo>
                <a:lnTo>
                  <a:pt x="1632800" y="264414"/>
                </a:lnTo>
                <a:lnTo>
                  <a:pt x="1629625" y="265684"/>
                </a:lnTo>
                <a:lnTo>
                  <a:pt x="1628101" y="269494"/>
                </a:lnTo>
                <a:lnTo>
                  <a:pt x="1629371" y="272669"/>
                </a:lnTo>
                <a:lnTo>
                  <a:pt x="1630768" y="275971"/>
                </a:lnTo>
                <a:lnTo>
                  <a:pt x="1634451" y="277495"/>
                </a:lnTo>
                <a:lnTo>
                  <a:pt x="1637626" y="276098"/>
                </a:lnTo>
                <a:lnTo>
                  <a:pt x="1640928" y="274827"/>
                </a:lnTo>
                <a:lnTo>
                  <a:pt x="1642452" y="271145"/>
                </a:lnTo>
                <a:lnTo>
                  <a:pt x="1641182" y="267843"/>
                </a:lnTo>
                <a:lnTo>
                  <a:pt x="1639785" y="264668"/>
                </a:lnTo>
                <a:lnTo>
                  <a:pt x="1636102" y="263017"/>
                </a:lnTo>
                <a:close/>
              </a:path>
              <a:path w="2293620" h="929005">
                <a:moveTo>
                  <a:pt x="1659724" y="253619"/>
                </a:moveTo>
                <a:lnTo>
                  <a:pt x="1656422" y="255016"/>
                </a:lnTo>
                <a:lnTo>
                  <a:pt x="1653247" y="256286"/>
                </a:lnTo>
                <a:lnTo>
                  <a:pt x="1651596" y="259969"/>
                </a:lnTo>
                <a:lnTo>
                  <a:pt x="1652993" y="263271"/>
                </a:lnTo>
                <a:lnTo>
                  <a:pt x="1654390" y="266446"/>
                </a:lnTo>
                <a:lnTo>
                  <a:pt x="1658073" y="268097"/>
                </a:lnTo>
                <a:lnTo>
                  <a:pt x="1661248" y="266700"/>
                </a:lnTo>
                <a:lnTo>
                  <a:pt x="1664550" y="265429"/>
                </a:lnTo>
                <a:lnTo>
                  <a:pt x="1666074" y="261620"/>
                </a:lnTo>
                <a:lnTo>
                  <a:pt x="1664677" y="258445"/>
                </a:lnTo>
                <a:lnTo>
                  <a:pt x="1663407" y="255143"/>
                </a:lnTo>
                <a:lnTo>
                  <a:pt x="1659724" y="253619"/>
                </a:lnTo>
                <a:close/>
              </a:path>
              <a:path w="2293620" h="929005">
                <a:moveTo>
                  <a:pt x="1683346" y="244221"/>
                </a:moveTo>
                <a:lnTo>
                  <a:pt x="1680044" y="245491"/>
                </a:lnTo>
                <a:lnTo>
                  <a:pt x="1676742" y="246888"/>
                </a:lnTo>
                <a:lnTo>
                  <a:pt x="1675218" y="250571"/>
                </a:lnTo>
                <a:lnTo>
                  <a:pt x="1676615" y="253873"/>
                </a:lnTo>
                <a:lnTo>
                  <a:pt x="1677885" y="257048"/>
                </a:lnTo>
                <a:lnTo>
                  <a:pt x="1681695" y="258572"/>
                </a:lnTo>
                <a:lnTo>
                  <a:pt x="1684870" y="257301"/>
                </a:lnTo>
                <a:lnTo>
                  <a:pt x="1688172" y="255904"/>
                </a:lnTo>
                <a:lnTo>
                  <a:pt x="1689696" y="252222"/>
                </a:lnTo>
                <a:lnTo>
                  <a:pt x="1688299" y="248920"/>
                </a:lnTo>
                <a:lnTo>
                  <a:pt x="1687029" y="245745"/>
                </a:lnTo>
                <a:lnTo>
                  <a:pt x="1683346" y="244221"/>
                </a:lnTo>
                <a:close/>
              </a:path>
              <a:path w="2293620" h="929005">
                <a:moveTo>
                  <a:pt x="1706841" y="234696"/>
                </a:moveTo>
                <a:lnTo>
                  <a:pt x="1703666" y="236093"/>
                </a:lnTo>
                <a:lnTo>
                  <a:pt x="1700364" y="237490"/>
                </a:lnTo>
                <a:lnTo>
                  <a:pt x="1698840" y="241173"/>
                </a:lnTo>
                <a:lnTo>
                  <a:pt x="1700237" y="244348"/>
                </a:lnTo>
                <a:lnTo>
                  <a:pt x="1701507" y="247650"/>
                </a:lnTo>
                <a:lnTo>
                  <a:pt x="1705190" y="249174"/>
                </a:lnTo>
                <a:lnTo>
                  <a:pt x="1708492" y="247776"/>
                </a:lnTo>
                <a:lnTo>
                  <a:pt x="1711667" y="246506"/>
                </a:lnTo>
                <a:lnTo>
                  <a:pt x="1713318" y="242824"/>
                </a:lnTo>
                <a:lnTo>
                  <a:pt x="1711921" y="239522"/>
                </a:lnTo>
                <a:lnTo>
                  <a:pt x="1710651" y="236347"/>
                </a:lnTo>
                <a:lnTo>
                  <a:pt x="1706841" y="234696"/>
                </a:lnTo>
                <a:close/>
              </a:path>
              <a:path w="2293620" h="929005">
                <a:moveTo>
                  <a:pt x="1730463" y="225298"/>
                </a:moveTo>
                <a:lnTo>
                  <a:pt x="1727288" y="226695"/>
                </a:lnTo>
                <a:lnTo>
                  <a:pt x="1723986" y="227965"/>
                </a:lnTo>
                <a:lnTo>
                  <a:pt x="1722462" y="231648"/>
                </a:lnTo>
                <a:lnTo>
                  <a:pt x="1723732" y="234950"/>
                </a:lnTo>
                <a:lnTo>
                  <a:pt x="1725129" y="238251"/>
                </a:lnTo>
                <a:lnTo>
                  <a:pt x="1728812" y="239775"/>
                </a:lnTo>
                <a:lnTo>
                  <a:pt x="1732114" y="238378"/>
                </a:lnTo>
                <a:lnTo>
                  <a:pt x="1735289" y="237109"/>
                </a:lnTo>
                <a:lnTo>
                  <a:pt x="1736813" y="233299"/>
                </a:lnTo>
                <a:lnTo>
                  <a:pt x="1735543" y="230124"/>
                </a:lnTo>
                <a:lnTo>
                  <a:pt x="1734146" y="226822"/>
                </a:lnTo>
                <a:lnTo>
                  <a:pt x="1730463" y="225298"/>
                </a:lnTo>
                <a:close/>
              </a:path>
              <a:path w="2293620" h="929005">
                <a:moveTo>
                  <a:pt x="1754085" y="215900"/>
                </a:moveTo>
                <a:lnTo>
                  <a:pt x="1750783" y="217170"/>
                </a:lnTo>
                <a:lnTo>
                  <a:pt x="1747608" y="218567"/>
                </a:lnTo>
                <a:lnTo>
                  <a:pt x="1746084" y="222250"/>
                </a:lnTo>
                <a:lnTo>
                  <a:pt x="1747354" y="225551"/>
                </a:lnTo>
                <a:lnTo>
                  <a:pt x="1748751" y="228726"/>
                </a:lnTo>
                <a:lnTo>
                  <a:pt x="1752434" y="230250"/>
                </a:lnTo>
                <a:lnTo>
                  <a:pt x="1755609" y="228980"/>
                </a:lnTo>
                <a:lnTo>
                  <a:pt x="1758911" y="227584"/>
                </a:lnTo>
                <a:lnTo>
                  <a:pt x="1760435" y="223900"/>
                </a:lnTo>
                <a:lnTo>
                  <a:pt x="1759165" y="220599"/>
                </a:lnTo>
                <a:lnTo>
                  <a:pt x="1757768" y="217424"/>
                </a:lnTo>
                <a:lnTo>
                  <a:pt x="1754085" y="215900"/>
                </a:lnTo>
                <a:close/>
              </a:path>
              <a:path w="2293620" h="929005">
                <a:moveTo>
                  <a:pt x="1777707" y="206375"/>
                </a:moveTo>
                <a:lnTo>
                  <a:pt x="1774405" y="207772"/>
                </a:lnTo>
                <a:lnTo>
                  <a:pt x="1771230" y="209169"/>
                </a:lnTo>
                <a:lnTo>
                  <a:pt x="1769579" y="212851"/>
                </a:lnTo>
                <a:lnTo>
                  <a:pt x="1770976" y="216026"/>
                </a:lnTo>
                <a:lnTo>
                  <a:pt x="1772246" y="219328"/>
                </a:lnTo>
                <a:lnTo>
                  <a:pt x="1776056" y="220852"/>
                </a:lnTo>
                <a:lnTo>
                  <a:pt x="1779231" y="219582"/>
                </a:lnTo>
                <a:lnTo>
                  <a:pt x="1782533" y="218186"/>
                </a:lnTo>
                <a:lnTo>
                  <a:pt x="1784057" y="214502"/>
                </a:lnTo>
                <a:lnTo>
                  <a:pt x="1782660" y="211200"/>
                </a:lnTo>
                <a:lnTo>
                  <a:pt x="1781390" y="208025"/>
                </a:lnTo>
                <a:lnTo>
                  <a:pt x="1777707" y="206375"/>
                </a:lnTo>
                <a:close/>
              </a:path>
              <a:path w="2293620" h="929005">
                <a:moveTo>
                  <a:pt x="1801202" y="196976"/>
                </a:moveTo>
                <a:lnTo>
                  <a:pt x="1798027" y="198374"/>
                </a:lnTo>
                <a:lnTo>
                  <a:pt x="1794725" y="199644"/>
                </a:lnTo>
                <a:lnTo>
                  <a:pt x="1793201" y="203453"/>
                </a:lnTo>
                <a:lnTo>
                  <a:pt x="1794598" y="206628"/>
                </a:lnTo>
                <a:lnTo>
                  <a:pt x="1795868" y="209930"/>
                </a:lnTo>
                <a:lnTo>
                  <a:pt x="1799551" y="211454"/>
                </a:lnTo>
                <a:lnTo>
                  <a:pt x="1802853" y="210057"/>
                </a:lnTo>
                <a:lnTo>
                  <a:pt x="1806155" y="208788"/>
                </a:lnTo>
                <a:lnTo>
                  <a:pt x="1807679" y="204977"/>
                </a:lnTo>
                <a:lnTo>
                  <a:pt x="1806282" y="201802"/>
                </a:lnTo>
                <a:lnTo>
                  <a:pt x="1805012" y="198500"/>
                </a:lnTo>
                <a:lnTo>
                  <a:pt x="1801202" y="196976"/>
                </a:lnTo>
                <a:close/>
              </a:path>
              <a:path w="2293620" h="929005">
                <a:moveTo>
                  <a:pt x="1824824" y="187578"/>
                </a:moveTo>
                <a:lnTo>
                  <a:pt x="1821649" y="188849"/>
                </a:lnTo>
                <a:lnTo>
                  <a:pt x="1818347" y="190246"/>
                </a:lnTo>
                <a:lnTo>
                  <a:pt x="1816823" y="193928"/>
                </a:lnTo>
                <a:lnTo>
                  <a:pt x="1818220" y="197230"/>
                </a:lnTo>
                <a:lnTo>
                  <a:pt x="1819490" y="200405"/>
                </a:lnTo>
                <a:lnTo>
                  <a:pt x="1823173" y="201929"/>
                </a:lnTo>
                <a:lnTo>
                  <a:pt x="1826475" y="200660"/>
                </a:lnTo>
                <a:lnTo>
                  <a:pt x="1829650" y="199263"/>
                </a:lnTo>
                <a:lnTo>
                  <a:pt x="1831301" y="195579"/>
                </a:lnTo>
                <a:lnTo>
                  <a:pt x="1829904" y="192404"/>
                </a:lnTo>
                <a:lnTo>
                  <a:pt x="1828507" y="189102"/>
                </a:lnTo>
                <a:lnTo>
                  <a:pt x="1824824" y="187578"/>
                </a:lnTo>
                <a:close/>
              </a:path>
              <a:path w="2293620" h="929005">
                <a:moveTo>
                  <a:pt x="1848446" y="178180"/>
                </a:moveTo>
                <a:lnTo>
                  <a:pt x="1845271" y="179450"/>
                </a:lnTo>
                <a:lnTo>
                  <a:pt x="1845144" y="179450"/>
                </a:lnTo>
                <a:lnTo>
                  <a:pt x="1841969" y="180848"/>
                </a:lnTo>
                <a:lnTo>
                  <a:pt x="1840445" y="184530"/>
                </a:lnTo>
                <a:lnTo>
                  <a:pt x="1841715" y="187705"/>
                </a:lnTo>
                <a:lnTo>
                  <a:pt x="1843112" y="191007"/>
                </a:lnTo>
                <a:lnTo>
                  <a:pt x="1846795" y="192531"/>
                </a:lnTo>
                <a:lnTo>
                  <a:pt x="1850097" y="191262"/>
                </a:lnTo>
                <a:lnTo>
                  <a:pt x="1853272" y="189865"/>
                </a:lnTo>
                <a:lnTo>
                  <a:pt x="1854796" y="186181"/>
                </a:lnTo>
                <a:lnTo>
                  <a:pt x="1853526" y="182879"/>
                </a:lnTo>
                <a:lnTo>
                  <a:pt x="1852129" y="179704"/>
                </a:lnTo>
                <a:lnTo>
                  <a:pt x="1848446" y="178180"/>
                </a:lnTo>
                <a:close/>
              </a:path>
              <a:path w="2293620" h="929005">
                <a:moveTo>
                  <a:pt x="1872068" y="168655"/>
                </a:moveTo>
                <a:lnTo>
                  <a:pt x="1868766" y="170052"/>
                </a:lnTo>
                <a:lnTo>
                  <a:pt x="1865591" y="171323"/>
                </a:lnTo>
                <a:lnTo>
                  <a:pt x="1864067" y="175132"/>
                </a:lnTo>
                <a:lnTo>
                  <a:pt x="1865337" y="178307"/>
                </a:lnTo>
                <a:lnTo>
                  <a:pt x="1866734" y="181610"/>
                </a:lnTo>
                <a:lnTo>
                  <a:pt x="1870417" y="183134"/>
                </a:lnTo>
                <a:lnTo>
                  <a:pt x="1873592" y="181737"/>
                </a:lnTo>
                <a:lnTo>
                  <a:pt x="1876894" y="180467"/>
                </a:lnTo>
                <a:lnTo>
                  <a:pt x="1878418" y="176656"/>
                </a:lnTo>
                <a:lnTo>
                  <a:pt x="1877148" y="173481"/>
                </a:lnTo>
                <a:lnTo>
                  <a:pt x="1875751" y="170179"/>
                </a:lnTo>
                <a:lnTo>
                  <a:pt x="1872068" y="168655"/>
                </a:lnTo>
                <a:close/>
              </a:path>
              <a:path w="2293620" h="929005">
                <a:moveTo>
                  <a:pt x="1895690" y="159257"/>
                </a:moveTo>
                <a:lnTo>
                  <a:pt x="1892388" y="160527"/>
                </a:lnTo>
                <a:lnTo>
                  <a:pt x="1889086" y="161925"/>
                </a:lnTo>
                <a:lnTo>
                  <a:pt x="1887562" y="165607"/>
                </a:lnTo>
                <a:lnTo>
                  <a:pt x="1888959" y="168910"/>
                </a:lnTo>
                <a:lnTo>
                  <a:pt x="1890229" y="172085"/>
                </a:lnTo>
                <a:lnTo>
                  <a:pt x="1894039" y="173609"/>
                </a:lnTo>
                <a:lnTo>
                  <a:pt x="1897214" y="172339"/>
                </a:lnTo>
                <a:lnTo>
                  <a:pt x="1900516" y="170942"/>
                </a:lnTo>
                <a:lnTo>
                  <a:pt x="1902040" y="167259"/>
                </a:lnTo>
                <a:lnTo>
                  <a:pt x="1900643" y="164084"/>
                </a:lnTo>
                <a:lnTo>
                  <a:pt x="1899373" y="160781"/>
                </a:lnTo>
                <a:lnTo>
                  <a:pt x="1895690" y="159257"/>
                </a:lnTo>
                <a:close/>
              </a:path>
              <a:path w="2293620" h="929005">
                <a:moveTo>
                  <a:pt x="1919185" y="149860"/>
                </a:moveTo>
                <a:lnTo>
                  <a:pt x="1916010" y="151129"/>
                </a:lnTo>
                <a:lnTo>
                  <a:pt x="1912708" y="152526"/>
                </a:lnTo>
                <a:lnTo>
                  <a:pt x="1911184" y="156210"/>
                </a:lnTo>
                <a:lnTo>
                  <a:pt x="1912581" y="159385"/>
                </a:lnTo>
                <a:lnTo>
                  <a:pt x="1913851" y="162687"/>
                </a:lnTo>
                <a:lnTo>
                  <a:pt x="1917534" y="164211"/>
                </a:lnTo>
                <a:lnTo>
                  <a:pt x="1920836" y="162941"/>
                </a:lnTo>
                <a:lnTo>
                  <a:pt x="1924138" y="161544"/>
                </a:lnTo>
                <a:lnTo>
                  <a:pt x="1925662" y="157861"/>
                </a:lnTo>
                <a:lnTo>
                  <a:pt x="1924265" y="154559"/>
                </a:lnTo>
                <a:lnTo>
                  <a:pt x="1922995" y="151384"/>
                </a:lnTo>
                <a:lnTo>
                  <a:pt x="1919185" y="149860"/>
                </a:lnTo>
                <a:close/>
              </a:path>
              <a:path w="2293620" h="929005">
                <a:moveTo>
                  <a:pt x="1942807" y="140335"/>
                </a:moveTo>
                <a:lnTo>
                  <a:pt x="1939632" y="141731"/>
                </a:lnTo>
                <a:lnTo>
                  <a:pt x="1936330" y="143001"/>
                </a:lnTo>
                <a:lnTo>
                  <a:pt x="1934806" y="146812"/>
                </a:lnTo>
                <a:lnTo>
                  <a:pt x="1936076" y="149987"/>
                </a:lnTo>
                <a:lnTo>
                  <a:pt x="1937473" y="153289"/>
                </a:lnTo>
                <a:lnTo>
                  <a:pt x="1941156" y="154813"/>
                </a:lnTo>
                <a:lnTo>
                  <a:pt x="1944458" y="153416"/>
                </a:lnTo>
                <a:lnTo>
                  <a:pt x="1947633" y="152146"/>
                </a:lnTo>
                <a:lnTo>
                  <a:pt x="1949284" y="148336"/>
                </a:lnTo>
                <a:lnTo>
                  <a:pt x="1947887" y="145161"/>
                </a:lnTo>
                <a:lnTo>
                  <a:pt x="1946490" y="141859"/>
                </a:lnTo>
                <a:lnTo>
                  <a:pt x="1942807" y="140335"/>
                </a:lnTo>
                <a:close/>
              </a:path>
              <a:path w="2293620" h="929005">
                <a:moveTo>
                  <a:pt x="1966429" y="130937"/>
                </a:moveTo>
                <a:lnTo>
                  <a:pt x="1963127" y="132334"/>
                </a:lnTo>
                <a:lnTo>
                  <a:pt x="1959952" y="133603"/>
                </a:lnTo>
                <a:lnTo>
                  <a:pt x="1958428" y="137287"/>
                </a:lnTo>
                <a:lnTo>
                  <a:pt x="1959698" y="140589"/>
                </a:lnTo>
                <a:lnTo>
                  <a:pt x="1961095" y="143764"/>
                </a:lnTo>
                <a:lnTo>
                  <a:pt x="1964778" y="145415"/>
                </a:lnTo>
                <a:lnTo>
                  <a:pt x="1968080" y="144018"/>
                </a:lnTo>
                <a:lnTo>
                  <a:pt x="1971255" y="142621"/>
                </a:lnTo>
                <a:lnTo>
                  <a:pt x="1972779" y="138938"/>
                </a:lnTo>
                <a:lnTo>
                  <a:pt x="1971509" y="135763"/>
                </a:lnTo>
                <a:lnTo>
                  <a:pt x="1970112" y="132461"/>
                </a:lnTo>
                <a:lnTo>
                  <a:pt x="1966429" y="130937"/>
                </a:lnTo>
                <a:close/>
              </a:path>
              <a:path w="2293620" h="929005">
                <a:moveTo>
                  <a:pt x="1990051" y="121539"/>
                </a:moveTo>
                <a:lnTo>
                  <a:pt x="1986749" y="122809"/>
                </a:lnTo>
                <a:lnTo>
                  <a:pt x="1983574" y="124205"/>
                </a:lnTo>
                <a:lnTo>
                  <a:pt x="1982050" y="127889"/>
                </a:lnTo>
                <a:lnTo>
                  <a:pt x="1983320" y="131191"/>
                </a:lnTo>
                <a:lnTo>
                  <a:pt x="1984717" y="134366"/>
                </a:lnTo>
                <a:lnTo>
                  <a:pt x="1988400" y="135890"/>
                </a:lnTo>
                <a:lnTo>
                  <a:pt x="1991575" y="134620"/>
                </a:lnTo>
                <a:lnTo>
                  <a:pt x="1994877" y="133223"/>
                </a:lnTo>
                <a:lnTo>
                  <a:pt x="1996401" y="129540"/>
                </a:lnTo>
                <a:lnTo>
                  <a:pt x="1995131" y="126238"/>
                </a:lnTo>
                <a:lnTo>
                  <a:pt x="1993734" y="123063"/>
                </a:lnTo>
                <a:lnTo>
                  <a:pt x="1990051" y="121539"/>
                </a:lnTo>
                <a:close/>
              </a:path>
              <a:path w="2293620" h="929005">
                <a:moveTo>
                  <a:pt x="2013673" y="112014"/>
                </a:moveTo>
                <a:lnTo>
                  <a:pt x="2010371" y="113411"/>
                </a:lnTo>
                <a:lnTo>
                  <a:pt x="2007069" y="114680"/>
                </a:lnTo>
                <a:lnTo>
                  <a:pt x="2005545" y="118491"/>
                </a:lnTo>
                <a:lnTo>
                  <a:pt x="2006942" y="121666"/>
                </a:lnTo>
                <a:lnTo>
                  <a:pt x="2008212" y="124968"/>
                </a:lnTo>
                <a:lnTo>
                  <a:pt x="2012022" y="126492"/>
                </a:lnTo>
                <a:lnTo>
                  <a:pt x="2015197" y="125095"/>
                </a:lnTo>
                <a:lnTo>
                  <a:pt x="2018499" y="123825"/>
                </a:lnTo>
                <a:lnTo>
                  <a:pt x="2020023" y="120142"/>
                </a:lnTo>
                <a:lnTo>
                  <a:pt x="2018626" y="116840"/>
                </a:lnTo>
                <a:lnTo>
                  <a:pt x="2017356" y="113665"/>
                </a:lnTo>
                <a:lnTo>
                  <a:pt x="2013673" y="112014"/>
                </a:lnTo>
                <a:close/>
              </a:path>
              <a:path w="2293620" h="929005">
                <a:moveTo>
                  <a:pt x="2037168" y="102616"/>
                </a:moveTo>
                <a:lnTo>
                  <a:pt x="2033993" y="104013"/>
                </a:lnTo>
                <a:lnTo>
                  <a:pt x="2030691" y="105282"/>
                </a:lnTo>
                <a:lnTo>
                  <a:pt x="2029167" y="108966"/>
                </a:lnTo>
                <a:lnTo>
                  <a:pt x="2030564" y="112268"/>
                </a:lnTo>
                <a:lnTo>
                  <a:pt x="2031834" y="115443"/>
                </a:lnTo>
                <a:lnTo>
                  <a:pt x="2035517" y="117094"/>
                </a:lnTo>
                <a:lnTo>
                  <a:pt x="2042121" y="114300"/>
                </a:lnTo>
                <a:lnTo>
                  <a:pt x="2043645" y="110617"/>
                </a:lnTo>
                <a:lnTo>
                  <a:pt x="2042248" y="107442"/>
                </a:lnTo>
                <a:lnTo>
                  <a:pt x="2040978" y="104140"/>
                </a:lnTo>
                <a:lnTo>
                  <a:pt x="2037168" y="102616"/>
                </a:lnTo>
                <a:close/>
              </a:path>
              <a:path w="2293620" h="929005">
                <a:moveTo>
                  <a:pt x="2060790" y="93218"/>
                </a:moveTo>
                <a:lnTo>
                  <a:pt x="2057615" y="94488"/>
                </a:lnTo>
                <a:lnTo>
                  <a:pt x="2054313" y="95885"/>
                </a:lnTo>
                <a:lnTo>
                  <a:pt x="2052789" y="99568"/>
                </a:lnTo>
                <a:lnTo>
                  <a:pt x="2054059" y="102870"/>
                </a:lnTo>
                <a:lnTo>
                  <a:pt x="2055456" y="106045"/>
                </a:lnTo>
                <a:lnTo>
                  <a:pt x="2059139" y="107569"/>
                </a:lnTo>
                <a:lnTo>
                  <a:pt x="2062441" y="106299"/>
                </a:lnTo>
                <a:lnTo>
                  <a:pt x="2065616" y="104901"/>
                </a:lnTo>
                <a:lnTo>
                  <a:pt x="2067140" y="101219"/>
                </a:lnTo>
                <a:lnTo>
                  <a:pt x="2065870" y="97917"/>
                </a:lnTo>
                <a:lnTo>
                  <a:pt x="2064473" y="94742"/>
                </a:lnTo>
                <a:lnTo>
                  <a:pt x="2060790" y="93218"/>
                </a:lnTo>
                <a:close/>
              </a:path>
              <a:path w="2293620" h="929005">
                <a:moveTo>
                  <a:pt x="2084412" y="83693"/>
                </a:moveTo>
                <a:lnTo>
                  <a:pt x="2081110" y="85090"/>
                </a:lnTo>
                <a:lnTo>
                  <a:pt x="2077935" y="86487"/>
                </a:lnTo>
                <a:lnTo>
                  <a:pt x="2076411" y="90170"/>
                </a:lnTo>
                <a:lnTo>
                  <a:pt x="2077681" y="93345"/>
                </a:lnTo>
                <a:lnTo>
                  <a:pt x="2079078" y="96647"/>
                </a:lnTo>
                <a:lnTo>
                  <a:pt x="2082761" y="98171"/>
                </a:lnTo>
                <a:lnTo>
                  <a:pt x="2085936" y="96774"/>
                </a:lnTo>
                <a:lnTo>
                  <a:pt x="2089238" y="95503"/>
                </a:lnTo>
                <a:lnTo>
                  <a:pt x="2090762" y="91821"/>
                </a:lnTo>
                <a:lnTo>
                  <a:pt x="2089492" y="88519"/>
                </a:lnTo>
                <a:lnTo>
                  <a:pt x="2088095" y="85344"/>
                </a:lnTo>
                <a:lnTo>
                  <a:pt x="2084412" y="83693"/>
                </a:lnTo>
                <a:close/>
              </a:path>
              <a:path w="2293620" h="929005">
                <a:moveTo>
                  <a:pt x="2108034" y="74295"/>
                </a:moveTo>
                <a:lnTo>
                  <a:pt x="2104732" y="75692"/>
                </a:lnTo>
                <a:lnTo>
                  <a:pt x="2101557" y="76962"/>
                </a:lnTo>
                <a:lnTo>
                  <a:pt x="2099906" y="80645"/>
                </a:lnTo>
                <a:lnTo>
                  <a:pt x="2101303" y="83947"/>
                </a:lnTo>
                <a:lnTo>
                  <a:pt x="2102700" y="87122"/>
                </a:lnTo>
                <a:lnTo>
                  <a:pt x="2106383" y="88773"/>
                </a:lnTo>
                <a:lnTo>
                  <a:pt x="2109558" y="87375"/>
                </a:lnTo>
                <a:lnTo>
                  <a:pt x="2112860" y="86105"/>
                </a:lnTo>
                <a:lnTo>
                  <a:pt x="2114384" y="82296"/>
                </a:lnTo>
                <a:lnTo>
                  <a:pt x="2113114" y="79121"/>
                </a:lnTo>
                <a:lnTo>
                  <a:pt x="2111717" y="75819"/>
                </a:lnTo>
                <a:lnTo>
                  <a:pt x="2108034" y="74295"/>
                </a:lnTo>
                <a:close/>
              </a:path>
              <a:path w="2293620" h="929005">
                <a:moveTo>
                  <a:pt x="2131656" y="64897"/>
                </a:moveTo>
                <a:lnTo>
                  <a:pt x="2128354" y="66167"/>
                </a:lnTo>
                <a:lnTo>
                  <a:pt x="2125052" y="67564"/>
                </a:lnTo>
                <a:lnTo>
                  <a:pt x="2123528" y="71247"/>
                </a:lnTo>
                <a:lnTo>
                  <a:pt x="2124925" y="74549"/>
                </a:lnTo>
                <a:lnTo>
                  <a:pt x="2126195" y="77724"/>
                </a:lnTo>
                <a:lnTo>
                  <a:pt x="2130005" y="79248"/>
                </a:lnTo>
                <a:lnTo>
                  <a:pt x="2133180" y="77977"/>
                </a:lnTo>
                <a:lnTo>
                  <a:pt x="2136482" y="76580"/>
                </a:lnTo>
                <a:lnTo>
                  <a:pt x="2138006" y="72898"/>
                </a:lnTo>
                <a:lnTo>
                  <a:pt x="2136609" y="69596"/>
                </a:lnTo>
                <a:lnTo>
                  <a:pt x="2135339" y="66421"/>
                </a:lnTo>
                <a:lnTo>
                  <a:pt x="2131656" y="64897"/>
                </a:lnTo>
                <a:close/>
              </a:path>
              <a:path w="2293620" h="929005">
                <a:moveTo>
                  <a:pt x="2155151" y="55372"/>
                </a:moveTo>
                <a:lnTo>
                  <a:pt x="2151976" y="56769"/>
                </a:lnTo>
                <a:lnTo>
                  <a:pt x="2148674" y="58166"/>
                </a:lnTo>
                <a:lnTo>
                  <a:pt x="2147150" y="61849"/>
                </a:lnTo>
                <a:lnTo>
                  <a:pt x="2148547" y="65024"/>
                </a:lnTo>
                <a:lnTo>
                  <a:pt x="2149817" y="68325"/>
                </a:lnTo>
                <a:lnTo>
                  <a:pt x="2153500" y="69850"/>
                </a:lnTo>
                <a:lnTo>
                  <a:pt x="2156802" y="68452"/>
                </a:lnTo>
                <a:lnTo>
                  <a:pt x="2159977" y="67182"/>
                </a:lnTo>
                <a:lnTo>
                  <a:pt x="2161628" y="63500"/>
                </a:lnTo>
                <a:lnTo>
                  <a:pt x="2160231" y="60198"/>
                </a:lnTo>
                <a:lnTo>
                  <a:pt x="2158961" y="57023"/>
                </a:lnTo>
                <a:lnTo>
                  <a:pt x="2155151" y="55372"/>
                </a:lnTo>
                <a:close/>
              </a:path>
              <a:path w="2293620" h="929005">
                <a:moveTo>
                  <a:pt x="2178773" y="45974"/>
                </a:moveTo>
                <a:lnTo>
                  <a:pt x="2175598" y="47371"/>
                </a:lnTo>
                <a:lnTo>
                  <a:pt x="2172296" y="48641"/>
                </a:lnTo>
                <a:lnTo>
                  <a:pt x="2170772" y="52324"/>
                </a:lnTo>
                <a:lnTo>
                  <a:pt x="2172042" y="55625"/>
                </a:lnTo>
                <a:lnTo>
                  <a:pt x="2173439" y="58927"/>
                </a:lnTo>
                <a:lnTo>
                  <a:pt x="2177122" y="60451"/>
                </a:lnTo>
                <a:lnTo>
                  <a:pt x="2180424" y="59054"/>
                </a:lnTo>
                <a:lnTo>
                  <a:pt x="2183599" y="57785"/>
                </a:lnTo>
                <a:lnTo>
                  <a:pt x="2185123" y="53975"/>
                </a:lnTo>
                <a:lnTo>
                  <a:pt x="2183853" y="50800"/>
                </a:lnTo>
                <a:lnTo>
                  <a:pt x="2182456" y="47498"/>
                </a:lnTo>
                <a:lnTo>
                  <a:pt x="2178773" y="45974"/>
                </a:lnTo>
                <a:close/>
              </a:path>
              <a:path w="2293620" h="929005">
                <a:moveTo>
                  <a:pt x="2275337" y="27177"/>
                </a:moveTo>
                <a:lnTo>
                  <a:pt x="2226017" y="27177"/>
                </a:lnTo>
                <a:lnTo>
                  <a:pt x="2229700" y="28701"/>
                </a:lnTo>
                <a:lnTo>
                  <a:pt x="2230970" y="31876"/>
                </a:lnTo>
                <a:lnTo>
                  <a:pt x="2232367" y="35178"/>
                </a:lnTo>
                <a:lnTo>
                  <a:pt x="2230843" y="38862"/>
                </a:lnTo>
                <a:lnTo>
                  <a:pt x="2227541" y="40259"/>
                </a:lnTo>
                <a:lnTo>
                  <a:pt x="2224795" y="41357"/>
                </a:lnTo>
                <a:lnTo>
                  <a:pt x="2236558" y="70739"/>
                </a:lnTo>
                <a:lnTo>
                  <a:pt x="2275337" y="27177"/>
                </a:lnTo>
                <a:close/>
              </a:path>
              <a:path w="2293620" h="929005">
                <a:moveTo>
                  <a:pt x="2202395" y="36575"/>
                </a:moveTo>
                <a:lnTo>
                  <a:pt x="2199093" y="37846"/>
                </a:lnTo>
                <a:lnTo>
                  <a:pt x="2195918" y="39243"/>
                </a:lnTo>
                <a:lnTo>
                  <a:pt x="2194394" y="42925"/>
                </a:lnTo>
                <a:lnTo>
                  <a:pt x="2195664" y="46227"/>
                </a:lnTo>
                <a:lnTo>
                  <a:pt x="2197061" y="49402"/>
                </a:lnTo>
                <a:lnTo>
                  <a:pt x="2200744" y="50926"/>
                </a:lnTo>
                <a:lnTo>
                  <a:pt x="2203919" y="49656"/>
                </a:lnTo>
                <a:lnTo>
                  <a:pt x="2204046" y="49656"/>
                </a:lnTo>
                <a:lnTo>
                  <a:pt x="2207221" y="48260"/>
                </a:lnTo>
                <a:lnTo>
                  <a:pt x="2208745" y="44576"/>
                </a:lnTo>
                <a:lnTo>
                  <a:pt x="2207457" y="41357"/>
                </a:lnTo>
                <a:lnTo>
                  <a:pt x="2206078" y="38100"/>
                </a:lnTo>
                <a:lnTo>
                  <a:pt x="2202395" y="36575"/>
                </a:lnTo>
                <a:close/>
              </a:path>
              <a:path w="2293620" h="929005">
                <a:moveTo>
                  <a:pt x="2220089" y="29603"/>
                </a:moveTo>
                <a:lnTo>
                  <a:pt x="2219540" y="29845"/>
                </a:lnTo>
                <a:lnTo>
                  <a:pt x="2217889" y="33527"/>
                </a:lnTo>
                <a:lnTo>
                  <a:pt x="2219286" y="36702"/>
                </a:lnTo>
                <a:lnTo>
                  <a:pt x="2220556" y="40004"/>
                </a:lnTo>
                <a:lnTo>
                  <a:pt x="2224366" y="41528"/>
                </a:lnTo>
                <a:lnTo>
                  <a:pt x="2224795" y="41357"/>
                </a:lnTo>
                <a:lnTo>
                  <a:pt x="2220089" y="29603"/>
                </a:lnTo>
                <a:close/>
              </a:path>
              <a:path w="2293620" h="929005">
                <a:moveTo>
                  <a:pt x="2226017" y="27177"/>
                </a:moveTo>
                <a:lnTo>
                  <a:pt x="2222715" y="28448"/>
                </a:lnTo>
                <a:lnTo>
                  <a:pt x="2220089" y="29603"/>
                </a:lnTo>
                <a:lnTo>
                  <a:pt x="2224795" y="41357"/>
                </a:lnTo>
                <a:lnTo>
                  <a:pt x="2227541" y="40259"/>
                </a:lnTo>
                <a:lnTo>
                  <a:pt x="2230843" y="38862"/>
                </a:lnTo>
                <a:lnTo>
                  <a:pt x="2232367" y="35178"/>
                </a:lnTo>
                <a:lnTo>
                  <a:pt x="2230970" y="31876"/>
                </a:lnTo>
                <a:lnTo>
                  <a:pt x="2229700" y="28701"/>
                </a:lnTo>
                <a:lnTo>
                  <a:pt x="2226017" y="27177"/>
                </a:lnTo>
                <a:close/>
              </a:path>
              <a:path w="2293620" h="929005">
                <a:moveTo>
                  <a:pt x="2208237" y="0"/>
                </a:moveTo>
                <a:lnTo>
                  <a:pt x="2220089" y="29603"/>
                </a:lnTo>
                <a:lnTo>
                  <a:pt x="2222715" y="28448"/>
                </a:lnTo>
                <a:lnTo>
                  <a:pt x="2226017" y="27177"/>
                </a:lnTo>
                <a:lnTo>
                  <a:pt x="2275337" y="27177"/>
                </a:lnTo>
                <a:lnTo>
                  <a:pt x="2293200" y="7112"/>
                </a:lnTo>
                <a:lnTo>
                  <a:pt x="220823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505710" y="1057274"/>
            <a:ext cx="1911985" cy="1892935"/>
          </a:xfrm>
          <a:custGeom>
            <a:avLst/>
            <a:gdLst/>
            <a:ahLst/>
            <a:cxnLst/>
            <a:rect l="l" t="t" r="r" b="b"/>
            <a:pathLst>
              <a:path w="1911985" h="1892935">
                <a:moveTo>
                  <a:pt x="8889" y="1878964"/>
                </a:moveTo>
                <a:lnTo>
                  <a:pt x="4952" y="1878964"/>
                </a:lnTo>
                <a:lnTo>
                  <a:pt x="2412" y="1881504"/>
                </a:lnTo>
                <a:lnTo>
                  <a:pt x="120" y="1883917"/>
                </a:lnTo>
                <a:lnTo>
                  <a:pt x="0" y="1887981"/>
                </a:lnTo>
                <a:lnTo>
                  <a:pt x="2539" y="1890522"/>
                </a:lnTo>
                <a:lnTo>
                  <a:pt x="5079" y="1892934"/>
                </a:lnTo>
                <a:lnTo>
                  <a:pt x="9016" y="1892934"/>
                </a:lnTo>
                <a:lnTo>
                  <a:pt x="11556" y="1890394"/>
                </a:lnTo>
                <a:lnTo>
                  <a:pt x="13849" y="1887981"/>
                </a:lnTo>
                <a:lnTo>
                  <a:pt x="13969" y="1883917"/>
                </a:lnTo>
                <a:lnTo>
                  <a:pt x="11429" y="1881377"/>
                </a:lnTo>
                <a:lnTo>
                  <a:pt x="8889" y="1878964"/>
                </a:lnTo>
                <a:close/>
              </a:path>
              <a:path w="1911985" h="1892935">
                <a:moveTo>
                  <a:pt x="27050" y="1861057"/>
                </a:moveTo>
                <a:lnTo>
                  <a:pt x="22987" y="1861057"/>
                </a:lnTo>
                <a:lnTo>
                  <a:pt x="20573" y="1863598"/>
                </a:lnTo>
                <a:lnTo>
                  <a:pt x="18154" y="1866010"/>
                </a:lnTo>
                <a:lnTo>
                  <a:pt x="18033" y="1870202"/>
                </a:lnTo>
                <a:lnTo>
                  <a:pt x="23113" y="1875027"/>
                </a:lnTo>
                <a:lnTo>
                  <a:pt x="27177" y="1875027"/>
                </a:lnTo>
                <a:lnTo>
                  <a:pt x="32003" y="1869948"/>
                </a:lnTo>
                <a:lnTo>
                  <a:pt x="32003" y="1866010"/>
                </a:lnTo>
                <a:lnTo>
                  <a:pt x="27050" y="1861057"/>
                </a:lnTo>
                <a:close/>
              </a:path>
              <a:path w="1911985" h="1892935">
                <a:moveTo>
                  <a:pt x="45084" y="1843151"/>
                </a:moveTo>
                <a:lnTo>
                  <a:pt x="41020" y="1843277"/>
                </a:lnTo>
                <a:lnTo>
                  <a:pt x="36194" y="1848103"/>
                </a:lnTo>
                <a:lnTo>
                  <a:pt x="36194" y="1852294"/>
                </a:lnTo>
                <a:lnTo>
                  <a:pt x="38607" y="1854707"/>
                </a:lnTo>
                <a:lnTo>
                  <a:pt x="41147" y="1857120"/>
                </a:lnTo>
                <a:lnTo>
                  <a:pt x="45212" y="1857120"/>
                </a:lnTo>
                <a:lnTo>
                  <a:pt x="47625" y="1854580"/>
                </a:lnTo>
                <a:lnTo>
                  <a:pt x="50164" y="1852167"/>
                </a:lnTo>
                <a:lnTo>
                  <a:pt x="50037" y="1848103"/>
                </a:lnTo>
                <a:lnTo>
                  <a:pt x="47497" y="1845690"/>
                </a:lnTo>
                <a:lnTo>
                  <a:pt x="45084" y="1843151"/>
                </a:lnTo>
                <a:close/>
              </a:path>
              <a:path w="1911985" h="1892935">
                <a:moveTo>
                  <a:pt x="63118" y="1825370"/>
                </a:moveTo>
                <a:lnTo>
                  <a:pt x="59054" y="1825370"/>
                </a:lnTo>
                <a:lnTo>
                  <a:pt x="56641" y="1827910"/>
                </a:lnTo>
                <a:lnTo>
                  <a:pt x="54355" y="1830197"/>
                </a:lnTo>
                <a:lnTo>
                  <a:pt x="54228" y="1834387"/>
                </a:lnTo>
                <a:lnTo>
                  <a:pt x="56768" y="1836801"/>
                </a:lnTo>
                <a:lnTo>
                  <a:pt x="59181" y="1839340"/>
                </a:lnTo>
                <a:lnTo>
                  <a:pt x="63245" y="1839213"/>
                </a:lnTo>
                <a:lnTo>
                  <a:pt x="68071" y="1834387"/>
                </a:lnTo>
                <a:lnTo>
                  <a:pt x="68071" y="1830197"/>
                </a:lnTo>
                <a:lnTo>
                  <a:pt x="65658" y="1827783"/>
                </a:lnTo>
                <a:lnTo>
                  <a:pt x="63118" y="1825370"/>
                </a:lnTo>
                <a:close/>
              </a:path>
              <a:path w="1911985" h="1892935">
                <a:moveTo>
                  <a:pt x="81152" y="1807463"/>
                </a:moveTo>
                <a:lnTo>
                  <a:pt x="77088" y="1807463"/>
                </a:lnTo>
                <a:lnTo>
                  <a:pt x="72262" y="1812543"/>
                </a:lnTo>
                <a:lnTo>
                  <a:pt x="72262" y="1816480"/>
                </a:lnTo>
                <a:lnTo>
                  <a:pt x="74802" y="1819020"/>
                </a:lnTo>
                <a:lnTo>
                  <a:pt x="77342" y="1821433"/>
                </a:lnTo>
                <a:lnTo>
                  <a:pt x="81279" y="1821433"/>
                </a:lnTo>
                <a:lnTo>
                  <a:pt x="83819" y="1818893"/>
                </a:lnTo>
                <a:lnTo>
                  <a:pt x="86112" y="1816480"/>
                </a:lnTo>
                <a:lnTo>
                  <a:pt x="86232" y="1812289"/>
                </a:lnTo>
                <a:lnTo>
                  <a:pt x="81152" y="1807463"/>
                </a:lnTo>
                <a:close/>
              </a:path>
              <a:path w="1911985" h="1892935">
                <a:moveTo>
                  <a:pt x="99187" y="1789556"/>
                </a:moveTo>
                <a:lnTo>
                  <a:pt x="95250" y="1789556"/>
                </a:lnTo>
                <a:lnTo>
                  <a:pt x="92709" y="1792097"/>
                </a:lnTo>
                <a:lnTo>
                  <a:pt x="90417" y="1794509"/>
                </a:lnTo>
                <a:lnTo>
                  <a:pt x="90296" y="1798574"/>
                </a:lnTo>
                <a:lnTo>
                  <a:pt x="92837" y="1801113"/>
                </a:lnTo>
                <a:lnTo>
                  <a:pt x="95376" y="1803527"/>
                </a:lnTo>
                <a:lnTo>
                  <a:pt x="99313" y="1803527"/>
                </a:lnTo>
                <a:lnTo>
                  <a:pt x="101853" y="1800986"/>
                </a:lnTo>
                <a:lnTo>
                  <a:pt x="104146" y="1798574"/>
                </a:lnTo>
                <a:lnTo>
                  <a:pt x="104266" y="1794509"/>
                </a:lnTo>
                <a:lnTo>
                  <a:pt x="101726" y="1791969"/>
                </a:lnTo>
                <a:lnTo>
                  <a:pt x="99187" y="1789556"/>
                </a:lnTo>
                <a:close/>
              </a:path>
              <a:path w="1911985" h="1892935">
                <a:moveTo>
                  <a:pt x="117347" y="1771650"/>
                </a:moveTo>
                <a:lnTo>
                  <a:pt x="113283" y="1771777"/>
                </a:lnTo>
                <a:lnTo>
                  <a:pt x="110870" y="1774189"/>
                </a:lnTo>
                <a:lnTo>
                  <a:pt x="108451" y="1776602"/>
                </a:lnTo>
                <a:lnTo>
                  <a:pt x="108331" y="1780793"/>
                </a:lnTo>
                <a:lnTo>
                  <a:pt x="113410" y="1785619"/>
                </a:lnTo>
                <a:lnTo>
                  <a:pt x="117475" y="1785619"/>
                </a:lnTo>
                <a:lnTo>
                  <a:pt x="119887" y="1783079"/>
                </a:lnTo>
                <a:lnTo>
                  <a:pt x="122174" y="1780793"/>
                </a:lnTo>
                <a:lnTo>
                  <a:pt x="122300" y="1776602"/>
                </a:lnTo>
                <a:lnTo>
                  <a:pt x="119760" y="1774189"/>
                </a:lnTo>
                <a:lnTo>
                  <a:pt x="117347" y="1771650"/>
                </a:lnTo>
                <a:close/>
              </a:path>
              <a:path w="1911985" h="1892935">
                <a:moveTo>
                  <a:pt x="135381" y="1753742"/>
                </a:moveTo>
                <a:lnTo>
                  <a:pt x="131317" y="1753869"/>
                </a:lnTo>
                <a:lnTo>
                  <a:pt x="128904" y="1756282"/>
                </a:lnTo>
                <a:lnTo>
                  <a:pt x="126498" y="1758695"/>
                </a:lnTo>
                <a:lnTo>
                  <a:pt x="126491" y="1762886"/>
                </a:lnTo>
                <a:lnTo>
                  <a:pt x="131444" y="1767839"/>
                </a:lnTo>
                <a:lnTo>
                  <a:pt x="135508" y="1767712"/>
                </a:lnTo>
                <a:lnTo>
                  <a:pt x="137921" y="1765300"/>
                </a:lnTo>
                <a:lnTo>
                  <a:pt x="140462" y="1762759"/>
                </a:lnTo>
                <a:lnTo>
                  <a:pt x="140334" y="1758695"/>
                </a:lnTo>
                <a:lnTo>
                  <a:pt x="137794" y="1756282"/>
                </a:lnTo>
                <a:lnTo>
                  <a:pt x="135381" y="1753742"/>
                </a:lnTo>
                <a:close/>
              </a:path>
              <a:path w="1911985" h="1892935">
                <a:moveTo>
                  <a:pt x="153415" y="1735962"/>
                </a:moveTo>
                <a:lnTo>
                  <a:pt x="149351" y="1735962"/>
                </a:lnTo>
                <a:lnTo>
                  <a:pt x="146938" y="1738502"/>
                </a:lnTo>
                <a:lnTo>
                  <a:pt x="144652" y="1740788"/>
                </a:lnTo>
                <a:lnTo>
                  <a:pt x="144525" y="1744979"/>
                </a:lnTo>
                <a:lnTo>
                  <a:pt x="147065" y="1747392"/>
                </a:lnTo>
                <a:lnTo>
                  <a:pt x="149478" y="1749932"/>
                </a:lnTo>
                <a:lnTo>
                  <a:pt x="153542" y="1749805"/>
                </a:lnTo>
                <a:lnTo>
                  <a:pt x="158369" y="1744979"/>
                </a:lnTo>
                <a:lnTo>
                  <a:pt x="158369" y="1740788"/>
                </a:lnTo>
                <a:lnTo>
                  <a:pt x="155956" y="1738376"/>
                </a:lnTo>
                <a:lnTo>
                  <a:pt x="153415" y="1735962"/>
                </a:lnTo>
                <a:close/>
              </a:path>
              <a:path w="1911985" h="1892935">
                <a:moveTo>
                  <a:pt x="171450" y="1718055"/>
                </a:moveTo>
                <a:lnTo>
                  <a:pt x="167385" y="1718055"/>
                </a:lnTo>
                <a:lnTo>
                  <a:pt x="162559" y="1723135"/>
                </a:lnTo>
                <a:lnTo>
                  <a:pt x="162559" y="1727073"/>
                </a:lnTo>
                <a:lnTo>
                  <a:pt x="165100" y="1729612"/>
                </a:lnTo>
                <a:lnTo>
                  <a:pt x="167639" y="1732026"/>
                </a:lnTo>
                <a:lnTo>
                  <a:pt x="171576" y="1732026"/>
                </a:lnTo>
                <a:lnTo>
                  <a:pt x="174116" y="1729485"/>
                </a:lnTo>
                <a:lnTo>
                  <a:pt x="176409" y="1727073"/>
                </a:lnTo>
                <a:lnTo>
                  <a:pt x="176529" y="1722881"/>
                </a:lnTo>
                <a:lnTo>
                  <a:pt x="171450" y="1718055"/>
                </a:lnTo>
                <a:close/>
              </a:path>
              <a:path w="1911985" h="1892935">
                <a:moveTo>
                  <a:pt x="189483" y="1700149"/>
                </a:moveTo>
                <a:lnTo>
                  <a:pt x="185546" y="1700149"/>
                </a:lnTo>
                <a:lnTo>
                  <a:pt x="183006" y="1702688"/>
                </a:lnTo>
                <a:lnTo>
                  <a:pt x="180714" y="1705102"/>
                </a:lnTo>
                <a:lnTo>
                  <a:pt x="180594" y="1709292"/>
                </a:lnTo>
                <a:lnTo>
                  <a:pt x="185673" y="1714118"/>
                </a:lnTo>
                <a:lnTo>
                  <a:pt x="189610" y="1714118"/>
                </a:lnTo>
                <a:lnTo>
                  <a:pt x="192150" y="1711578"/>
                </a:lnTo>
                <a:lnTo>
                  <a:pt x="194563" y="1709038"/>
                </a:lnTo>
                <a:lnTo>
                  <a:pt x="194563" y="1705102"/>
                </a:lnTo>
                <a:lnTo>
                  <a:pt x="192023" y="1702561"/>
                </a:lnTo>
                <a:lnTo>
                  <a:pt x="189483" y="1700149"/>
                </a:lnTo>
                <a:close/>
              </a:path>
              <a:path w="1911985" h="1892935">
                <a:moveTo>
                  <a:pt x="207644" y="1682241"/>
                </a:moveTo>
                <a:lnTo>
                  <a:pt x="203581" y="1682368"/>
                </a:lnTo>
                <a:lnTo>
                  <a:pt x="201167" y="1684781"/>
                </a:lnTo>
                <a:lnTo>
                  <a:pt x="198748" y="1687194"/>
                </a:lnTo>
                <a:lnTo>
                  <a:pt x="198627" y="1691385"/>
                </a:lnTo>
                <a:lnTo>
                  <a:pt x="203707" y="1696211"/>
                </a:lnTo>
                <a:lnTo>
                  <a:pt x="207771" y="1696211"/>
                </a:lnTo>
                <a:lnTo>
                  <a:pt x="210184" y="1693672"/>
                </a:lnTo>
                <a:lnTo>
                  <a:pt x="212470" y="1691385"/>
                </a:lnTo>
                <a:lnTo>
                  <a:pt x="212597" y="1687194"/>
                </a:lnTo>
                <a:lnTo>
                  <a:pt x="210057" y="1684781"/>
                </a:lnTo>
                <a:lnTo>
                  <a:pt x="207644" y="1682241"/>
                </a:lnTo>
                <a:close/>
              </a:path>
              <a:path w="1911985" h="1892935">
                <a:moveTo>
                  <a:pt x="225678" y="1664461"/>
                </a:moveTo>
                <a:lnTo>
                  <a:pt x="221614" y="1664461"/>
                </a:lnTo>
                <a:lnTo>
                  <a:pt x="219201" y="1667002"/>
                </a:lnTo>
                <a:lnTo>
                  <a:pt x="216795" y="1669287"/>
                </a:lnTo>
                <a:lnTo>
                  <a:pt x="216788" y="1673478"/>
                </a:lnTo>
                <a:lnTo>
                  <a:pt x="221741" y="1678431"/>
                </a:lnTo>
                <a:lnTo>
                  <a:pt x="225806" y="1678304"/>
                </a:lnTo>
                <a:lnTo>
                  <a:pt x="230631" y="1673478"/>
                </a:lnTo>
                <a:lnTo>
                  <a:pt x="230631" y="1669287"/>
                </a:lnTo>
                <a:lnTo>
                  <a:pt x="228091" y="1666875"/>
                </a:lnTo>
                <a:lnTo>
                  <a:pt x="225678" y="1664461"/>
                </a:lnTo>
                <a:close/>
              </a:path>
              <a:path w="1911985" h="1892935">
                <a:moveTo>
                  <a:pt x="243712" y="1646554"/>
                </a:moveTo>
                <a:lnTo>
                  <a:pt x="239648" y="1646554"/>
                </a:lnTo>
                <a:lnTo>
                  <a:pt x="234822" y="1651634"/>
                </a:lnTo>
                <a:lnTo>
                  <a:pt x="234822" y="1655572"/>
                </a:lnTo>
                <a:lnTo>
                  <a:pt x="239775" y="1660525"/>
                </a:lnTo>
                <a:lnTo>
                  <a:pt x="243839" y="1660525"/>
                </a:lnTo>
                <a:lnTo>
                  <a:pt x="246252" y="1657984"/>
                </a:lnTo>
                <a:lnTo>
                  <a:pt x="248792" y="1655444"/>
                </a:lnTo>
                <a:lnTo>
                  <a:pt x="248665" y="1651380"/>
                </a:lnTo>
                <a:lnTo>
                  <a:pt x="246252" y="1648967"/>
                </a:lnTo>
                <a:lnTo>
                  <a:pt x="243712" y="1646554"/>
                </a:lnTo>
                <a:close/>
              </a:path>
              <a:path w="1911985" h="1892935">
                <a:moveTo>
                  <a:pt x="261746" y="1628648"/>
                </a:moveTo>
                <a:lnTo>
                  <a:pt x="257682" y="1628648"/>
                </a:lnTo>
                <a:lnTo>
                  <a:pt x="252977" y="1633601"/>
                </a:lnTo>
                <a:lnTo>
                  <a:pt x="252856" y="1637664"/>
                </a:lnTo>
                <a:lnTo>
                  <a:pt x="255396" y="1640204"/>
                </a:lnTo>
                <a:lnTo>
                  <a:pt x="257937" y="1642617"/>
                </a:lnTo>
                <a:lnTo>
                  <a:pt x="261873" y="1642617"/>
                </a:lnTo>
                <a:lnTo>
                  <a:pt x="264413" y="1640077"/>
                </a:lnTo>
                <a:lnTo>
                  <a:pt x="266706" y="1637664"/>
                </a:lnTo>
                <a:lnTo>
                  <a:pt x="266826" y="1633601"/>
                </a:lnTo>
                <a:lnTo>
                  <a:pt x="264287" y="1631060"/>
                </a:lnTo>
                <a:lnTo>
                  <a:pt x="261746" y="1628648"/>
                </a:lnTo>
                <a:close/>
              </a:path>
              <a:path w="1911985" h="1892935">
                <a:moveTo>
                  <a:pt x="279781" y="1610740"/>
                </a:moveTo>
                <a:lnTo>
                  <a:pt x="275844" y="1610740"/>
                </a:lnTo>
                <a:lnTo>
                  <a:pt x="273303" y="1613280"/>
                </a:lnTo>
                <a:lnTo>
                  <a:pt x="271011" y="1615693"/>
                </a:lnTo>
                <a:lnTo>
                  <a:pt x="270890" y="1619884"/>
                </a:lnTo>
                <a:lnTo>
                  <a:pt x="275970" y="1624710"/>
                </a:lnTo>
                <a:lnTo>
                  <a:pt x="279907" y="1624710"/>
                </a:lnTo>
                <a:lnTo>
                  <a:pt x="282447" y="1622170"/>
                </a:lnTo>
                <a:lnTo>
                  <a:pt x="284860" y="1619630"/>
                </a:lnTo>
                <a:lnTo>
                  <a:pt x="284860" y="1615693"/>
                </a:lnTo>
                <a:lnTo>
                  <a:pt x="282320" y="1613153"/>
                </a:lnTo>
                <a:lnTo>
                  <a:pt x="279781" y="1610740"/>
                </a:lnTo>
                <a:close/>
              </a:path>
              <a:path w="1911985" h="1892935">
                <a:moveTo>
                  <a:pt x="297941" y="1592833"/>
                </a:moveTo>
                <a:lnTo>
                  <a:pt x="293877" y="1592960"/>
                </a:lnTo>
                <a:lnTo>
                  <a:pt x="289051" y="1597786"/>
                </a:lnTo>
                <a:lnTo>
                  <a:pt x="288925" y="1601977"/>
                </a:lnTo>
                <a:lnTo>
                  <a:pt x="291464" y="1604390"/>
                </a:lnTo>
                <a:lnTo>
                  <a:pt x="294004" y="1606930"/>
                </a:lnTo>
                <a:lnTo>
                  <a:pt x="298069" y="1606803"/>
                </a:lnTo>
                <a:lnTo>
                  <a:pt x="300481" y="1604263"/>
                </a:lnTo>
                <a:lnTo>
                  <a:pt x="302768" y="1601977"/>
                </a:lnTo>
                <a:lnTo>
                  <a:pt x="302894" y="1597786"/>
                </a:lnTo>
                <a:lnTo>
                  <a:pt x="300354" y="1595374"/>
                </a:lnTo>
                <a:lnTo>
                  <a:pt x="297941" y="1592833"/>
                </a:lnTo>
                <a:close/>
              </a:path>
              <a:path w="1911985" h="1892935">
                <a:moveTo>
                  <a:pt x="315975" y="1575053"/>
                </a:moveTo>
                <a:lnTo>
                  <a:pt x="311912" y="1575053"/>
                </a:lnTo>
                <a:lnTo>
                  <a:pt x="309498" y="1577593"/>
                </a:lnTo>
                <a:lnTo>
                  <a:pt x="307092" y="1579879"/>
                </a:lnTo>
                <a:lnTo>
                  <a:pt x="307085" y="1584070"/>
                </a:lnTo>
                <a:lnTo>
                  <a:pt x="312038" y="1589024"/>
                </a:lnTo>
                <a:lnTo>
                  <a:pt x="316102" y="1588897"/>
                </a:lnTo>
                <a:lnTo>
                  <a:pt x="320929" y="1584070"/>
                </a:lnTo>
                <a:lnTo>
                  <a:pt x="320928" y="1579879"/>
                </a:lnTo>
                <a:lnTo>
                  <a:pt x="318388" y="1577466"/>
                </a:lnTo>
                <a:lnTo>
                  <a:pt x="315975" y="1575053"/>
                </a:lnTo>
                <a:close/>
              </a:path>
              <a:path w="1911985" h="1892935">
                <a:moveTo>
                  <a:pt x="334009" y="1557147"/>
                </a:moveTo>
                <a:lnTo>
                  <a:pt x="329945" y="1557147"/>
                </a:lnTo>
                <a:lnTo>
                  <a:pt x="325119" y="1562227"/>
                </a:lnTo>
                <a:lnTo>
                  <a:pt x="325119" y="1566163"/>
                </a:lnTo>
                <a:lnTo>
                  <a:pt x="330072" y="1571116"/>
                </a:lnTo>
                <a:lnTo>
                  <a:pt x="334137" y="1571116"/>
                </a:lnTo>
                <a:lnTo>
                  <a:pt x="336550" y="1568577"/>
                </a:lnTo>
                <a:lnTo>
                  <a:pt x="338963" y="1566163"/>
                </a:lnTo>
                <a:lnTo>
                  <a:pt x="338963" y="1561973"/>
                </a:lnTo>
                <a:lnTo>
                  <a:pt x="336550" y="1559559"/>
                </a:lnTo>
                <a:lnTo>
                  <a:pt x="334009" y="1557147"/>
                </a:lnTo>
                <a:close/>
              </a:path>
              <a:path w="1911985" h="1892935">
                <a:moveTo>
                  <a:pt x="352044" y="1539239"/>
                </a:moveTo>
                <a:lnTo>
                  <a:pt x="347979" y="1539239"/>
                </a:lnTo>
                <a:lnTo>
                  <a:pt x="343274" y="1544192"/>
                </a:lnTo>
                <a:lnTo>
                  <a:pt x="343153" y="1548383"/>
                </a:lnTo>
                <a:lnTo>
                  <a:pt x="348233" y="1553209"/>
                </a:lnTo>
                <a:lnTo>
                  <a:pt x="352170" y="1553209"/>
                </a:lnTo>
                <a:lnTo>
                  <a:pt x="354710" y="1550669"/>
                </a:lnTo>
                <a:lnTo>
                  <a:pt x="357123" y="1548129"/>
                </a:lnTo>
                <a:lnTo>
                  <a:pt x="357123" y="1544192"/>
                </a:lnTo>
                <a:lnTo>
                  <a:pt x="354583" y="1541652"/>
                </a:lnTo>
                <a:lnTo>
                  <a:pt x="352044" y="1539239"/>
                </a:lnTo>
                <a:close/>
              </a:path>
              <a:path w="1911985" h="1892935">
                <a:moveTo>
                  <a:pt x="370077" y="1521332"/>
                </a:moveTo>
                <a:lnTo>
                  <a:pt x="366140" y="1521459"/>
                </a:lnTo>
                <a:lnTo>
                  <a:pt x="363600" y="1523873"/>
                </a:lnTo>
                <a:lnTo>
                  <a:pt x="361308" y="1526285"/>
                </a:lnTo>
                <a:lnTo>
                  <a:pt x="361188" y="1530477"/>
                </a:lnTo>
                <a:lnTo>
                  <a:pt x="366267" y="1535302"/>
                </a:lnTo>
                <a:lnTo>
                  <a:pt x="370204" y="1535302"/>
                </a:lnTo>
                <a:lnTo>
                  <a:pt x="375031" y="1530477"/>
                </a:lnTo>
                <a:lnTo>
                  <a:pt x="375157" y="1526285"/>
                </a:lnTo>
                <a:lnTo>
                  <a:pt x="372617" y="1523873"/>
                </a:lnTo>
                <a:lnTo>
                  <a:pt x="370077" y="1521332"/>
                </a:lnTo>
                <a:close/>
              </a:path>
              <a:path w="1911985" h="1892935">
                <a:moveTo>
                  <a:pt x="388238" y="1503426"/>
                </a:moveTo>
                <a:lnTo>
                  <a:pt x="384175" y="1503552"/>
                </a:lnTo>
                <a:lnTo>
                  <a:pt x="381762" y="1506092"/>
                </a:lnTo>
                <a:lnTo>
                  <a:pt x="381634" y="1506092"/>
                </a:lnTo>
                <a:lnTo>
                  <a:pt x="379348" y="1508378"/>
                </a:lnTo>
                <a:lnTo>
                  <a:pt x="379221" y="1512569"/>
                </a:lnTo>
                <a:lnTo>
                  <a:pt x="381762" y="1514982"/>
                </a:lnTo>
                <a:lnTo>
                  <a:pt x="384301" y="1517523"/>
                </a:lnTo>
                <a:lnTo>
                  <a:pt x="388365" y="1517395"/>
                </a:lnTo>
                <a:lnTo>
                  <a:pt x="390778" y="1514982"/>
                </a:lnTo>
                <a:lnTo>
                  <a:pt x="393064" y="1512569"/>
                </a:lnTo>
                <a:lnTo>
                  <a:pt x="393191" y="1508378"/>
                </a:lnTo>
                <a:lnTo>
                  <a:pt x="390651" y="1505965"/>
                </a:lnTo>
                <a:lnTo>
                  <a:pt x="388238" y="1503426"/>
                </a:lnTo>
                <a:close/>
              </a:path>
              <a:path w="1911985" h="1892935">
                <a:moveTo>
                  <a:pt x="406272" y="1485645"/>
                </a:moveTo>
                <a:lnTo>
                  <a:pt x="402208" y="1485645"/>
                </a:lnTo>
                <a:lnTo>
                  <a:pt x="399795" y="1488185"/>
                </a:lnTo>
                <a:lnTo>
                  <a:pt x="397509" y="1490472"/>
                </a:lnTo>
                <a:lnTo>
                  <a:pt x="397382" y="1494662"/>
                </a:lnTo>
                <a:lnTo>
                  <a:pt x="399795" y="1497202"/>
                </a:lnTo>
                <a:lnTo>
                  <a:pt x="402335" y="1499615"/>
                </a:lnTo>
                <a:lnTo>
                  <a:pt x="406400" y="1499615"/>
                </a:lnTo>
                <a:lnTo>
                  <a:pt x="408813" y="1497076"/>
                </a:lnTo>
                <a:lnTo>
                  <a:pt x="411225" y="1494662"/>
                </a:lnTo>
                <a:lnTo>
                  <a:pt x="411225" y="1490472"/>
                </a:lnTo>
                <a:lnTo>
                  <a:pt x="408685" y="1488058"/>
                </a:lnTo>
                <a:lnTo>
                  <a:pt x="406272" y="1485645"/>
                </a:lnTo>
                <a:close/>
              </a:path>
              <a:path w="1911985" h="1892935">
                <a:moveTo>
                  <a:pt x="424306" y="1467738"/>
                </a:moveTo>
                <a:lnTo>
                  <a:pt x="420242" y="1467738"/>
                </a:lnTo>
                <a:lnTo>
                  <a:pt x="415537" y="1472691"/>
                </a:lnTo>
                <a:lnTo>
                  <a:pt x="415416" y="1476755"/>
                </a:lnTo>
                <a:lnTo>
                  <a:pt x="420369" y="1481708"/>
                </a:lnTo>
                <a:lnTo>
                  <a:pt x="424433" y="1481708"/>
                </a:lnTo>
                <a:lnTo>
                  <a:pt x="426846" y="1479168"/>
                </a:lnTo>
                <a:lnTo>
                  <a:pt x="429260" y="1476755"/>
                </a:lnTo>
                <a:lnTo>
                  <a:pt x="429259" y="1472691"/>
                </a:lnTo>
                <a:lnTo>
                  <a:pt x="426846" y="1470152"/>
                </a:lnTo>
                <a:lnTo>
                  <a:pt x="424306" y="1467738"/>
                </a:lnTo>
                <a:close/>
              </a:path>
              <a:path w="1911985" h="1892935">
                <a:moveTo>
                  <a:pt x="442340" y="1449831"/>
                </a:moveTo>
                <a:lnTo>
                  <a:pt x="438276" y="1449831"/>
                </a:lnTo>
                <a:lnTo>
                  <a:pt x="433571" y="1454784"/>
                </a:lnTo>
                <a:lnTo>
                  <a:pt x="433450" y="1458976"/>
                </a:lnTo>
                <a:lnTo>
                  <a:pt x="438531" y="1463802"/>
                </a:lnTo>
                <a:lnTo>
                  <a:pt x="442467" y="1463802"/>
                </a:lnTo>
                <a:lnTo>
                  <a:pt x="445007" y="1461261"/>
                </a:lnTo>
                <a:lnTo>
                  <a:pt x="447420" y="1458722"/>
                </a:lnTo>
                <a:lnTo>
                  <a:pt x="447420" y="1454784"/>
                </a:lnTo>
                <a:lnTo>
                  <a:pt x="444881" y="1452244"/>
                </a:lnTo>
                <a:lnTo>
                  <a:pt x="442340" y="1449831"/>
                </a:lnTo>
                <a:close/>
              </a:path>
              <a:path w="1911985" h="1892935">
                <a:moveTo>
                  <a:pt x="460375" y="1431925"/>
                </a:moveTo>
                <a:lnTo>
                  <a:pt x="456438" y="1432052"/>
                </a:lnTo>
                <a:lnTo>
                  <a:pt x="453897" y="1434464"/>
                </a:lnTo>
                <a:lnTo>
                  <a:pt x="451605" y="1436877"/>
                </a:lnTo>
                <a:lnTo>
                  <a:pt x="451484" y="1441068"/>
                </a:lnTo>
                <a:lnTo>
                  <a:pt x="456564" y="1445894"/>
                </a:lnTo>
                <a:lnTo>
                  <a:pt x="460501" y="1445894"/>
                </a:lnTo>
                <a:lnTo>
                  <a:pt x="465327" y="1441068"/>
                </a:lnTo>
                <a:lnTo>
                  <a:pt x="465454" y="1436877"/>
                </a:lnTo>
                <a:lnTo>
                  <a:pt x="462914" y="1434464"/>
                </a:lnTo>
                <a:lnTo>
                  <a:pt x="460375" y="1431925"/>
                </a:lnTo>
                <a:close/>
              </a:path>
              <a:path w="1911985" h="1892935">
                <a:moveTo>
                  <a:pt x="478535" y="1414144"/>
                </a:moveTo>
                <a:lnTo>
                  <a:pt x="474471" y="1414144"/>
                </a:lnTo>
                <a:lnTo>
                  <a:pt x="472058" y="1416684"/>
                </a:lnTo>
                <a:lnTo>
                  <a:pt x="469519" y="1419098"/>
                </a:lnTo>
                <a:lnTo>
                  <a:pt x="469519" y="1423161"/>
                </a:lnTo>
                <a:lnTo>
                  <a:pt x="472058" y="1425575"/>
                </a:lnTo>
                <a:lnTo>
                  <a:pt x="474598" y="1428114"/>
                </a:lnTo>
                <a:lnTo>
                  <a:pt x="478663" y="1427987"/>
                </a:lnTo>
                <a:lnTo>
                  <a:pt x="481075" y="1425575"/>
                </a:lnTo>
                <a:lnTo>
                  <a:pt x="483368" y="1423161"/>
                </a:lnTo>
                <a:lnTo>
                  <a:pt x="483488" y="1418970"/>
                </a:lnTo>
                <a:lnTo>
                  <a:pt x="480948" y="1416557"/>
                </a:lnTo>
                <a:lnTo>
                  <a:pt x="478535" y="1414144"/>
                </a:lnTo>
                <a:close/>
              </a:path>
              <a:path w="1911985" h="1892935">
                <a:moveTo>
                  <a:pt x="496569" y="1396237"/>
                </a:moveTo>
                <a:lnTo>
                  <a:pt x="492506" y="1396237"/>
                </a:lnTo>
                <a:lnTo>
                  <a:pt x="490092" y="1398777"/>
                </a:lnTo>
                <a:lnTo>
                  <a:pt x="487806" y="1401063"/>
                </a:lnTo>
                <a:lnTo>
                  <a:pt x="487679" y="1405254"/>
                </a:lnTo>
                <a:lnTo>
                  <a:pt x="490092" y="1407794"/>
                </a:lnTo>
                <a:lnTo>
                  <a:pt x="492632" y="1410207"/>
                </a:lnTo>
                <a:lnTo>
                  <a:pt x="496696" y="1410207"/>
                </a:lnTo>
                <a:lnTo>
                  <a:pt x="499109" y="1407667"/>
                </a:lnTo>
                <a:lnTo>
                  <a:pt x="501523" y="1405254"/>
                </a:lnTo>
                <a:lnTo>
                  <a:pt x="501522" y="1401063"/>
                </a:lnTo>
                <a:lnTo>
                  <a:pt x="498982" y="1398651"/>
                </a:lnTo>
                <a:lnTo>
                  <a:pt x="496569" y="1396237"/>
                </a:lnTo>
                <a:close/>
              </a:path>
              <a:path w="1911985" h="1892935">
                <a:moveTo>
                  <a:pt x="514603" y="1378330"/>
                </a:moveTo>
                <a:lnTo>
                  <a:pt x="510539" y="1378330"/>
                </a:lnTo>
                <a:lnTo>
                  <a:pt x="505834" y="1383283"/>
                </a:lnTo>
                <a:lnTo>
                  <a:pt x="505713" y="1387475"/>
                </a:lnTo>
                <a:lnTo>
                  <a:pt x="508253" y="1389887"/>
                </a:lnTo>
                <a:lnTo>
                  <a:pt x="510666" y="1392301"/>
                </a:lnTo>
                <a:lnTo>
                  <a:pt x="514731" y="1392301"/>
                </a:lnTo>
                <a:lnTo>
                  <a:pt x="517144" y="1389760"/>
                </a:lnTo>
                <a:lnTo>
                  <a:pt x="519683" y="1387220"/>
                </a:lnTo>
                <a:lnTo>
                  <a:pt x="519556" y="1383283"/>
                </a:lnTo>
                <a:lnTo>
                  <a:pt x="517144" y="1380743"/>
                </a:lnTo>
                <a:lnTo>
                  <a:pt x="514603" y="1378330"/>
                </a:lnTo>
                <a:close/>
              </a:path>
              <a:path w="1911985" h="1892935">
                <a:moveTo>
                  <a:pt x="532638" y="1360424"/>
                </a:moveTo>
                <a:lnTo>
                  <a:pt x="528573" y="1360551"/>
                </a:lnTo>
                <a:lnTo>
                  <a:pt x="526160" y="1362963"/>
                </a:lnTo>
                <a:lnTo>
                  <a:pt x="523868" y="1365377"/>
                </a:lnTo>
                <a:lnTo>
                  <a:pt x="523747" y="1369567"/>
                </a:lnTo>
                <a:lnTo>
                  <a:pt x="528827" y="1374393"/>
                </a:lnTo>
                <a:lnTo>
                  <a:pt x="532764" y="1374393"/>
                </a:lnTo>
                <a:lnTo>
                  <a:pt x="537590" y="1369567"/>
                </a:lnTo>
                <a:lnTo>
                  <a:pt x="537717" y="1365377"/>
                </a:lnTo>
                <a:lnTo>
                  <a:pt x="535177" y="1362963"/>
                </a:lnTo>
                <a:lnTo>
                  <a:pt x="532638" y="1360424"/>
                </a:lnTo>
                <a:close/>
              </a:path>
              <a:path w="1911985" h="1892935">
                <a:moveTo>
                  <a:pt x="550671" y="1342516"/>
                </a:moveTo>
                <a:lnTo>
                  <a:pt x="546734" y="1342643"/>
                </a:lnTo>
                <a:lnTo>
                  <a:pt x="544194" y="1345056"/>
                </a:lnTo>
                <a:lnTo>
                  <a:pt x="541782" y="1347597"/>
                </a:lnTo>
                <a:lnTo>
                  <a:pt x="541782" y="1351660"/>
                </a:lnTo>
                <a:lnTo>
                  <a:pt x="544321" y="1354074"/>
                </a:lnTo>
                <a:lnTo>
                  <a:pt x="546862" y="1356613"/>
                </a:lnTo>
                <a:lnTo>
                  <a:pt x="550798" y="1356486"/>
                </a:lnTo>
                <a:lnTo>
                  <a:pt x="553338" y="1354074"/>
                </a:lnTo>
                <a:lnTo>
                  <a:pt x="555625" y="1351660"/>
                </a:lnTo>
                <a:lnTo>
                  <a:pt x="555751" y="1347469"/>
                </a:lnTo>
                <a:lnTo>
                  <a:pt x="553212" y="1345056"/>
                </a:lnTo>
                <a:lnTo>
                  <a:pt x="550671" y="1342516"/>
                </a:lnTo>
                <a:close/>
              </a:path>
              <a:path w="1911985" h="1892935">
                <a:moveTo>
                  <a:pt x="568832" y="1324736"/>
                </a:moveTo>
                <a:lnTo>
                  <a:pt x="564769" y="1324736"/>
                </a:lnTo>
                <a:lnTo>
                  <a:pt x="562356" y="1327277"/>
                </a:lnTo>
                <a:lnTo>
                  <a:pt x="562228" y="1327277"/>
                </a:lnTo>
                <a:lnTo>
                  <a:pt x="559815" y="1329816"/>
                </a:lnTo>
                <a:lnTo>
                  <a:pt x="559815" y="1333753"/>
                </a:lnTo>
                <a:lnTo>
                  <a:pt x="562356" y="1336166"/>
                </a:lnTo>
                <a:lnTo>
                  <a:pt x="564895" y="1338706"/>
                </a:lnTo>
                <a:lnTo>
                  <a:pt x="568959" y="1338579"/>
                </a:lnTo>
                <a:lnTo>
                  <a:pt x="571372" y="1336166"/>
                </a:lnTo>
                <a:lnTo>
                  <a:pt x="573665" y="1333753"/>
                </a:lnTo>
                <a:lnTo>
                  <a:pt x="573785" y="1329562"/>
                </a:lnTo>
                <a:lnTo>
                  <a:pt x="571245" y="1327150"/>
                </a:lnTo>
                <a:lnTo>
                  <a:pt x="568832" y="1324736"/>
                </a:lnTo>
                <a:close/>
              </a:path>
              <a:path w="1911985" h="1892935">
                <a:moveTo>
                  <a:pt x="586866" y="1306829"/>
                </a:moveTo>
                <a:lnTo>
                  <a:pt x="582802" y="1306829"/>
                </a:lnTo>
                <a:lnTo>
                  <a:pt x="580389" y="1309369"/>
                </a:lnTo>
                <a:lnTo>
                  <a:pt x="577976" y="1311782"/>
                </a:lnTo>
                <a:lnTo>
                  <a:pt x="577976" y="1315847"/>
                </a:lnTo>
                <a:lnTo>
                  <a:pt x="580389" y="1318386"/>
                </a:lnTo>
                <a:lnTo>
                  <a:pt x="582929" y="1320800"/>
                </a:lnTo>
                <a:lnTo>
                  <a:pt x="586994" y="1320800"/>
                </a:lnTo>
                <a:lnTo>
                  <a:pt x="589407" y="1318259"/>
                </a:lnTo>
                <a:lnTo>
                  <a:pt x="591946" y="1315719"/>
                </a:lnTo>
                <a:lnTo>
                  <a:pt x="591819" y="1311782"/>
                </a:lnTo>
                <a:lnTo>
                  <a:pt x="586866" y="1306829"/>
                </a:lnTo>
                <a:close/>
              </a:path>
              <a:path w="1911985" h="1892935">
                <a:moveTo>
                  <a:pt x="604901" y="1288923"/>
                </a:moveTo>
                <a:lnTo>
                  <a:pt x="600837" y="1288923"/>
                </a:lnTo>
                <a:lnTo>
                  <a:pt x="596131" y="1293876"/>
                </a:lnTo>
                <a:lnTo>
                  <a:pt x="596010" y="1298066"/>
                </a:lnTo>
                <a:lnTo>
                  <a:pt x="598551" y="1300479"/>
                </a:lnTo>
                <a:lnTo>
                  <a:pt x="600963" y="1302892"/>
                </a:lnTo>
                <a:lnTo>
                  <a:pt x="605027" y="1302892"/>
                </a:lnTo>
                <a:lnTo>
                  <a:pt x="607440" y="1300352"/>
                </a:lnTo>
                <a:lnTo>
                  <a:pt x="609981" y="1297812"/>
                </a:lnTo>
                <a:lnTo>
                  <a:pt x="609853" y="1293876"/>
                </a:lnTo>
                <a:lnTo>
                  <a:pt x="607440" y="1291335"/>
                </a:lnTo>
                <a:lnTo>
                  <a:pt x="604901" y="1288923"/>
                </a:lnTo>
                <a:close/>
              </a:path>
              <a:path w="1911985" h="1892935">
                <a:moveTo>
                  <a:pt x="622934" y="1271015"/>
                </a:moveTo>
                <a:lnTo>
                  <a:pt x="618870" y="1271142"/>
                </a:lnTo>
                <a:lnTo>
                  <a:pt x="616457" y="1273555"/>
                </a:lnTo>
                <a:lnTo>
                  <a:pt x="614165" y="1275968"/>
                </a:lnTo>
                <a:lnTo>
                  <a:pt x="614044" y="1280159"/>
                </a:lnTo>
                <a:lnTo>
                  <a:pt x="619125" y="1284985"/>
                </a:lnTo>
                <a:lnTo>
                  <a:pt x="623062" y="1284985"/>
                </a:lnTo>
                <a:lnTo>
                  <a:pt x="627888" y="1280159"/>
                </a:lnTo>
                <a:lnTo>
                  <a:pt x="628014" y="1275968"/>
                </a:lnTo>
                <a:lnTo>
                  <a:pt x="625475" y="1273555"/>
                </a:lnTo>
                <a:lnTo>
                  <a:pt x="622934" y="1271015"/>
                </a:lnTo>
                <a:close/>
              </a:path>
              <a:path w="1911985" h="1892935">
                <a:moveTo>
                  <a:pt x="640969" y="1253235"/>
                </a:moveTo>
                <a:lnTo>
                  <a:pt x="637032" y="1253235"/>
                </a:lnTo>
                <a:lnTo>
                  <a:pt x="632205" y="1258061"/>
                </a:lnTo>
                <a:lnTo>
                  <a:pt x="632078" y="1262252"/>
                </a:lnTo>
                <a:lnTo>
                  <a:pt x="634619" y="1264665"/>
                </a:lnTo>
                <a:lnTo>
                  <a:pt x="637158" y="1267205"/>
                </a:lnTo>
                <a:lnTo>
                  <a:pt x="641095" y="1267078"/>
                </a:lnTo>
                <a:lnTo>
                  <a:pt x="643635" y="1264665"/>
                </a:lnTo>
                <a:lnTo>
                  <a:pt x="645928" y="1262252"/>
                </a:lnTo>
                <a:lnTo>
                  <a:pt x="646048" y="1258061"/>
                </a:lnTo>
                <a:lnTo>
                  <a:pt x="640969" y="1253235"/>
                </a:lnTo>
                <a:close/>
              </a:path>
              <a:path w="1911985" h="1892935">
                <a:moveTo>
                  <a:pt x="659129" y="1235328"/>
                </a:moveTo>
                <a:lnTo>
                  <a:pt x="655065" y="1235328"/>
                </a:lnTo>
                <a:lnTo>
                  <a:pt x="652652" y="1237868"/>
                </a:lnTo>
                <a:lnTo>
                  <a:pt x="650354" y="1240154"/>
                </a:lnTo>
                <a:lnTo>
                  <a:pt x="650239" y="1244345"/>
                </a:lnTo>
                <a:lnTo>
                  <a:pt x="652652" y="1246885"/>
                </a:lnTo>
                <a:lnTo>
                  <a:pt x="655192" y="1249299"/>
                </a:lnTo>
                <a:lnTo>
                  <a:pt x="659257" y="1249299"/>
                </a:lnTo>
                <a:lnTo>
                  <a:pt x="663962" y="1244345"/>
                </a:lnTo>
                <a:lnTo>
                  <a:pt x="664082" y="1240154"/>
                </a:lnTo>
                <a:lnTo>
                  <a:pt x="661542" y="1237741"/>
                </a:lnTo>
                <a:lnTo>
                  <a:pt x="659129" y="1235328"/>
                </a:lnTo>
                <a:close/>
              </a:path>
              <a:path w="1911985" h="1892935">
                <a:moveTo>
                  <a:pt x="677163" y="1217422"/>
                </a:moveTo>
                <a:lnTo>
                  <a:pt x="673100" y="1217422"/>
                </a:lnTo>
                <a:lnTo>
                  <a:pt x="670687" y="1219961"/>
                </a:lnTo>
                <a:lnTo>
                  <a:pt x="668273" y="1222375"/>
                </a:lnTo>
                <a:lnTo>
                  <a:pt x="668273" y="1226438"/>
                </a:lnTo>
                <a:lnTo>
                  <a:pt x="670687" y="1228978"/>
                </a:lnTo>
                <a:lnTo>
                  <a:pt x="673226" y="1231391"/>
                </a:lnTo>
                <a:lnTo>
                  <a:pt x="677290" y="1231391"/>
                </a:lnTo>
                <a:lnTo>
                  <a:pt x="679703" y="1228852"/>
                </a:lnTo>
                <a:lnTo>
                  <a:pt x="682117" y="1226438"/>
                </a:lnTo>
                <a:lnTo>
                  <a:pt x="682116" y="1222375"/>
                </a:lnTo>
                <a:lnTo>
                  <a:pt x="677163" y="1217422"/>
                </a:lnTo>
                <a:close/>
              </a:path>
              <a:path w="1911985" h="1892935">
                <a:moveTo>
                  <a:pt x="695197" y="1199514"/>
                </a:moveTo>
                <a:lnTo>
                  <a:pt x="691133" y="1199641"/>
                </a:lnTo>
                <a:lnTo>
                  <a:pt x="688720" y="1202054"/>
                </a:lnTo>
                <a:lnTo>
                  <a:pt x="686428" y="1204467"/>
                </a:lnTo>
                <a:lnTo>
                  <a:pt x="686307" y="1208658"/>
                </a:lnTo>
                <a:lnTo>
                  <a:pt x="688847" y="1211072"/>
                </a:lnTo>
                <a:lnTo>
                  <a:pt x="691260" y="1213484"/>
                </a:lnTo>
                <a:lnTo>
                  <a:pt x="695325" y="1213484"/>
                </a:lnTo>
                <a:lnTo>
                  <a:pt x="697738" y="1210944"/>
                </a:lnTo>
                <a:lnTo>
                  <a:pt x="700277" y="1208404"/>
                </a:lnTo>
                <a:lnTo>
                  <a:pt x="700151" y="1204467"/>
                </a:lnTo>
                <a:lnTo>
                  <a:pt x="695197" y="1199514"/>
                </a:lnTo>
                <a:close/>
              </a:path>
              <a:path w="1911985" h="1892935">
                <a:moveTo>
                  <a:pt x="713232" y="1181607"/>
                </a:moveTo>
                <a:lnTo>
                  <a:pt x="709167" y="1181734"/>
                </a:lnTo>
                <a:lnTo>
                  <a:pt x="706754" y="1184148"/>
                </a:lnTo>
                <a:lnTo>
                  <a:pt x="704468" y="1186560"/>
                </a:lnTo>
                <a:lnTo>
                  <a:pt x="704341" y="1190752"/>
                </a:lnTo>
                <a:lnTo>
                  <a:pt x="706882" y="1193164"/>
                </a:lnTo>
                <a:lnTo>
                  <a:pt x="709421" y="1195704"/>
                </a:lnTo>
                <a:lnTo>
                  <a:pt x="713358" y="1195577"/>
                </a:lnTo>
                <a:lnTo>
                  <a:pt x="715898" y="1193164"/>
                </a:lnTo>
                <a:lnTo>
                  <a:pt x="718185" y="1190752"/>
                </a:lnTo>
                <a:lnTo>
                  <a:pt x="718312" y="1186560"/>
                </a:lnTo>
                <a:lnTo>
                  <a:pt x="715771" y="1184148"/>
                </a:lnTo>
                <a:lnTo>
                  <a:pt x="713232" y="1181607"/>
                </a:lnTo>
                <a:close/>
              </a:path>
              <a:path w="1911985" h="1892935">
                <a:moveTo>
                  <a:pt x="731265" y="1163827"/>
                </a:moveTo>
                <a:lnTo>
                  <a:pt x="727328" y="1163827"/>
                </a:lnTo>
                <a:lnTo>
                  <a:pt x="722502" y="1168653"/>
                </a:lnTo>
                <a:lnTo>
                  <a:pt x="722376" y="1172844"/>
                </a:lnTo>
                <a:lnTo>
                  <a:pt x="724915" y="1175257"/>
                </a:lnTo>
                <a:lnTo>
                  <a:pt x="727456" y="1177798"/>
                </a:lnTo>
                <a:lnTo>
                  <a:pt x="731392" y="1177670"/>
                </a:lnTo>
                <a:lnTo>
                  <a:pt x="733932" y="1175257"/>
                </a:lnTo>
                <a:lnTo>
                  <a:pt x="736225" y="1172844"/>
                </a:lnTo>
                <a:lnTo>
                  <a:pt x="736345" y="1168653"/>
                </a:lnTo>
                <a:lnTo>
                  <a:pt x="731265" y="1163827"/>
                </a:lnTo>
                <a:close/>
              </a:path>
              <a:path w="1911985" h="1892935">
                <a:moveTo>
                  <a:pt x="749426" y="1145920"/>
                </a:moveTo>
                <a:lnTo>
                  <a:pt x="745363" y="1145920"/>
                </a:lnTo>
                <a:lnTo>
                  <a:pt x="742950" y="1148460"/>
                </a:lnTo>
                <a:lnTo>
                  <a:pt x="740409" y="1151001"/>
                </a:lnTo>
                <a:lnTo>
                  <a:pt x="740537" y="1154937"/>
                </a:lnTo>
                <a:lnTo>
                  <a:pt x="742950" y="1157477"/>
                </a:lnTo>
                <a:lnTo>
                  <a:pt x="745489" y="1159890"/>
                </a:lnTo>
                <a:lnTo>
                  <a:pt x="749553" y="1159890"/>
                </a:lnTo>
                <a:lnTo>
                  <a:pt x="754259" y="1154937"/>
                </a:lnTo>
                <a:lnTo>
                  <a:pt x="754379" y="1150747"/>
                </a:lnTo>
                <a:lnTo>
                  <a:pt x="751839" y="1148333"/>
                </a:lnTo>
                <a:lnTo>
                  <a:pt x="749426" y="1145920"/>
                </a:lnTo>
                <a:close/>
              </a:path>
              <a:path w="1911985" h="1892935">
                <a:moveTo>
                  <a:pt x="767461" y="1128013"/>
                </a:moveTo>
                <a:lnTo>
                  <a:pt x="763397" y="1128013"/>
                </a:lnTo>
                <a:lnTo>
                  <a:pt x="760984" y="1130553"/>
                </a:lnTo>
                <a:lnTo>
                  <a:pt x="758570" y="1132966"/>
                </a:lnTo>
                <a:lnTo>
                  <a:pt x="758570" y="1137157"/>
                </a:lnTo>
                <a:lnTo>
                  <a:pt x="760984" y="1139570"/>
                </a:lnTo>
                <a:lnTo>
                  <a:pt x="763524" y="1141983"/>
                </a:lnTo>
                <a:lnTo>
                  <a:pt x="767588" y="1141983"/>
                </a:lnTo>
                <a:lnTo>
                  <a:pt x="770001" y="1139443"/>
                </a:lnTo>
                <a:lnTo>
                  <a:pt x="772540" y="1136903"/>
                </a:lnTo>
                <a:lnTo>
                  <a:pt x="772413" y="1132966"/>
                </a:lnTo>
                <a:lnTo>
                  <a:pt x="767461" y="1128013"/>
                </a:lnTo>
                <a:close/>
              </a:path>
              <a:path w="1911985" h="1892935">
                <a:moveTo>
                  <a:pt x="785494" y="1110106"/>
                </a:moveTo>
                <a:lnTo>
                  <a:pt x="781430" y="1110233"/>
                </a:lnTo>
                <a:lnTo>
                  <a:pt x="779017" y="1112647"/>
                </a:lnTo>
                <a:lnTo>
                  <a:pt x="776725" y="1115059"/>
                </a:lnTo>
                <a:lnTo>
                  <a:pt x="776604" y="1119251"/>
                </a:lnTo>
                <a:lnTo>
                  <a:pt x="779144" y="1121663"/>
                </a:lnTo>
                <a:lnTo>
                  <a:pt x="781557" y="1124077"/>
                </a:lnTo>
                <a:lnTo>
                  <a:pt x="785622" y="1124077"/>
                </a:lnTo>
                <a:lnTo>
                  <a:pt x="788035" y="1121536"/>
                </a:lnTo>
                <a:lnTo>
                  <a:pt x="790575" y="1119124"/>
                </a:lnTo>
                <a:lnTo>
                  <a:pt x="790448" y="1115059"/>
                </a:lnTo>
                <a:lnTo>
                  <a:pt x="785494" y="1110106"/>
                </a:lnTo>
                <a:close/>
              </a:path>
              <a:path w="1911985" h="1892935">
                <a:moveTo>
                  <a:pt x="803528" y="1092327"/>
                </a:moveTo>
                <a:lnTo>
                  <a:pt x="799591" y="1092327"/>
                </a:lnTo>
                <a:lnTo>
                  <a:pt x="794765" y="1097152"/>
                </a:lnTo>
                <a:lnTo>
                  <a:pt x="794638" y="1101343"/>
                </a:lnTo>
                <a:lnTo>
                  <a:pt x="797178" y="1103756"/>
                </a:lnTo>
                <a:lnTo>
                  <a:pt x="799718" y="1106297"/>
                </a:lnTo>
                <a:lnTo>
                  <a:pt x="803655" y="1106169"/>
                </a:lnTo>
                <a:lnTo>
                  <a:pt x="806195" y="1103756"/>
                </a:lnTo>
                <a:lnTo>
                  <a:pt x="808488" y="1101343"/>
                </a:lnTo>
                <a:lnTo>
                  <a:pt x="808609" y="1097152"/>
                </a:lnTo>
                <a:lnTo>
                  <a:pt x="803528" y="1092327"/>
                </a:lnTo>
                <a:close/>
              </a:path>
              <a:path w="1911985" h="1892935">
                <a:moveTo>
                  <a:pt x="821563" y="1074419"/>
                </a:moveTo>
                <a:lnTo>
                  <a:pt x="817626" y="1074419"/>
                </a:lnTo>
                <a:lnTo>
                  <a:pt x="815086" y="1076959"/>
                </a:lnTo>
                <a:lnTo>
                  <a:pt x="812673" y="1079500"/>
                </a:lnTo>
                <a:lnTo>
                  <a:pt x="812673" y="1083436"/>
                </a:lnTo>
                <a:lnTo>
                  <a:pt x="815213" y="1085977"/>
                </a:lnTo>
                <a:lnTo>
                  <a:pt x="817752" y="1088389"/>
                </a:lnTo>
                <a:lnTo>
                  <a:pt x="821689" y="1088389"/>
                </a:lnTo>
                <a:lnTo>
                  <a:pt x="824229" y="1085850"/>
                </a:lnTo>
                <a:lnTo>
                  <a:pt x="826522" y="1083436"/>
                </a:lnTo>
                <a:lnTo>
                  <a:pt x="826642" y="1079245"/>
                </a:lnTo>
                <a:lnTo>
                  <a:pt x="821563" y="1074419"/>
                </a:lnTo>
                <a:close/>
              </a:path>
              <a:path w="1911985" h="1892935">
                <a:moveTo>
                  <a:pt x="839724" y="1056512"/>
                </a:moveTo>
                <a:lnTo>
                  <a:pt x="835660" y="1056512"/>
                </a:lnTo>
                <a:lnTo>
                  <a:pt x="833247" y="1059052"/>
                </a:lnTo>
                <a:lnTo>
                  <a:pt x="830833" y="1061465"/>
                </a:lnTo>
                <a:lnTo>
                  <a:pt x="830834" y="1065529"/>
                </a:lnTo>
                <a:lnTo>
                  <a:pt x="833247" y="1068069"/>
                </a:lnTo>
                <a:lnTo>
                  <a:pt x="835787" y="1070482"/>
                </a:lnTo>
                <a:lnTo>
                  <a:pt x="839851" y="1070482"/>
                </a:lnTo>
                <a:lnTo>
                  <a:pt x="844556" y="1065529"/>
                </a:lnTo>
                <a:lnTo>
                  <a:pt x="844676" y="1061465"/>
                </a:lnTo>
                <a:lnTo>
                  <a:pt x="839724" y="1056512"/>
                </a:lnTo>
                <a:close/>
              </a:path>
              <a:path w="1911985" h="1892935">
                <a:moveTo>
                  <a:pt x="857757" y="1038605"/>
                </a:moveTo>
                <a:lnTo>
                  <a:pt x="853693" y="1038605"/>
                </a:lnTo>
                <a:lnTo>
                  <a:pt x="851280" y="1041145"/>
                </a:lnTo>
                <a:lnTo>
                  <a:pt x="848867" y="1043558"/>
                </a:lnTo>
                <a:lnTo>
                  <a:pt x="848867" y="1047750"/>
                </a:lnTo>
                <a:lnTo>
                  <a:pt x="851280" y="1050162"/>
                </a:lnTo>
                <a:lnTo>
                  <a:pt x="853820" y="1052576"/>
                </a:lnTo>
                <a:lnTo>
                  <a:pt x="857885" y="1052576"/>
                </a:lnTo>
                <a:lnTo>
                  <a:pt x="860298" y="1050035"/>
                </a:lnTo>
                <a:lnTo>
                  <a:pt x="862838" y="1047495"/>
                </a:lnTo>
                <a:lnTo>
                  <a:pt x="862711" y="1043558"/>
                </a:lnTo>
                <a:lnTo>
                  <a:pt x="857757" y="1038605"/>
                </a:lnTo>
                <a:close/>
              </a:path>
              <a:path w="1911985" h="1892935">
                <a:moveTo>
                  <a:pt x="875791" y="1020699"/>
                </a:moveTo>
                <a:lnTo>
                  <a:pt x="871727" y="1020826"/>
                </a:lnTo>
                <a:lnTo>
                  <a:pt x="869314" y="1023238"/>
                </a:lnTo>
                <a:lnTo>
                  <a:pt x="867028" y="1025651"/>
                </a:lnTo>
                <a:lnTo>
                  <a:pt x="866901" y="1029842"/>
                </a:lnTo>
                <a:lnTo>
                  <a:pt x="869441" y="1032255"/>
                </a:lnTo>
                <a:lnTo>
                  <a:pt x="871854" y="1034795"/>
                </a:lnTo>
                <a:lnTo>
                  <a:pt x="875918" y="1034668"/>
                </a:lnTo>
                <a:lnTo>
                  <a:pt x="878331" y="1032128"/>
                </a:lnTo>
                <a:lnTo>
                  <a:pt x="880872" y="1029715"/>
                </a:lnTo>
                <a:lnTo>
                  <a:pt x="880744" y="1025651"/>
                </a:lnTo>
                <a:lnTo>
                  <a:pt x="875791" y="1020699"/>
                </a:lnTo>
                <a:close/>
              </a:path>
              <a:path w="1911985" h="1892935">
                <a:moveTo>
                  <a:pt x="893826" y="1002918"/>
                </a:moveTo>
                <a:lnTo>
                  <a:pt x="889888" y="1002918"/>
                </a:lnTo>
                <a:lnTo>
                  <a:pt x="884936" y="1007872"/>
                </a:lnTo>
                <a:lnTo>
                  <a:pt x="884936" y="1011935"/>
                </a:lnTo>
                <a:lnTo>
                  <a:pt x="887476" y="1014349"/>
                </a:lnTo>
                <a:lnTo>
                  <a:pt x="890015" y="1016888"/>
                </a:lnTo>
                <a:lnTo>
                  <a:pt x="893952" y="1016761"/>
                </a:lnTo>
                <a:lnTo>
                  <a:pt x="896492" y="1014349"/>
                </a:lnTo>
                <a:lnTo>
                  <a:pt x="898785" y="1011935"/>
                </a:lnTo>
                <a:lnTo>
                  <a:pt x="898905" y="1007744"/>
                </a:lnTo>
                <a:lnTo>
                  <a:pt x="893826" y="1002918"/>
                </a:lnTo>
                <a:close/>
              </a:path>
              <a:path w="1911985" h="1892935">
                <a:moveTo>
                  <a:pt x="911860" y="985011"/>
                </a:moveTo>
                <a:lnTo>
                  <a:pt x="907923" y="985011"/>
                </a:lnTo>
                <a:lnTo>
                  <a:pt x="905382" y="987551"/>
                </a:lnTo>
                <a:lnTo>
                  <a:pt x="902969" y="990091"/>
                </a:lnTo>
                <a:lnTo>
                  <a:pt x="902969" y="994028"/>
                </a:lnTo>
                <a:lnTo>
                  <a:pt x="905510" y="996568"/>
                </a:lnTo>
                <a:lnTo>
                  <a:pt x="908050" y="998981"/>
                </a:lnTo>
                <a:lnTo>
                  <a:pt x="911987" y="998981"/>
                </a:lnTo>
                <a:lnTo>
                  <a:pt x="914526" y="996441"/>
                </a:lnTo>
                <a:lnTo>
                  <a:pt x="916819" y="994028"/>
                </a:lnTo>
                <a:lnTo>
                  <a:pt x="916939" y="989837"/>
                </a:lnTo>
                <a:lnTo>
                  <a:pt x="911860" y="985011"/>
                </a:lnTo>
                <a:close/>
              </a:path>
              <a:path w="1911985" h="1892935">
                <a:moveTo>
                  <a:pt x="930020" y="967104"/>
                </a:moveTo>
                <a:lnTo>
                  <a:pt x="925956" y="967104"/>
                </a:lnTo>
                <a:lnTo>
                  <a:pt x="923543" y="969644"/>
                </a:lnTo>
                <a:lnTo>
                  <a:pt x="921130" y="972057"/>
                </a:lnTo>
                <a:lnTo>
                  <a:pt x="921130" y="976249"/>
                </a:lnTo>
                <a:lnTo>
                  <a:pt x="923543" y="978661"/>
                </a:lnTo>
                <a:lnTo>
                  <a:pt x="926084" y="981075"/>
                </a:lnTo>
                <a:lnTo>
                  <a:pt x="930148" y="981075"/>
                </a:lnTo>
                <a:lnTo>
                  <a:pt x="934974" y="975994"/>
                </a:lnTo>
                <a:lnTo>
                  <a:pt x="934974" y="972057"/>
                </a:lnTo>
                <a:lnTo>
                  <a:pt x="930020" y="967104"/>
                </a:lnTo>
                <a:close/>
              </a:path>
              <a:path w="1911985" h="1892935">
                <a:moveTo>
                  <a:pt x="948054" y="949198"/>
                </a:moveTo>
                <a:lnTo>
                  <a:pt x="943990" y="949325"/>
                </a:lnTo>
                <a:lnTo>
                  <a:pt x="939164" y="954151"/>
                </a:lnTo>
                <a:lnTo>
                  <a:pt x="939164" y="958341"/>
                </a:lnTo>
                <a:lnTo>
                  <a:pt x="941577" y="960754"/>
                </a:lnTo>
                <a:lnTo>
                  <a:pt x="944117" y="963167"/>
                </a:lnTo>
                <a:lnTo>
                  <a:pt x="948181" y="963167"/>
                </a:lnTo>
                <a:lnTo>
                  <a:pt x="950594" y="960627"/>
                </a:lnTo>
                <a:lnTo>
                  <a:pt x="953135" y="958214"/>
                </a:lnTo>
                <a:lnTo>
                  <a:pt x="953007" y="954151"/>
                </a:lnTo>
                <a:lnTo>
                  <a:pt x="950467" y="951737"/>
                </a:lnTo>
                <a:lnTo>
                  <a:pt x="948054" y="949198"/>
                </a:lnTo>
                <a:close/>
              </a:path>
              <a:path w="1911985" h="1892935">
                <a:moveTo>
                  <a:pt x="966088" y="931290"/>
                </a:moveTo>
                <a:lnTo>
                  <a:pt x="962025" y="931417"/>
                </a:lnTo>
                <a:lnTo>
                  <a:pt x="959612" y="933957"/>
                </a:lnTo>
                <a:lnTo>
                  <a:pt x="957326" y="936243"/>
                </a:lnTo>
                <a:lnTo>
                  <a:pt x="957199" y="940434"/>
                </a:lnTo>
                <a:lnTo>
                  <a:pt x="959738" y="942848"/>
                </a:lnTo>
                <a:lnTo>
                  <a:pt x="962151" y="945387"/>
                </a:lnTo>
                <a:lnTo>
                  <a:pt x="966215" y="945260"/>
                </a:lnTo>
                <a:lnTo>
                  <a:pt x="971041" y="940434"/>
                </a:lnTo>
                <a:lnTo>
                  <a:pt x="971041" y="936243"/>
                </a:lnTo>
                <a:lnTo>
                  <a:pt x="966088" y="931290"/>
                </a:lnTo>
                <a:close/>
              </a:path>
              <a:path w="1911985" h="1892935">
                <a:moveTo>
                  <a:pt x="984123" y="913510"/>
                </a:moveTo>
                <a:lnTo>
                  <a:pt x="980186" y="913510"/>
                </a:lnTo>
                <a:lnTo>
                  <a:pt x="977645" y="916051"/>
                </a:lnTo>
                <a:lnTo>
                  <a:pt x="975232" y="918590"/>
                </a:lnTo>
                <a:lnTo>
                  <a:pt x="975232" y="922527"/>
                </a:lnTo>
                <a:lnTo>
                  <a:pt x="977773" y="925067"/>
                </a:lnTo>
                <a:lnTo>
                  <a:pt x="980313" y="927480"/>
                </a:lnTo>
                <a:lnTo>
                  <a:pt x="984250" y="927480"/>
                </a:lnTo>
                <a:lnTo>
                  <a:pt x="986789" y="924940"/>
                </a:lnTo>
                <a:lnTo>
                  <a:pt x="989082" y="922527"/>
                </a:lnTo>
                <a:lnTo>
                  <a:pt x="989202" y="918336"/>
                </a:lnTo>
                <a:lnTo>
                  <a:pt x="984123" y="913510"/>
                </a:lnTo>
                <a:close/>
              </a:path>
              <a:path w="1911985" h="1892935">
                <a:moveTo>
                  <a:pt x="1002156" y="895603"/>
                </a:moveTo>
                <a:lnTo>
                  <a:pt x="998219" y="895603"/>
                </a:lnTo>
                <a:lnTo>
                  <a:pt x="995679" y="898143"/>
                </a:lnTo>
                <a:lnTo>
                  <a:pt x="993387" y="900556"/>
                </a:lnTo>
                <a:lnTo>
                  <a:pt x="993266" y="904620"/>
                </a:lnTo>
                <a:lnTo>
                  <a:pt x="995806" y="907160"/>
                </a:lnTo>
                <a:lnTo>
                  <a:pt x="998347" y="909574"/>
                </a:lnTo>
                <a:lnTo>
                  <a:pt x="1002284" y="909574"/>
                </a:lnTo>
                <a:lnTo>
                  <a:pt x="1004824" y="907033"/>
                </a:lnTo>
                <a:lnTo>
                  <a:pt x="1007116" y="904620"/>
                </a:lnTo>
                <a:lnTo>
                  <a:pt x="1007237" y="900556"/>
                </a:lnTo>
                <a:lnTo>
                  <a:pt x="1004697" y="898016"/>
                </a:lnTo>
                <a:lnTo>
                  <a:pt x="1002156" y="895603"/>
                </a:lnTo>
                <a:close/>
              </a:path>
              <a:path w="1911985" h="1892935">
                <a:moveTo>
                  <a:pt x="1020317" y="877697"/>
                </a:moveTo>
                <a:lnTo>
                  <a:pt x="1016253" y="877697"/>
                </a:lnTo>
                <a:lnTo>
                  <a:pt x="1013840" y="880236"/>
                </a:lnTo>
                <a:lnTo>
                  <a:pt x="1011427" y="882650"/>
                </a:lnTo>
                <a:lnTo>
                  <a:pt x="1011427" y="886840"/>
                </a:lnTo>
                <a:lnTo>
                  <a:pt x="1013840" y="889253"/>
                </a:lnTo>
                <a:lnTo>
                  <a:pt x="1016380" y="891666"/>
                </a:lnTo>
                <a:lnTo>
                  <a:pt x="1020444" y="891666"/>
                </a:lnTo>
                <a:lnTo>
                  <a:pt x="1025270" y="886586"/>
                </a:lnTo>
                <a:lnTo>
                  <a:pt x="1025270" y="882650"/>
                </a:lnTo>
                <a:lnTo>
                  <a:pt x="1020317" y="877697"/>
                </a:lnTo>
                <a:close/>
              </a:path>
              <a:path w="1911985" h="1892935">
                <a:moveTo>
                  <a:pt x="1038351" y="859789"/>
                </a:moveTo>
                <a:lnTo>
                  <a:pt x="1034288" y="859916"/>
                </a:lnTo>
                <a:lnTo>
                  <a:pt x="1029462" y="864742"/>
                </a:lnTo>
                <a:lnTo>
                  <a:pt x="1029462" y="868933"/>
                </a:lnTo>
                <a:lnTo>
                  <a:pt x="1034414" y="873886"/>
                </a:lnTo>
                <a:lnTo>
                  <a:pt x="1038478" y="873759"/>
                </a:lnTo>
                <a:lnTo>
                  <a:pt x="1040891" y="871219"/>
                </a:lnTo>
                <a:lnTo>
                  <a:pt x="1043431" y="868806"/>
                </a:lnTo>
                <a:lnTo>
                  <a:pt x="1043304" y="864742"/>
                </a:lnTo>
                <a:lnTo>
                  <a:pt x="1040764" y="862329"/>
                </a:lnTo>
                <a:lnTo>
                  <a:pt x="1038351" y="859789"/>
                </a:lnTo>
                <a:close/>
              </a:path>
              <a:path w="1911985" h="1892935">
                <a:moveTo>
                  <a:pt x="1056386" y="842009"/>
                </a:moveTo>
                <a:lnTo>
                  <a:pt x="1052322" y="842009"/>
                </a:lnTo>
                <a:lnTo>
                  <a:pt x="1049909" y="844550"/>
                </a:lnTo>
                <a:lnTo>
                  <a:pt x="1047622" y="846835"/>
                </a:lnTo>
                <a:lnTo>
                  <a:pt x="1047495" y="851026"/>
                </a:lnTo>
                <a:lnTo>
                  <a:pt x="1050036" y="853439"/>
                </a:lnTo>
                <a:lnTo>
                  <a:pt x="1052449" y="855979"/>
                </a:lnTo>
                <a:lnTo>
                  <a:pt x="1056513" y="855852"/>
                </a:lnTo>
                <a:lnTo>
                  <a:pt x="1061339" y="851026"/>
                </a:lnTo>
                <a:lnTo>
                  <a:pt x="1061339" y="846835"/>
                </a:lnTo>
                <a:lnTo>
                  <a:pt x="1058926" y="844423"/>
                </a:lnTo>
                <a:lnTo>
                  <a:pt x="1056386" y="842009"/>
                </a:lnTo>
                <a:close/>
              </a:path>
              <a:path w="1911985" h="1892935">
                <a:moveTo>
                  <a:pt x="1074419" y="824102"/>
                </a:moveTo>
                <a:lnTo>
                  <a:pt x="1070482" y="824102"/>
                </a:lnTo>
                <a:lnTo>
                  <a:pt x="1067942" y="826642"/>
                </a:lnTo>
                <a:lnTo>
                  <a:pt x="1065529" y="829182"/>
                </a:lnTo>
                <a:lnTo>
                  <a:pt x="1065529" y="833119"/>
                </a:lnTo>
                <a:lnTo>
                  <a:pt x="1068069" y="835659"/>
                </a:lnTo>
                <a:lnTo>
                  <a:pt x="1070610" y="838073"/>
                </a:lnTo>
                <a:lnTo>
                  <a:pt x="1074547" y="838073"/>
                </a:lnTo>
                <a:lnTo>
                  <a:pt x="1077087" y="835532"/>
                </a:lnTo>
                <a:lnTo>
                  <a:pt x="1079379" y="833119"/>
                </a:lnTo>
                <a:lnTo>
                  <a:pt x="1079500" y="828928"/>
                </a:lnTo>
                <a:lnTo>
                  <a:pt x="1074419" y="824102"/>
                </a:lnTo>
                <a:close/>
              </a:path>
              <a:path w="1911985" h="1892935">
                <a:moveTo>
                  <a:pt x="1092453" y="806195"/>
                </a:moveTo>
                <a:lnTo>
                  <a:pt x="1088516" y="806195"/>
                </a:lnTo>
                <a:lnTo>
                  <a:pt x="1085977" y="808735"/>
                </a:lnTo>
                <a:lnTo>
                  <a:pt x="1083684" y="811149"/>
                </a:lnTo>
                <a:lnTo>
                  <a:pt x="1083564" y="815339"/>
                </a:lnTo>
                <a:lnTo>
                  <a:pt x="1088643" y="820165"/>
                </a:lnTo>
                <a:lnTo>
                  <a:pt x="1092580" y="820165"/>
                </a:lnTo>
                <a:lnTo>
                  <a:pt x="1095120" y="817626"/>
                </a:lnTo>
                <a:lnTo>
                  <a:pt x="1097534" y="815085"/>
                </a:lnTo>
                <a:lnTo>
                  <a:pt x="1097534" y="811149"/>
                </a:lnTo>
                <a:lnTo>
                  <a:pt x="1094993" y="808608"/>
                </a:lnTo>
                <a:lnTo>
                  <a:pt x="1092453" y="806195"/>
                </a:lnTo>
                <a:close/>
              </a:path>
              <a:path w="1911985" h="1892935">
                <a:moveTo>
                  <a:pt x="1110614" y="788288"/>
                </a:moveTo>
                <a:lnTo>
                  <a:pt x="1106551" y="788415"/>
                </a:lnTo>
                <a:lnTo>
                  <a:pt x="1101725" y="793241"/>
                </a:lnTo>
                <a:lnTo>
                  <a:pt x="1101725" y="797432"/>
                </a:lnTo>
                <a:lnTo>
                  <a:pt x="1104138" y="799845"/>
                </a:lnTo>
                <a:lnTo>
                  <a:pt x="1106677" y="802258"/>
                </a:lnTo>
                <a:lnTo>
                  <a:pt x="1110741" y="802258"/>
                </a:lnTo>
                <a:lnTo>
                  <a:pt x="1113154" y="799718"/>
                </a:lnTo>
                <a:lnTo>
                  <a:pt x="1115440" y="797432"/>
                </a:lnTo>
                <a:lnTo>
                  <a:pt x="1115567" y="793241"/>
                </a:lnTo>
                <a:lnTo>
                  <a:pt x="1113027" y="790828"/>
                </a:lnTo>
                <a:lnTo>
                  <a:pt x="1110614" y="788288"/>
                </a:lnTo>
                <a:close/>
              </a:path>
              <a:path w="1911985" h="1892935">
                <a:moveTo>
                  <a:pt x="1128649" y="770381"/>
                </a:moveTo>
                <a:lnTo>
                  <a:pt x="1124585" y="770508"/>
                </a:lnTo>
                <a:lnTo>
                  <a:pt x="1122172" y="773049"/>
                </a:lnTo>
                <a:lnTo>
                  <a:pt x="1119765" y="775334"/>
                </a:lnTo>
                <a:lnTo>
                  <a:pt x="1119759" y="779526"/>
                </a:lnTo>
                <a:lnTo>
                  <a:pt x="1124712" y="784478"/>
                </a:lnTo>
                <a:lnTo>
                  <a:pt x="1128776" y="784351"/>
                </a:lnTo>
                <a:lnTo>
                  <a:pt x="1131189" y="781938"/>
                </a:lnTo>
                <a:lnTo>
                  <a:pt x="1133728" y="779399"/>
                </a:lnTo>
                <a:lnTo>
                  <a:pt x="1133602" y="775334"/>
                </a:lnTo>
                <a:lnTo>
                  <a:pt x="1128649" y="770381"/>
                </a:lnTo>
                <a:close/>
              </a:path>
              <a:path w="1911985" h="1892935">
                <a:moveTo>
                  <a:pt x="1146682" y="752601"/>
                </a:moveTo>
                <a:lnTo>
                  <a:pt x="1142618" y="752601"/>
                </a:lnTo>
                <a:lnTo>
                  <a:pt x="1137792" y="757681"/>
                </a:lnTo>
                <a:lnTo>
                  <a:pt x="1137792" y="761618"/>
                </a:lnTo>
                <a:lnTo>
                  <a:pt x="1142745" y="766572"/>
                </a:lnTo>
                <a:lnTo>
                  <a:pt x="1146810" y="766572"/>
                </a:lnTo>
                <a:lnTo>
                  <a:pt x="1149223" y="764031"/>
                </a:lnTo>
                <a:lnTo>
                  <a:pt x="1151636" y="761618"/>
                </a:lnTo>
                <a:lnTo>
                  <a:pt x="1151636" y="757427"/>
                </a:lnTo>
                <a:lnTo>
                  <a:pt x="1149223" y="755014"/>
                </a:lnTo>
                <a:lnTo>
                  <a:pt x="1146682" y="752601"/>
                </a:lnTo>
                <a:close/>
              </a:path>
              <a:path w="1911985" h="1892935">
                <a:moveTo>
                  <a:pt x="1164716" y="734694"/>
                </a:moveTo>
                <a:lnTo>
                  <a:pt x="1160779" y="734694"/>
                </a:lnTo>
                <a:lnTo>
                  <a:pt x="1158239" y="737234"/>
                </a:lnTo>
                <a:lnTo>
                  <a:pt x="1155947" y="739648"/>
                </a:lnTo>
                <a:lnTo>
                  <a:pt x="1155827" y="743711"/>
                </a:lnTo>
                <a:lnTo>
                  <a:pt x="1158366" y="746251"/>
                </a:lnTo>
                <a:lnTo>
                  <a:pt x="1160906" y="748664"/>
                </a:lnTo>
                <a:lnTo>
                  <a:pt x="1164843" y="748664"/>
                </a:lnTo>
                <a:lnTo>
                  <a:pt x="1167384" y="746125"/>
                </a:lnTo>
                <a:lnTo>
                  <a:pt x="1169676" y="743711"/>
                </a:lnTo>
                <a:lnTo>
                  <a:pt x="1169797" y="739648"/>
                </a:lnTo>
                <a:lnTo>
                  <a:pt x="1167256" y="737107"/>
                </a:lnTo>
                <a:lnTo>
                  <a:pt x="1164716" y="734694"/>
                </a:lnTo>
                <a:close/>
              </a:path>
              <a:path w="1911985" h="1892935">
                <a:moveTo>
                  <a:pt x="1182751" y="716787"/>
                </a:moveTo>
                <a:lnTo>
                  <a:pt x="1178814" y="716787"/>
                </a:lnTo>
                <a:lnTo>
                  <a:pt x="1176274" y="719327"/>
                </a:lnTo>
                <a:lnTo>
                  <a:pt x="1173981" y="721740"/>
                </a:lnTo>
                <a:lnTo>
                  <a:pt x="1173861" y="725931"/>
                </a:lnTo>
                <a:lnTo>
                  <a:pt x="1178940" y="730757"/>
                </a:lnTo>
                <a:lnTo>
                  <a:pt x="1182877" y="730757"/>
                </a:lnTo>
                <a:lnTo>
                  <a:pt x="1185417" y="728217"/>
                </a:lnTo>
                <a:lnTo>
                  <a:pt x="1187830" y="725677"/>
                </a:lnTo>
                <a:lnTo>
                  <a:pt x="1187830" y="721740"/>
                </a:lnTo>
                <a:lnTo>
                  <a:pt x="1185290" y="719201"/>
                </a:lnTo>
                <a:lnTo>
                  <a:pt x="1182751" y="716787"/>
                </a:lnTo>
                <a:close/>
              </a:path>
              <a:path w="1911985" h="1892935">
                <a:moveTo>
                  <a:pt x="1200912" y="698880"/>
                </a:moveTo>
                <a:lnTo>
                  <a:pt x="1196848" y="699007"/>
                </a:lnTo>
                <a:lnTo>
                  <a:pt x="1192021" y="703833"/>
                </a:lnTo>
                <a:lnTo>
                  <a:pt x="1192022" y="708025"/>
                </a:lnTo>
                <a:lnTo>
                  <a:pt x="1194435" y="710437"/>
                </a:lnTo>
                <a:lnTo>
                  <a:pt x="1196975" y="712851"/>
                </a:lnTo>
                <a:lnTo>
                  <a:pt x="1201039" y="712851"/>
                </a:lnTo>
                <a:lnTo>
                  <a:pt x="1203452" y="710310"/>
                </a:lnTo>
                <a:lnTo>
                  <a:pt x="1205738" y="708025"/>
                </a:lnTo>
                <a:lnTo>
                  <a:pt x="1205864" y="703833"/>
                </a:lnTo>
                <a:lnTo>
                  <a:pt x="1203325" y="701420"/>
                </a:lnTo>
                <a:lnTo>
                  <a:pt x="1200912" y="698880"/>
                </a:lnTo>
                <a:close/>
              </a:path>
              <a:path w="1911985" h="1892935">
                <a:moveTo>
                  <a:pt x="1218945" y="681101"/>
                </a:moveTo>
                <a:lnTo>
                  <a:pt x="1214881" y="681101"/>
                </a:lnTo>
                <a:lnTo>
                  <a:pt x="1212468" y="683640"/>
                </a:lnTo>
                <a:lnTo>
                  <a:pt x="1210062" y="685926"/>
                </a:lnTo>
                <a:lnTo>
                  <a:pt x="1210055" y="690117"/>
                </a:lnTo>
                <a:lnTo>
                  <a:pt x="1215009" y="695070"/>
                </a:lnTo>
                <a:lnTo>
                  <a:pt x="1219073" y="694943"/>
                </a:lnTo>
                <a:lnTo>
                  <a:pt x="1223899" y="690117"/>
                </a:lnTo>
                <a:lnTo>
                  <a:pt x="1223899" y="685926"/>
                </a:lnTo>
                <a:lnTo>
                  <a:pt x="1221486" y="683513"/>
                </a:lnTo>
                <a:lnTo>
                  <a:pt x="1218945" y="681101"/>
                </a:lnTo>
                <a:close/>
              </a:path>
              <a:path w="1911985" h="1892935">
                <a:moveTo>
                  <a:pt x="1236979" y="663193"/>
                </a:moveTo>
                <a:lnTo>
                  <a:pt x="1232915" y="663193"/>
                </a:lnTo>
                <a:lnTo>
                  <a:pt x="1228089" y="668274"/>
                </a:lnTo>
                <a:lnTo>
                  <a:pt x="1228089" y="672210"/>
                </a:lnTo>
                <a:lnTo>
                  <a:pt x="1233042" y="677163"/>
                </a:lnTo>
                <a:lnTo>
                  <a:pt x="1237106" y="677163"/>
                </a:lnTo>
                <a:lnTo>
                  <a:pt x="1239519" y="674624"/>
                </a:lnTo>
                <a:lnTo>
                  <a:pt x="1241933" y="672210"/>
                </a:lnTo>
                <a:lnTo>
                  <a:pt x="1241932" y="668019"/>
                </a:lnTo>
                <a:lnTo>
                  <a:pt x="1239519" y="665606"/>
                </a:lnTo>
                <a:lnTo>
                  <a:pt x="1236979" y="663193"/>
                </a:lnTo>
                <a:close/>
              </a:path>
              <a:path w="1911985" h="1892935">
                <a:moveTo>
                  <a:pt x="1255014" y="645286"/>
                </a:moveTo>
                <a:lnTo>
                  <a:pt x="1251077" y="645286"/>
                </a:lnTo>
                <a:lnTo>
                  <a:pt x="1248537" y="647826"/>
                </a:lnTo>
                <a:lnTo>
                  <a:pt x="1246244" y="650239"/>
                </a:lnTo>
                <a:lnTo>
                  <a:pt x="1246124" y="654430"/>
                </a:lnTo>
                <a:lnTo>
                  <a:pt x="1251203" y="659256"/>
                </a:lnTo>
                <a:lnTo>
                  <a:pt x="1255140" y="659256"/>
                </a:lnTo>
                <a:lnTo>
                  <a:pt x="1257680" y="656716"/>
                </a:lnTo>
                <a:lnTo>
                  <a:pt x="1260093" y="654176"/>
                </a:lnTo>
                <a:lnTo>
                  <a:pt x="1260093" y="650239"/>
                </a:lnTo>
                <a:lnTo>
                  <a:pt x="1257553" y="647700"/>
                </a:lnTo>
                <a:lnTo>
                  <a:pt x="1255014" y="645286"/>
                </a:lnTo>
                <a:close/>
              </a:path>
              <a:path w="1911985" h="1892935">
                <a:moveTo>
                  <a:pt x="1273048" y="627379"/>
                </a:moveTo>
                <a:lnTo>
                  <a:pt x="1269111" y="627506"/>
                </a:lnTo>
                <a:lnTo>
                  <a:pt x="1266570" y="629919"/>
                </a:lnTo>
                <a:lnTo>
                  <a:pt x="1264278" y="632332"/>
                </a:lnTo>
                <a:lnTo>
                  <a:pt x="1264157" y="636524"/>
                </a:lnTo>
                <a:lnTo>
                  <a:pt x="1269238" y="641350"/>
                </a:lnTo>
                <a:lnTo>
                  <a:pt x="1273175" y="641350"/>
                </a:lnTo>
                <a:lnTo>
                  <a:pt x="1278001" y="636524"/>
                </a:lnTo>
                <a:lnTo>
                  <a:pt x="1278127" y="632332"/>
                </a:lnTo>
                <a:lnTo>
                  <a:pt x="1275588" y="629919"/>
                </a:lnTo>
                <a:lnTo>
                  <a:pt x="1273048" y="627379"/>
                </a:lnTo>
                <a:close/>
              </a:path>
              <a:path w="1911985" h="1892935">
                <a:moveTo>
                  <a:pt x="1291209" y="609473"/>
                </a:moveTo>
                <a:lnTo>
                  <a:pt x="1287144" y="609600"/>
                </a:lnTo>
                <a:lnTo>
                  <a:pt x="1284731" y="612012"/>
                </a:lnTo>
                <a:lnTo>
                  <a:pt x="1282325" y="614426"/>
                </a:lnTo>
                <a:lnTo>
                  <a:pt x="1282318" y="618616"/>
                </a:lnTo>
                <a:lnTo>
                  <a:pt x="1287272" y="623569"/>
                </a:lnTo>
                <a:lnTo>
                  <a:pt x="1291336" y="623442"/>
                </a:lnTo>
                <a:lnTo>
                  <a:pt x="1293749" y="621029"/>
                </a:lnTo>
                <a:lnTo>
                  <a:pt x="1296035" y="618616"/>
                </a:lnTo>
                <a:lnTo>
                  <a:pt x="1296162" y="614426"/>
                </a:lnTo>
                <a:lnTo>
                  <a:pt x="1293622" y="612012"/>
                </a:lnTo>
                <a:lnTo>
                  <a:pt x="1291209" y="609473"/>
                </a:lnTo>
                <a:close/>
              </a:path>
              <a:path w="1911985" h="1892935">
                <a:moveTo>
                  <a:pt x="1309242" y="591692"/>
                </a:moveTo>
                <a:lnTo>
                  <a:pt x="1305178" y="591692"/>
                </a:lnTo>
                <a:lnTo>
                  <a:pt x="1302765" y="594232"/>
                </a:lnTo>
                <a:lnTo>
                  <a:pt x="1300226" y="596773"/>
                </a:lnTo>
                <a:lnTo>
                  <a:pt x="1300352" y="600709"/>
                </a:lnTo>
                <a:lnTo>
                  <a:pt x="1305305" y="605662"/>
                </a:lnTo>
                <a:lnTo>
                  <a:pt x="1309369" y="605535"/>
                </a:lnTo>
                <a:lnTo>
                  <a:pt x="1314196" y="600709"/>
                </a:lnTo>
                <a:lnTo>
                  <a:pt x="1314195" y="596518"/>
                </a:lnTo>
                <a:lnTo>
                  <a:pt x="1311782" y="594105"/>
                </a:lnTo>
                <a:lnTo>
                  <a:pt x="1309242" y="591692"/>
                </a:lnTo>
                <a:close/>
              </a:path>
              <a:path w="1911985" h="1892935">
                <a:moveTo>
                  <a:pt x="1327277" y="573785"/>
                </a:moveTo>
                <a:lnTo>
                  <a:pt x="1323213" y="573785"/>
                </a:lnTo>
                <a:lnTo>
                  <a:pt x="1318507" y="578738"/>
                </a:lnTo>
                <a:lnTo>
                  <a:pt x="1318387" y="582802"/>
                </a:lnTo>
                <a:lnTo>
                  <a:pt x="1323339" y="587755"/>
                </a:lnTo>
                <a:lnTo>
                  <a:pt x="1327403" y="587755"/>
                </a:lnTo>
                <a:lnTo>
                  <a:pt x="1329816" y="585215"/>
                </a:lnTo>
                <a:lnTo>
                  <a:pt x="1332229" y="582802"/>
                </a:lnTo>
                <a:lnTo>
                  <a:pt x="1332229" y="578738"/>
                </a:lnTo>
                <a:lnTo>
                  <a:pt x="1329816" y="576199"/>
                </a:lnTo>
                <a:lnTo>
                  <a:pt x="1327277" y="573785"/>
                </a:lnTo>
                <a:close/>
              </a:path>
              <a:path w="1911985" h="1892935">
                <a:moveTo>
                  <a:pt x="1345311" y="555878"/>
                </a:moveTo>
                <a:lnTo>
                  <a:pt x="1341374" y="555878"/>
                </a:lnTo>
                <a:lnTo>
                  <a:pt x="1338834" y="558418"/>
                </a:lnTo>
                <a:lnTo>
                  <a:pt x="1336541" y="560831"/>
                </a:lnTo>
                <a:lnTo>
                  <a:pt x="1336420" y="565023"/>
                </a:lnTo>
                <a:lnTo>
                  <a:pt x="1341501" y="569849"/>
                </a:lnTo>
                <a:lnTo>
                  <a:pt x="1345438" y="569849"/>
                </a:lnTo>
                <a:lnTo>
                  <a:pt x="1347977" y="567308"/>
                </a:lnTo>
                <a:lnTo>
                  <a:pt x="1350390" y="564768"/>
                </a:lnTo>
                <a:lnTo>
                  <a:pt x="1350390" y="560831"/>
                </a:lnTo>
                <a:lnTo>
                  <a:pt x="1347851" y="558291"/>
                </a:lnTo>
                <a:lnTo>
                  <a:pt x="1345311" y="555878"/>
                </a:lnTo>
                <a:close/>
              </a:path>
              <a:path w="1911985" h="1892935">
                <a:moveTo>
                  <a:pt x="1363344" y="537972"/>
                </a:moveTo>
                <a:lnTo>
                  <a:pt x="1359407" y="538099"/>
                </a:lnTo>
                <a:lnTo>
                  <a:pt x="1356867" y="540511"/>
                </a:lnTo>
                <a:lnTo>
                  <a:pt x="1354575" y="542925"/>
                </a:lnTo>
                <a:lnTo>
                  <a:pt x="1354454" y="547115"/>
                </a:lnTo>
                <a:lnTo>
                  <a:pt x="1359535" y="551941"/>
                </a:lnTo>
                <a:lnTo>
                  <a:pt x="1363472" y="551941"/>
                </a:lnTo>
                <a:lnTo>
                  <a:pt x="1368298" y="547115"/>
                </a:lnTo>
                <a:lnTo>
                  <a:pt x="1368425" y="542925"/>
                </a:lnTo>
                <a:lnTo>
                  <a:pt x="1365885" y="540511"/>
                </a:lnTo>
                <a:lnTo>
                  <a:pt x="1363344" y="537972"/>
                </a:lnTo>
                <a:close/>
              </a:path>
              <a:path w="1911985" h="1892935">
                <a:moveTo>
                  <a:pt x="1381505" y="520191"/>
                </a:moveTo>
                <a:lnTo>
                  <a:pt x="1377441" y="520191"/>
                </a:lnTo>
                <a:lnTo>
                  <a:pt x="1375028" y="522731"/>
                </a:lnTo>
                <a:lnTo>
                  <a:pt x="1372622" y="525017"/>
                </a:lnTo>
                <a:lnTo>
                  <a:pt x="1372615" y="529208"/>
                </a:lnTo>
                <a:lnTo>
                  <a:pt x="1377568" y="534161"/>
                </a:lnTo>
                <a:lnTo>
                  <a:pt x="1381632" y="534034"/>
                </a:lnTo>
                <a:lnTo>
                  <a:pt x="1384045" y="531622"/>
                </a:lnTo>
                <a:lnTo>
                  <a:pt x="1386338" y="529208"/>
                </a:lnTo>
                <a:lnTo>
                  <a:pt x="1386459" y="525017"/>
                </a:lnTo>
                <a:lnTo>
                  <a:pt x="1383918" y="522604"/>
                </a:lnTo>
                <a:lnTo>
                  <a:pt x="1381505" y="520191"/>
                </a:lnTo>
                <a:close/>
              </a:path>
              <a:path w="1911985" h="1892935">
                <a:moveTo>
                  <a:pt x="1399539" y="502284"/>
                </a:moveTo>
                <a:lnTo>
                  <a:pt x="1395476" y="502284"/>
                </a:lnTo>
                <a:lnTo>
                  <a:pt x="1393063" y="504825"/>
                </a:lnTo>
                <a:lnTo>
                  <a:pt x="1390777" y="507110"/>
                </a:lnTo>
                <a:lnTo>
                  <a:pt x="1390650" y="511301"/>
                </a:lnTo>
                <a:lnTo>
                  <a:pt x="1393063" y="513841"/>
                </a:lnTo>
                <a:lnTo>
                  <a:pt x="1395602" y="516254"/>
                </a:lnTo>
                <a:lnTo>
                  <a:pt x="1399666" y="516254"/>
                </a:lnTo>
                <a:lnTo>
                  <a:pt x="1402079" y="513714"/>
                </a:lnTo>
                <a:lnTo>
                  <a:pt x="1404492" y="511301"/>
                </a:lnTo>
                <a:lnTo>
                  <a:pt x="1404492" y="507110"/>
                </a:lnTo>
                <a:lnTo>
                  <a:pt x="1402079" y="504698"/>
                </a:lnTo>
                <a:lnTo>
                  <a:pt x="1399539" y="502284"/>
                </a:lnTo>
                <a:close/>
              </a:path>
              <a:path w="1911985" h="1892935">
                <a:moveTo>
                  <a:pt x="1417574" y="484377"/>
                </a:moveTo>
                <a:lnTo>
                  <a:pt x="1413637" y="484377"/>
                </a:lnTo>
                <a:lnTo>
                  <a:pt x="1411097" y="486917"/>
                </a:lnTo>
                <a:lnTo>
                  <a:pt x="1408804" y="489330"/>
                </a:lnTo>
                <a:lnTo>
                  <a:pt x="1408684" y="493394"/>
                </a:lnTo>
                <a:lnTo>
                  <a:pt x="1413637" y="498348"/>
                </a:lnTo>
                <a:lnTo>
                  <a:pt x="1417701" y="498348"/>
                </a:lnTo>
                <a:lnTo>
                  <a:pt x="1420114" y="495807"/>
                </a:lnTo>
                <a:lnTo>
                  <a:pt x="1422653" y="493394"/>
                </a:lnTo>
                <a:lnTo>
                  <a:pt x="1422653" y="489330"/>
                </a:lnTo>
                <a:lnTo>
                  <a:pt x="1420114" y="486790"/>
                </a:lnTo>
                <a:lnTo>
                  <a:pt x="1417574" y="484377"/>
                </a:lnTo>
                <a:close/>
              </a:path>
              <a:path w="1911985" h="1892935">
                <a:moveTo>
                  <a:pt x="1435607" y="466470"/>
                </a:moveTo>
                <a:lnTo>
                  <a:pt x="1431670" y="466470"/>
                </a:lnTo>
                <a:lnTo>
                  <a:pt x="1429130" y="469010"/>
                </a:lnTo>
                <a:lnTo>
                  <a:pt x="1426838" y="471424"/>
                </a:lnTo>
                <a:lnTo>
                  <a:pt x="1426717" y="475487"/>
                </a:lnTo>
                <a:lnTo>
                  <a:pt x="1431670" y="480440"/>
                </a:lnTo>
                <a:lnTo>
                  <a:pt x="1435735" y="480440"/>
                </a:lnTo>
                <a:lnTo>
                  <a:pt x="1438148" y="477900"/>
                </a:lnTo>
                <a:lnTo>
                  <a:pt x="1440688" y="475487"/>
                </a:lnTo>
                <a:lnTo>
                  <a:pt x="1440688" y="471424"/>
                </a:lnTo>
                <a:lnTo>
                  <a:pt x="1438148" y="469010"/>
                </a:lnTo>
                <a:lnTo>
                  <a:pt x="1435607" y="466470"/>
                </a:lnTo>
                <a:close/>
              </a:path>
              <a:path w="1911985" h="1892935">
                <a:moveTo>
                  <a:pt x="1453768" y="448690"/>
                </a:moveTo>
                <a:lnTo>
                  <a:pt x="1449704" y="448690"/>
                </a:lnTo>
                <a:lnTo>
                  <a:pt x="1444878" y="453516"/>
                </a:lnTo>
                <a:lnTo>
                  <a:pt x="1444752" y="457707"/>
                </a:lnTo>
                <a:lnTo>
                  <a:pt x="1449831" y="462533"/>
                </a:lnTo>
                <a:lnTo>
                  <a:pt x="1453768" y="462533"/>
                </a:lnTo>
                <a:lnTo>
                  <a:pt x="1456309" y="460120"/>
                </a:lnTo>
                <a:lnTo>
                  <a:pt x="1458601" y="457707"/>
                </a:lnTo>
                <a:lnTo>
                  <a:pt x="1458722" y="453516"/>
                </a:lnTo>
                <a:lnTo>
                  <a:pt x="1456181" y="451103"/>
                </a:lnTo>
                <a:lnTo>
                  <a:pt x="1453768" y="448690"/>
                </a:lnTo>
                <a:close/>
              </a:path>
              <a:path w="1911985" h="1892935">
                <a:moveTo>
                  <a:pt x="1471802" y="430783"/>
                </a:moveTo>
                <a:lnTo>
                  <a:pt x="1467739" y="430783"/>
                </a:lnTo>
                <a:lnTo>
                  <a:pt x="1465326" y="433324"/>
                </a:lnTo>
                <a:lnTo>
                  <a:pt x="1462786" y="435736"/>
                </a:lnTo>
                <a:lnTo>
                  <a:pt x="1462786" y="439800"/>
                </a:lnTo>
                <a:lnTo>
                  <a:pt x="1465326" y="442213"/>
                </a:lnTo>
                <a:lnTo>
                  <a:pt x="1467865" y="444753"/>
                </a:lnTo>
                <a:lnTo>
                  <a:pt x="1471802" y="444753"/>
                </a:lnTo>
                <a:lnTo>
                  <a:pt x="1474342" y="442213"/>
                </a:lnTo>
                <a:lnTo>
                  <a:pt x="1476635" y="439800"/>
                </a:lnTo>
                <a:lnTo>
                  <a:pt x="1476755" y="435736"/>
                </a:lnTo>
                <a:lnTo>
                  <a:pt x="1474342" y="433197"/>
                </a:lnTo>
                <a:lnTo>
                  <a:pt x="1471802" y="430783"/>
                </a:lnTo>
                <a:close/>
              </a:path>
              <a:path w="1911985" h="1892935">
                <a:moveTo>
                  <a:pt x="1489837" y="412876"/>
                </a:moveTo>
                <a:lnTo>
                  <a:pt x="1485773" y="412876"/>
                </a:lnTo>
                <a:lnTo>
                  <a:pt x="1483360" y="415416"/>
                </a:lnTo>
                <a:lnTo>
                  <a:pt x="1480947" y="417829"/>
                </a:lnTo>
                <a:lnTo>
                  <a:pt x="1480947" y="421893"/>
                </a:lnTo>
                <a:lnTo>
                  <a:pt x="1483360" y="424433"/>
                </a:lnTo>
                <a:lnTo>
                  <a:pt x="1485900" y="426847"/>
                </a:lnTo>
                <a:lnTo>
                  <a:pt x="1489964" y="426847"/>
                </a:lnTo>
                <a:lnTo>
                  <a:pt x="1492377" y="424306"/>
                </a:lnTo>
                <a:lnTo>
                  <a:pt x="1494789" y="421893"/>
                </a:lnTo>
                <a:lnTo>
                  <a:pt x="1494789" y="417829"/>
                </a:lnTo>
                <a:lnTo>
                  <a:pt x="1492377" y="415289"/>
                </a:lnTo>
                <a:lnTo>
                  <a:pt x="1489837" y="412876"/>
                </a:lnTo>
                <a:close/>
              </a:path>
              <a:path w="1911985" h="1892935">
                <a:moveTo>
                  <a:pt x="1507870" y="394969"/>
                </a:moveTo>
                <a:lnTo>
                  <a:pt x="1503934" y="394969"/>
                </a:lnTo>
                <a:lnTo>
                  <a:pt x="1501393" y="397509"/>
                </a:lnTo>
                <a:lnTo>
                  <a:pt x="1499101" y="399923"/>
                </a:lnTo>
                <a:lnTo>
                  <a:pt x="1498980" y="403986"/>
                </a:lnTo>
                <a:lnTo>
                  <a:pt x="1503934" y="408939"/>
                </a:lnTo>
                <a:lnTo>
                  <a:pt x="1507998" y="408939"/>
                </a:lnTo>
                <a:lnTo>
                  <a:pt x="1510411" y="406400"/>
                </a:lnTo>
                <a:lnTo>
                  <a:pt x="1512951" y="403986"/>
                </a:lnTo>
                <a:lnTo>
                  <a:pt x="1512951" y="399923"/>
                </a:lnTo>
                <a:lnTo>
                  <a:pt x="1510411" y="397509"/>
                </a:lnTo>
                <a:lnTo>
                  <a:pt x="1507870" y="394969"/>
                </a:lnTo>
                <a:close/>
              </a:path>
              <a:path w="1911985" h="1892935">
                <a:moveTo>
                  <a:pt x="1526031" y="377062"/>
                </a:moveTo>
                <a:lnTo>
                  <a:pt x="1521967" y="377189"/>
                </a:lnTo>
                <a:lnTo>
                  <a:pt x="1519427" y="379602"/>
                </a:lnTo>
                <a:lnTo>
                  <a:pt x="1517135" y="382015"/>
                </a:lnTo>
                <a:lnTo>
                  <a:pt x="1517014" y="386206"/>
                </a:lnTo>
                <a:lnTo>
                  <a:pt x="1519554" y="388619"/>
                </a:lnTo>
                <a:lnTo>
                  <a:pt x="1521967" y="391032"/>
                </a:lnTo>
                <a:lnTo>
                  <a:pt x="1526031" y="391032"/>
                </a:lnTo>
                <a:lnTo>
                  <a:pt x="1528444" y="388619"/>
                </a:lnTo>
                <a:lnTo>
                  <a:pt x="1528572" y="388619"/>
                </a:lnTo>
                <a:lnTo>
                  <a:pt x="1530864" y="386206"/>
                </a:lnTo>
                <a:lnTo>
                  <a:pt x="1530985" y="382015"/>
                </a:lnTo>
                <a:lnTo>
                  <a:pt x="1528444" y="379602"/>
                </a:lnTo>
                <a:lnTo>
                  <a:pt x="1526031" y="377062"/>
                </a:lnTo>
                <a:close/>
              </a:path>
              <a:path w="1911985" h="1892935">
                <a:moveTo>
                  <a:pt x="1544065" y="359282"/>
                </a:moveTo>
                <a:lnTo>
                  <a:pt x="1540002" y="359282"/>
                </a:lnTo>
                <a:lnTo>
                  <a:pt x="1535176" y="364108"/>
                </a:lnTo>
                <a:lnTo>
                  <a:pt x="1535049" y="368300"/>
                </a:lnTo>
                <a:lnTo>
                  <a:pt x="1537589" y="370712"/>
                </a:lnTo>
                <a:lnTo>
                  <a:pt x="1540128" y="373252"/>
                </a:lnTo>
                <a:lnTo>
                  <a:pt x="1544065" y="373125"/>
                </a:lnTo>
                <a:lnTo>
                  <a:pt x="1546605" y="370712"/>
                </a:lnTo>
                <a:lnTo>
                  <a:pt x="1548898" y="368300"/>
                </a:lnTo>
                <a:lnTo>
                  <a:pt x="1549018" y="364108"/>
                </a:lnTo>
                <a:lnTo>
                  <a:pt x="1546478" y="361695"/>
                </a:lnTo>
                <a:lnTo>
                  <a:pt x="1544065" y="359282"/>
                </a:lnTo>
                <a:close/>
              </a:path>
              <a:path w="1911985" h="1892935">
                <a:moveTo>
                  <a:pt x="1562100" y="341375"/>
                </a:moveTo>
                <a:lnTo>
                  <a:pt x="1558036" y="341375"/>
                </a:lnTo>
                <a:lnTo>
                  <a:pt x="1555623" y="343915"/>
                </a:lnTo>
                <a:lnTo>
                  <a:pt x="1553082" y="346328"/>
                </a:lnTo>
                <a:lnTo>
                  <a:pt x="1553210" y="350392"/>
                </a:lnTo>
                <a:lnTo>
                  <a:pt x="1558163" y="355345"/>
                </a:lnTo>
                <a:lnTo>
                  <a:pt x="1562100" y="355345"/>
                </a:lnTo>
                <a:lnTo>
                  <a:pt x="1564639" y="352805"/>
                </a:lnTo>
                <a:lnTo>
                  <a:pt x="1566932" y="350392"/>
                </a:lnTo>
                <a:lnTo>
                  <a:pt x="1567052" y="346328"/>
                </a:lnTo>
                <a:lnTo>
                  <a:pt x="1564639" y="343788"/>
                </a:lnTo>
                <a:lnTo>
                  <a:pt x="1562100" y="341375"/>
                </a:lnTo>
                <a:close/>
              </a:path>
              <a:path w="1911985" h="1892935">
                <a:moveTo>
                  <a:pt x="1580134" y="323468"/>
                </a:moveTo>
                <a:lnTo>
                  <a:pt x="1576069" y="323468"/>
                </a:lnTo>
                <a:lnTo>
                  <a:pt x="1571364" y="328422"/>
                </a:lnTo>
                <a:lnTo>
                  <a:pt x="1571243" y="332485"/>
                </a:lnTo>
                <a:lnTo>
                  <a:pt x="1573656" y="335025"/>
                </a:lnTo>
                <a:lnTo>
                  <a:pt x="1576197" y="337438"/>
                </a:lnTo>
                <a:lnTo>
                  <a:pt x="1580261" y="337438"/>
                </a:lnTo>
                <a:lnTo>
                  <a:pt x="1582674" y="334899"/>
                </a:lnTo>
                <a:lnTo>
                  <a:pt x="1585214" y="332485"/>
                </a:lnTo>
                <a:lnTo>
                  <a:pt x="1585087" y="328422"/>
                </a:lnTo>
                <a:lnTo>
                  <a:pt x="1582674" y="325881"/>
                </a:lnTo>
                <a:lnTo>
                  <a:pt x="1580134" y="323468"/>
                </a:lnTo>
                <a:close/>
              </a:path>
              <a:path w="1911985" h="1892935">
                <a:moveTo>
                  <a:pt x="1598167" y="305561"/>
                </a:moveTo>
                <a:lnTo>
                  <a:pt x="1594230" y="305561"/>
                </a:lnTo>
                <a:lnTo>
                  <a:pt x="1591690" y="308101"/>
                </a:lnTo>
                <a:lnTo>
                  <a:pt x="1589398" y="310514"/>
                </a:lnTo>
                <a:lnTo>
                  <a:pt x="1589277" y="314578"/>
                </a:lnTo>
                <a:lnTo>
                  <a:pt x="1594230" y="319531"/>
                </a:lnTo>
                <a:lnTo>
                  <a:pt x="1598294" y="319531"/>
                </a:lnTo>
                <a:lnTo>
                  <a:pt x="1600707" y="316991"/>
                </a:lnTo>
                <a:lnTo>
                  <a:pt x="1603248" y="314578"/>
                </a:lnTo>
                <a:lnTo>
                  <a:pt x="1603248" y="310514"/>
                </a:lnTo>
                <a:lnTo>
                  <a:pt x="1600707" y="308101"/>
                </a:lnTo>
                <a:lnTo>
                  <a:pt x="1598167" y="305561"/>
                </a:lnTo>
                <a:close/>
              </a:path>
              <a:path w="1911985" h="1892935">
                <a:moveTo>
                  <a:pt x="1616328" y="287654"/>
                </a:moveTo>
                <a:lnTo>
                  <a:pt x="1612264" y="287781"/>
                </a:lnTo>
                <a:lnTo>
                  <a:pt x="1609725" y="290194"/>
                </a:lnTo>
                <a:lnTo>
                  <a:pt x="1607432" y="292607"/>
                </a:lnTo>
                <a:lnTo>
                  <a:pt x="1607312" y="296799"/>
                </a:lnTo>
                <a:lnTo>
                  <a:pt x="1609852" y="299211"/>
                </a:lnTo>
                <a:lnTo>
                  <a:pt x="1612264" y="301625"/>
                </a:lnTo>
                <a:lnTo>
                  <a:pt x="1616328" y="301625"/>
                </a:lnTo>
                <a:lnTo>
                  <a:pt x="1618741" y="299211"/>
                </a:lnTo>
                <a:lnTo>
                  <a:pt x="1621161" y="296799"/>
                </a:lnTo>
                <a:lnTo>
                  <a:pt x="1621281" y="292607"/>
                </a:lnTo>
                <a:lnTo>
                  <a:pt x="1618741" y="290194"/>
                </a:lnTo>
                <a:lnTo>
                  <a:pt x="1616328" y="287654"/>
                </a:lnTo>
                <a:close/>
              </a:path>
              <a:path w="1911985" h="1892935">
                <a:moveTo>
                  <a:pt x="1634363" y="269875"/>
                </a:moveTo>
                <a:lnTo>
                  <a:pt x="1630299" y="269875"/>
                </a:lnTo>
                <a:lnTo>
                  <a:pt x="1627886" y="272414"/>
                </a:lnTo>
                <a:lnTo>
                  <a:pt x="1625345" y="274827"/>
                </a:lnTo>
                <a:lnTo>
                  <a:pt x="1625345" y="278891"/>
                </a:lnTo>
                <a:lnTo>
                  <a:pt x="1627886" y="281304"/>
                </a:lnTo>
                <a:lnTo>
                  <a:pt x="1630426" y="283844"/>
                </a:lnTo>
                <a:lnTo>
                  <a:pt x="1634363" y="283844"/>
                </a:lnTo>
                <a:lnTo>
                  <a:pt x="1636902" y="281304"/>
                </a:lnTo>
                <a:lnTo>
                  <a:pt x="1639195" y="278891"/>
                </a:lnTo>
                <a:lnTo>
                  <a:pt x="1639315" y="274827"/>
                </a:lnTo>
                <a:lnTo>
                  <a:pt x="1634363" y="269875"/>
                </a:lnTo>
                <a:close/>
              </a:path>
              <a:path w="1911985" h="1892935">
                <a:moveTo>
                  <a:pt x="1652397" y="251967"/>
                </a:moveTo>
                <a:lnTo>
                  <a:pt x="1648332" y="251967"/>
                </a:lnTo>
                <a:lnTo>
                  <a:pt x="1645919" y="254507"/>
                </a:lnTo>
                <a:lnTo>
                  <a:pt x="1643379" y="256920"/>
                </a:lnTo>
                <a:lnTo>
                  <a:pt x="1643506" y="260984"/>
                </a:lnTo>
                <a:lnTo>
                  <a:pt x="1645919" y="263525"/>
                </a:lnTo>
                <a:lnTo>
                  <a:pt x="1648460" y="265937"/>
                </a:lnTo>
                <a:lnTo>
                  <a:pt x="1652397" y="265937"/>
                </a:lnTo>
                <a:lnTo>
                  <a:pt x="1654937" y="263398"/>
                </a:lnTo>
                <a:lnTo>
                  <a:pt x="1657229" y="260984"/>
                </a:lnTo>
                <a:lnTo>
                  <a:pt x="1657350" y="256920"/>
                </a:lnTo>
                <a:lnTo>
                  <a:pt x="1654937" y="254380"/>
                </a:lnTo>
                <a:lnTo>
                  <a:pt x="1652397" y="251967"/>
                </a:lnTo>
                <a:close/>
              </a:path>
              <a:path w="1911985" h="1892935">
                <a:moveTo>
                  <a:pt x="1670430" y="234060"/>
                </a:moveTo>
                <a:lnTo>
                  <a:pt x="1666366" y="234060"/>
                </a:lnTo>
                <a:lnTo>
                  <a:pt x="1661661" y="239013"/>
                </a:lnTo>
                <a:lnTo>
                  <a:pt x="1661540" y="243077"/>
                </a:lnTo>
                <a:lnTo>
                  <a:pt x="1663953" y="245617"/>
                </a:lnTo>
                <a:lnTo>
                  <a:pt x="1666493" y="248030"/>
                </a:lnTo>
                <a:lnTo>
                  <a:pt x="1670557" y="248030"/>
                </a:lnTo>
                <a:lnTo>
                  <a:pt x="1672970" y="245490"/>
                </a:lnTo>
                <a:lnTo>
                  <a:pt x="1675511" y="243077"/>
                </a:lnTo>
                <a:lnTo>
                  <a:pt x="1675384" y="239013"/>
                </a:lnTo>
                <a:lnTo>
                  <a:pt x="1670430" y="234060"/>
                </a:lnTo>
                <a:close/>
              </a:path>
              <a:path w="1911985" h="1892935">
                <a:moveTo>
                  <a:pt x="1688464" y="216153"/>
                </a:moveTo>
                <a:lnTo>
                  <a:pt x="1684527" y="216280"/>
                </a:lnTo>
                <a:lnTo>
                  <a:pt x="1681988" y="218693"/>
                </a:lnTo>
                <a:lnTo>
                  <a:pt x="1679695" y="221106"/>
                </a:lnTo>
                <a:lnTo>
                  <a:pt x="1679575" y="225298"/>
                </a:lnTo>
                <a:lnTo>
                  <a:pt x="1682114" y="227710"/>
                </a:lnTo>
                <a:lnTo>
                  <a:pt x="1684527" y="230124"/>
                </a:lnTo>
                <a:lnTo>
                  <a:pt x="1688591" y="230124"/>
                </a:lnTo>
                <a:lnTo>
                  <a:pt x="1693544" y="225170"/>
                </a:lnTo>
                <a:lnTo>
                  <a:pt x="1693544" y="221106"/>
                </a:lnTo>
                <a:lnTo>
                  <a:pt x="1691004" y="218693"/>
                </a:lnTo>
                <a:lnTo>
                  <a:pt x="1688464" y="216153"/>
                </a:lnTo>
                <a:close/>
              </a:path>
              <a:path w="1911985" h="1892935">
                <a:moveTo>
                  <a:pt x="1706626" y="198374"/>
                </a:moveTo>
                <a:lnTo>
                  <a:pt x="1702562" y="198374"/>
                </a:lnTo>
                <a:lnTo>
                  <a:pt x="1700022" y="200786"/>
                </a:lnTo>
                <a:lnTo>
                  <a:pt x="1697729" y="203200"/>
                </a:lnTo>
                <a:lnTo>
                  <a:pt x="1697609" y="207390"/>
                </a:lnTo>
                <a:lnTo>
                  <a:pt x="1700149" y="209803"/>
                </a:lnTo>
                <a:lnTo>
                  <a:pt x="1702562" y="212343"/>
                </a:lnTo>
                <a:lnTo>
                  <a:pt x="1706626" y="212216"/>
                </a:lnTo>
                <a:lnTo>
                  <a:pt x="1709039" y="209803"/>
                </a:lnTo>
                <a:lnTo>
                  <a:pt x="1711458" y="207390"/>
                </a:lnTo>
                <a:lnTo>
                  <a:pt x="1711578" y="203200"/>
                </a:lnTo>
                <a:lnTo>
                  <a:pt x="1709039" y="200786"/>
                </a:lnTo>
                <a:lnTo>
                  <a:pt x="1706626" y="198374"/>
                </a:lnTo>
                <a:close/>
              </a:path>
              <a:path w="1911985" h="1892935">
                <a:moveTo>
                  <a:pt x="1724660" y="180466"/>
                </a:moveTo>
                <a:lnTo>
                  <a:pt x="1720595" y="180466"/>
                </a:lnTo>
                <a:lnTo>
                  <a:pt x="1718182" y="183006"/>
                </a:lnTo>
                <a:lnTo>
                  <a:pt x="1715642" y="185419"/>
                </a:lnTo>
                <a:lnTo>
                  <a:pt x="1715642" y="189483"/>
                </a:lnTo>
                <a:lnTo>
                  <a:pt x="1718182" y="191897"/>
                </a:lnTo>
                <a:lnTo>
                  <a:pt x="1720723" y="194436"/>
                </a:lnTo>
                <a:lnTo>
                  <a:pt x="1724660" y="194436"/>
                </a:lnTo>
                <a:lnTo>
                  <a:pt x="1727200" y="191897"/>
                </a:lnTo>
                <a:lnTo>
                  <a:pt x="1729492" y="189483"/>
                </a:lnTo>
                <a:lnTo>
                  <a:pt x="1729613" y="185419"/>
                </a:lnTo>
                <a:lnTo>
                  <a:pt x="1724660" y="180466"/>
                </a:lnTo>
                <a:close/>
              </a:path>
              <a:path w="1911985" h="1892935">
                <a:moveTo>
                  <a:pt x="1742693" y="162559"/>
                </a:moveTo>
                <a:lnTo>
                  <a:pt x="1738629" y="162559"/>
                </a:lnTo>
                <a:lnTo>
                  <a:pt x="1736216" y="165100"/>
                </a:lnTo>
                <a:lnTo>
                  <a:pt x="1733803" y="167512"/>
                </a:lnTo>
                <a:lnTo>
                  <a:pt x="1733803" y="171576"/>
                </a:lnTo>
                <a:lnTo>
                  <a:pt x="1736216" y="174116"/>
                </a:lnTo>
                <a:lnTo>
                  <a:pt x="1738756" y="176529"/>
                </a:lnTo>
                <a:lnTo>
                  <a:pt x="1742693" y="176529"/>
                </a:lnTo>
                <a:lnTo>
                  <a:pt x="1747647" y="171576"/>
                </a:lnTo>
                <a:lnTo>
                  <a:pt x="1747647" y="167512"/>
                </a:lnTo>
                <a:lnTo>
                  <a:pt x="1745234" y="164973"/>
                </a:lnTo>
                <a:lnTo>
                  <a:pt x="1742693" y="162559"/>
                </a:lnTo>
                <a:close/>
              </a:path>
              <a:path w="1911985" h="1892935">
                <a:moveTo>
                  <a:pt x="1760727" y="144652"/>
                </a:moveTo>
                <a:lnTo>
                  <a:pt x="1756790" y="144652"/>
                </a:lnTo>
                <a:lnTo>
                  <a:pt x="1754251" y="147192"/>
                </a:lnTo>
                <a:lnTo>
                  <a:pt x="1751958" y="149605"/>
                </a:lnTo>
                <a:lnTo>
                  <a:pt x="1751838" y="153669"/>
                </a:lnTo>
                <a:lnTo>
                  <a:pt x="1754251" y="156209"/>
                </a:lnTo>
                <a:lnTo>
                  <a:pt x="1756790" y="158623"/>
                </a:lnTo>
                <a:lnTo>
                  <a:pt x="1760854" y="158623"/>
                </a:lnTo>
                <a:lnTo>
                  <a:pt x="1763267" y="156082"/>
                </a:lnTo>
                <a:lnTo>
                  <a:pt x="1765807" y="153669"/>
                </a:lnTo>
                <a:lnTo>
                  <a:pt x="1765680" y="149605"/>
                </a:lnTo>
                <a:lnTo>
                  <a:pt x="1760727" y="144652"/>
                </a:lnTo>
                <a:close/>
              </a:path>
              <a:path w="1911985" h="1892935">
                <a:moveTo>
                  <a:pt x="1778762" y="126745"/>
                </a:moveTo>
                <a:lnTo>
                  <a:pt x="1774825" y="126873"/>
                </a:lnTo>
                <a:lnTo>
                  <a:pt x="1772285" y="129285"/>
                </a:lnTo>
                <a:lnTo>
                  <a:pt x="1769992" y="131699"/>
                </a:lnTo>
                <a:lnTo>
                  <a:pt x="1769872" y="135889"/>
                </a:lnTo>
                <a:lnTo>
                  <a:pt x="1772412" y="138302"/>
                </a:lnTo>
                <a:lnTo>
                  <a:pt x="1774825" y="140715"/>
                </a:lnTo>
                <a:lnTo>
                  <a:pt x="1778889" y="140715"/>
                </a:lnTo>
                <a:lnTo>
                  <a:pt x="1783714" y="135889"/>
                </a:lnTo>
                <a:lnTo>
                  <a:pt x="1783841" y="131699"/>
                </a:lnTo>
                <a:lnTo>
                  <a:pt x="1781302" y="129285"/>
                </a:lnTo>
                <a:lnTo>
                  <a:pt x="1778762" y="126745"/>
                </a:lnTo>
                <a:close/>
              </a:path>
              <a:path w="1911985" h="1892935">
                <a:moveTo>
                  <a:pt x="1796923" y="108965"/>
                </a:moveTo>
                <a:lnTo>
                  <a:pt x="1792859" y="108965"/>
                </a:lnTo>
                <a:lnTo>
                  <a:pt x="1790445" y="111505"/>
                </a:lnTo>
                <a:lnTo>
                  <a:pt x="1787905" y="113918"/>
                </a:lnTo>
                <a:lnTo>
                  <a:pt x="1787905" y="117982"/>
                </a:lnTo>
                <a:lnTo>
                  <a:pt x="1790445" y="120395"/>
                </a:lnTo>
                <a:lnTo>
                  <a:pt x="1792859" y="122935"/>
                </a:lnTo>
                <a:lnTo>
                  <a:pt x="1796923" y="122935"/>
                </a:lnTo>
                <a:lnTo>
                  <a:pt x="1799463" y="120395"/>
                </a:lnTo>
                <a:lnTo>
                  <a:pt x="1801755" y="117982"/>
                </a:lnTo>
                <a:lnTo>
                  <a:pt x="1801876" y="113918"/>
                </a:lnTo>
                <a:lnTo>
                  <a:pt x="1796923" y="108965"/>
                </a:lnTo>
                <a:close/>
              </a:path>
              <a:path w="1911985" h="1892935">
                <a:moveTo>
                  <a:pt x="1814956" y="91058"/>
                </a:moveTo>
                <a:lnTo>
                  <a:pt x="1810892" y="91058"/>
                </a:lnTo>
                <a:lnTo>
                  <a:pt x="1808479" y="93599"/>
                </a:lnTo>
                <a:lnTo>
                  <a:pt x="1805939" y="96011"/>
                </a:lnTo>
                <a:lnTo>
                  <a:pt x="1805939" y="100075"/>
                </a:lnTo>
                <a:lnTo>
                  <a:pt x="1808479" y="102615"/>
                </a:lnTo>
                <a:lnTo>
                  <a:pt x="1811019" y="105028"/>
                </a:lnTo>
                <a:lnTo>
                  <a:pt x="1814956" y="105028"/>
                </a:lnTo>
                <a:lnTo>
                  <a:pt x="1817497" y="102488"/>
                </a:lnTo>
                <a:lnTo>
                  <a:pt x="1819789" y="100075"/>
                </a:lnTo>
                <a:lnTo>
                  <a:pt x="1819910" y="96011"/>
                </a:lnTo>
                <a:lnTo>
                  <a:pt x="1814956" y="91058"/>
                </a:lnTo>
                <a:close/>
              </a:path>
              <a:path w="1911985" h="1892935">
                <a:moveTo>
                  <a:pt x="1832990" y="73151"/>
                </a:moveTo>
                <a:lnTo>
                  <a:pt x="1828927" y="73151"/>
                </a:lnTo>
                <a:lnTo>
                  <a:pt x="1826514" y="75691"/>
                </a:lnTo>
                <a:lnTo>
                  <a:pt x="1824101" y="78104"/>
                </a:lnTo>
                <a:lnTo>
                  <a:pt x="1824101" y="82168"/>
                </a:lnTo>
                <a:lnTo>
                  <a:pt x="1826514" y="84708"/>
                </a:lnTo>
                <a:lnTo>
                  <a:pt x="1829053" y="87122"/>
                </a:lnTo>
                <a:lnTo>
                  <a:pt x="1833117" y="87122"/>
                </a:lnTo>
                <a:lnTo>
                  <a:pt x="1835530" y="84581"/>
                </a:lnTo>
                <a:lnTo>
                  <a:pt x="1837943" y="82168"/>
                </a:lnTo>
                <a:lnTo>
                  <a:pt x="1837943" y="78104"/>
                </a:lnTo>
                <a:lnTo>
                  <a:pt x="1832990" y="73151"/>
                </a:lnTo>
                <a:close/>
              </a:path>
              <a:path w="1911985" h="1892935">
                <a:moveTo>
                  <a:pt x="1911985" y="0"/>
                </a:moveTo>
                <a:lnTo>
                  <a:pt x="1831086" y="26542"/>
                </a:lnTo>
                <a:lnTo>
                  <a:pt x="1884679" y="80644"/>
                </a:lnTo>
                <a:lnTo>
                  <a:pt x="1911985" y="0"/>
                </a:lnTo>
                <a:close/>
              </a:path>
              <a:path w="1911985" h="1892935">
                <a:moveTo>
                  <a:pt x="1851025" y="55244"/>
                </a:moveTo>
                <a:lnTo>
                  <a:pt x="1847088" y="55372"/>
                </a:lnTo>
                <a:lnTo>
                  <a:pt x="1844548" y="57784"/>
                </a:lnTo>
                <a:lnTo>
                  <a:pt x="1842255" y="60198"/>
                </a:lnTo>
                <a:lnTo>
                  <a:pt x="1842135" y="64388"/>
                </a:lnTo>
                <a:lnTo>
                  <a:pt x="1844548" y="66801"/>
                </a:lnTo>
                <a:lnTo>
                  <a:pt x="1847088" y="69214"/>
                </a:lnTo>
                <a:lnTo>
                  <a:pt x="1851152" y="69214"/>
                </a:lnTo>
                <a:lnTo>
                  <a:pt x="1855977" y="64388"/>
                </a:lnTo>
                <a:lnTo>
                  <a:pt x="1855977" y="60198"/>
                </a:lnTo>
                <a:lnTo>
                  <a:pt x="1851025" y="552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496055" y="371474"/>
            <a:ext cx="921639" cy="1490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 txBox="1"/>
          <p:nvPr/>
        </p:nvSpPr>
        <p:spPr>
          <a:xfrm>
            <a:off x="1728470" y="508507"/>
            <a:ext cx="4108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1</a:t>
            </a:r>
            <a:r>
              <a:rPr sz="1400" spc="-5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774182" y="508507"/>
            <a:ext cx="41084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n</a:t>
            </a:r>
            <a:r>
              <a:rPr sz="1350" spc="-7" baseline="-9259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=1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3240151" y="622807"/>
            <a:ext cx="1149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697351" y="3021837"/>
            <a:ext cx="22352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H’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125851" y="3021837"/>
            <a:ext cx="1644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H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440051" y="3021837"/>
            <a:ext cx="2552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Times New Roman"/>
                <a:cs typeface="Times New Roman"/>
              </a:rPr>
              <a:t>A"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469832" y="2923857"/>
            <a:ext cx="81280" cy="81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126932" y="2923857"/>
            <a:ext cx="81280" cy="81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755332" y="2923857"/>
            <a:ext cx="81279" cy="812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 txBox="1"/>
          <p:nvPr/>
        </p:nvSpPr>
        <p:spPr>
          <a:xfrm>
            <a:off x="2096770" y="3046221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769112" y="3021837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3017202" y="2942907"/>
            <a:ext cx="81280" cy="812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584257" y="2967037"/>
            <a:ext cx="81279" cy="8127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512695" y="457199"/>
            <a:ext cx="1828800" cy="2514600"/>
          </a:xfrm>
          <a:custGeom>
            <a:avLst/>
            <a:gdLst/>
            <a:ahLst/>
            <a:cxnLst/>
            <a:rect l="l" t="t" r="r" b="b"/>
            <a:pathLst>
              <a:path w="1828800" h="2514600">
                <a:moveTo>
                  <a:pt x="1828800" y="0"/>
                </a:moveTo>
                <a:lnTo>
                  <a:pt x="0" y="25146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6262878" y="3340735"/>
            <a:ext cx="1409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+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/>
          <p:nvPr/>
        </p:nvSpPr>
        <p:spPr>
          <a:xfrm>
            <a:off x="3439795" y="4599939"/>
            <a:ext cx="342900" cy="114300"/>
          </a:xfrm>
          <a:custGeom>
            <a:avLst/>
            <a:gdLst/>
            <a:ahLst/>
            <a:cxnLst/>
            <a:rect l="l" t="t" r="r" b="b"/>
            <a:pathLst>
              <a:path w="342900" h="114300">
                <a:moveTo>
                  <a:pt x="257175" y="0"/>
                </a:moveTo>
                <a:lnTo>
                  <a:pt x="257175" y="28575"/>
                </a:lnTo>
                <a:lnTo>
                  <a:pt x="0" y="28575"/>
                </a:lnTo>
                <a:lnTo>
                  <a:pt x="0" y="85725"/>
                </a:lnTo>
                <a:lnTo>
                  <a:pt x="257175" y="85725"/>
                </a:lnTo>
                <a:lnTo>
                  <a:pt x="257175" y="114300"/>
                </a:lnTo>
                <a:lnTo>
                  <a:pt x="342900" y="57150"/>
                </a:lnTo>
                <a:lnTo>
                  <a:pt x="257175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22</a:t>
            </a:fld>
            <a:endParaRPr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259180"/>
            <a:ext cx="6644640" cy="131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373630" marR="2359025" indent="543560">
              <a:lnSpc>
                <a:spcPct val="119300"/>
              </a:lnSpc>
              <a:spcBef>
                <a:spcPts val="95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4  </a:t>
            </a:r>
            <a:r>
              <a:rPr sz="1400" b="1" spc="-5" dirty="0">
                <a:latin typeface="Times New Roman"/>
                <a:cs typeface="Times New Roman"/>
              </a:rPr>
              <a:t>DIOPTRE</a:t>
            </a:r>
            <a:r>
              <a:rPr sz="1400" b="1" spc="-5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SPHERIQUE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7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  <a:tabLst>
                <a:tab pos="6985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I.	Définition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70"/>
              </a:spcBef>
            </a:pPr>
            <a:r>
              <a:rPr sz="1200" spc="-5" dirty="0">
                <a:latin typeface="Times New Roman"/>
                <a:cs typeface="Times New Roman"/>
              </a:rPr>
              <a:t>On appelle </a:t>
            </a:r>
            <a:r>
              <a:rPr sz="1200" dirty="0">
                <a:latin typeface="Times New Roman"/>
                <a:cs typeface="Times New Roman"/>
              </a:rPr>
              <a:t>dioptre sphérique </a:t>
            </a:r>
            <a:r>
              <a:rPr sz="1200" spc="-5" dirty="0">
                <a:latin typeface="Times New Roman"/>
                <a:cs typeface="Times New Roman"/>
              </a:rPr>
              <a:t>l’ensemble </a:t>
            </a:r>
            <a:r>
              <a:rPr sz="1200" dirty="0">
                <a:latin typeface="Times New Roman"/>
                <a:cs typeface="Times New Roman"/>
              </a:rPr>
              <a:t>de deux </a:t>
            </a:r>
            <a:r>
              <a:rPr sz="1200" spc="-5" dirty="0">
                <a:latin typeface="Times New Roman"/>
                <a:cs typeface="Times New Roman"/>
              </a:rPr>
              <a:t>milieux réfringents transparents séparés par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surface  sphérique </a:t>
            </a:r>
            <a:r>
              <a:rPr sz="1200" dirty="0">
                <a:latin typeface="Times New Roman"/>
                <a:cs typeface="Times New Roman"/>
              </a:rPr>
              <a:t>qui, dans le cas </a:t>
            </a:r>
            <a:r>
              <a:rPr sz="1200" spc="-5" dirty="0">
                <a:latin typeface="Times New Roman"/>
                <a:cs typeface="Times New Roman"/>
              </a:rPr>
              <a:t>général, est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calotte sphérique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centre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168" y="3994530"/>
            <a:ext cx="6650990" cy="909319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762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Le centre C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sphère est </a:t>
            </a:r>
            <a:r>
              <a:rPr sz="1200" dirty="0">
                <a:latin typeface="Times New Roman"/>
                <a:cs typeface="Times New Roman"/>
              </a:rPr>
              <a:t>le centre du </a:t>
            </a:r>
            <a:r>
              <a:rPr sz="1200" spc="-5" dirty="0">
                <a:latin typeface="Times New Roman"/>
                <a:cs typeface="Times New Roman"/>
              </a:rPr>
              <a:t>dioptre, </a:t>
            </a:r>
            <a:r>
              <a:rPr sz="1200" dirty="0">
                <a:latin typeface="Times New Roman"/>
                <a:cs typeface="Times New Roman"/>
              </a:rPr>
              <a:t>La droite CO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l’axe </a:t>
            </a:r>
            <a:r>
              <a:rPr sz="1200" spc="-5" dirty="0">
                <a:latin typeface="Times New Roman"/>
                <a:cs typeface="Times New Roman"/>
              </a:rPr>
              <a:t>principal </a:t>
            </a:r>
            <a:r>
              <a:rPr sz="1200" dirty="0">
                <a:latin typeface="Times New Roman"/>
                <a:cs typeface="Times New Roman"/>
              </a:rPr>
              <a:t>du dioptre sphérique. </a:t>
            </a:r>
            <a:r>
              <a:rPr sz="1200" spc="-10" dirty="0">
                <a:latin typeface="Times New Roman"/>
                <a:cs typeface="Times New Roman"/>
              </a:rPr>
              <a:t>Il  </a:t>
            </a:r>
            <a:r>
              <a:rPr sz="1200" spc="-5" dirty="0">
                <a:latin typeface="Times New Roman"/>
                <a:cs typeface="Times New Roman"/>
              </a:rPr>
              <a:t>rencontre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calotte sphérique en S </a:t>
            </a:r>
            <a:r>
              <a:rPr sz="1200" dirty="0">
                <a:latin typeface="Times New Roman"/>
                <a:cs typeface="Times New Roman"/>
              </a:rPr>
              <a:t>qui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le sommet du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dioptre.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dirty="0">
                <a:latin typeface="Times New Roman"/>
                <a:cs typeface="Times New Roman"/>
              </a:rPr>
              <a:t>du </a:t>
            </a:r>
            <a:r>
              <a:rPr sz="1200" spc="-5" dirty="0">
                <a:latin typeface="Times New Roman"/>
                <a:cs typeface="Times New Roman"/>
              </a:rPr>
              <a:t>cercle </a:t>
            </a:r>
            <a:r>
              <a:rPr sz="1200" dirty="0">
                <a:latin typeface="Times New Roman"/>
                <a:cs typeface="Times New Roman"/>
              </a:rPr>
              <a:t>de base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le rayon d’ouverture θ </a:t>
            </a:r>
            <a:r>
              <a:rPr sz="1200" spc="-5" dirty="0">
                <a:latin typeface="Times New Roman"/>
                <a:cs typeface="Times New Roman"/>
              </a:rPr>
              <a:t>sous lequel </a:t>
            </a:r>
            <a:r>
              <a:rPr sz="1200" dirty="0">
                <a:latin typeface="Times New Roman"/>
                <a:cs typeface="Times New Roman"/>
              </a:rPr>
              <a:t>on voit 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b="1" i="1" spc="-5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le demi </a:t>
            </a:r>
            <a:r>
              <a:rPr sz="1200" spc="-5" dirty="0">
                <a:latin typeface="Times New Roman"/>
                <a:cs typeface="Times New Roman"/>
              </a:rPr>
              <a:t>angle  d’ouverture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Le dioptre </a:t>
            </a:r>
            <a:r>
              <a:rPr sz="1200" spc="-5" dirty="0">
                <a:latin typeface="Times New Roman"/>
                <a:cs typeface="Times New Roman"/>
              </a:rPr>
              <a:t>est concave si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sens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propagation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la lumière </a:t>
            </a:r>
            <a:r>
              <a:rPr sz="1200" spc="-5" dirty="0">
                <a:latin typeface="Times New Roman"/>
                <a:cs typeface="Times New Roman"/>
              </a:rPr>
              <a:t>est celui </a:t>
            </a:r>
            <a:r>
              <a:rPr sz="1200" dirty="0">
                <a:latin typeface="Times New Roman"/>
                <a:cs typeface="Times New Roman"/>
              </a:rPr>
              <a:t>du vecteur </a:t>
            </a:r>
            <a:r>
              <a:rPr sz="1200" spc="-5" dirty="0">
                <a:latin typeface="Times New Roman"/>
                <a:cs typeface="Times New Roman"/>
              </a:rPr>
              <a:t>reliant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centre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6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373419" y="4924994"/>
            <a:ext cx="180340" cy="25400"/>
          </a:xfrm>
          <a:custGeom>
            <a:avLst/>
            <a:gdLst/>
            <a:ahLst/>
            <a:cxnLst/>
            <a:rect l="l" t="t" r="r" b="b"/>
            <a:pathLst>
              <a:path w="180339" h="25400">
                <a:moveTo>
                  <a:pt x="154415" y="0"/>
                </a:moveTo>
                <a:lnTo>
                  <a:pt x="158268" y="9404"/>
                </a:lnTo>
                <a:lnTo>
                  <a:pt x="0" y="9404"/>
                </a:lnTo>
                <a:lnTo>
                  <a:pt x="0" y="15773"/>
                </a:lnTo>
                <a:lnTo>
                  <a:pt x="158268" y="15773"/>
                </a:lnTo>
                <a:lnTo>
                  <a:pt x="154415" y="25166"/>
                </a:lnTo>
                <a:lnTo>
                  <a:pt x="179905" y="12737"/>
                </a:lnTo>
                <a:lnTo>
                  <a:pt x="1544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905052" y="9809174"/>
            <a:ext cx="17640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Première </a:t>
            </a:r>
            <a:r>
              <a:rPr sz="1200" b="1" dirty="0">
                <a:latin typeface="Times New Roman"/>
                <a:cs typeface="Times New Roman"/>
              </a:rPr>
              <a:t>lois </a:t>
            </a:r>
            <a:r>
              <a:rPr sz="1200" b="1" spc="-5" dirty="0">
                <a:latin typeface="Times New Roman"/>
                <a:cs typeface="Times New Roman"/>
              </a:rPr>
              <a:t>de</a:t>
            </a:r>
            <a:r>
              <a:rPr sz="1200" b="1" spc="-7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réfraction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53260" y="5793739"/>
            <a:ext cx="541020" cy="1075690"/>
          </a:xfrm>
          <a:custGeom>
            <a:avLst/>
            <a:gdLst/>
            <a:ahLst/>
            <a:cxnLst/>
            <a:rect l="l" t="t" r="r" b="b"/>
            <a:pathLst>
              <a:path w="541019" h="1075690">
                <a:moveTo>
                  <a:pt x="0" y="0"/>
                </a:moveTo>
                <a:lnTo>
                  <a:pt x="49248" y="2206"/>
                </a:lnTo>
                <a:lnTo>
                  <a:pt x="97257" y="8697"/>
                </a:lnTo>
                <a:lnTo>
                  <a:pt x="143836" y="19282"/>
                </a:lnTo>
                <a:lnTo>
                  <a:pt x="188793" y="33772"/>
                </a:lnTo>
                <a:lnTo>
                  <a:pt x="231937" y="51975"/>
                </a:lnTo>
                <a:lnTo>
                  <a:pt x="273078" y="73702"/>
                </a:lnTo>
                <a:lnTo>
                  <a:pt x="312024" y="98761"/>
                </a:lnTo>
                <a:lnTo>
                  <a:pt x="348586" y="126962"/>
                </a:lnTo>
                <a:lnTo>
                  <a:pt x="382571" y="158115"/>
                </a:lnTo>
                <a:lnTo>
                  <a:pt x="413790" y="192028"/>
                </a:lnTo>
                <a:lnTo>
                  <a:pt x="442050" y="228512"/>
                </a:lnTo>
                <a:lnTo>
                  <a:pt x="467162" y="267377"/>
                </a:lnTo>
                <a:lnTo>
                  <a:pt x="488934" y="308431"/>
                </a:lnTo>
                <a:lnTo>
                  <a:pt x="507176" y="351484"/>
                </a:lnTo>
                <a:lnTo>
                  <a:pt x="521696" y="396345"/>
                </a:lnTo>
                <a:lnTo>
                  <a:pt x="532304" y="442825"/>
                </a:lnTo>
                <a:lnTo>
                  <a:pt x="538809" y="490732"/>
                </a:lnTo>
                <a:lnTo>
                  <a:pt x="541019" y="539877"/>
                </a:lnTo>
                <a:lnTo>
                  <a:pt x="538929" y="587541"/>
                </a:lnTo>
                <a:lnTo>
                  <a:pt x="532768" y="634129"/>
                </a:lnTo>
                <a:lnTo>
                  <a:pt x="522703" y="679452"/>
                </a:lnTo>
                <a:lnTo>
                  <a:pt x="508902" y="723321"/>
                </a:lnTo>
                <a:lnTo>
                  <a:pt x="491532" y="765549"/>
                </a:lnTo>
                <a:lnTo>
                  <a:pt x="470759" y="805947"/>
                </a:lnTo>
                <a:lnTo>
                  <a:pt x="446750" y="844326"/>
                </a:lnTo>
                <a:lnTo>
                  <a:pt x="419672" y="880499"/>
                </a:lnTo>
                <a:lnTo>
                  <a:pt x="389692" y="914277"/>
                </a:lnTo>
                <a:lnTo>
                  <a:pt x="356977" y="945472"/>
                </a:lnTo>
                <a:lnTo>
                  <a:pt x="321693" y="973895"/>
                </a:lnTo>
                <a:lnTo>
                  <a:pt x="284009" y="999358"/>
                </a:lnTo>
                <a:lnTo>
                  <a:pt x="244089" y="1021674"/>
                </a:lnTo>
                <a:lnTo>
                  <a:pt x="202102" y="1040653"/>
                </a:lnTo>
                <a:lnTo>
                  <a:pt x="158215" y="1056107"/>
                </a:lnTo>
                <a:lnTo>
                  <a:pt x="112593" y="1067849"/>
                </a:lnTo>
                <a:lnTo>
                  <a:pt x="65404" y="107569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68905" y="5812916"/>
            <a:ext cx="541020" cy="1075690"/>
          </a:xfrm>
          <a:custGeom>
            <a:avLst/>
            <a:gdLst/>
            <a:ahLst/>
            <a:cxnLst/>
            <a:rect l="l" t="t" r="r" b="b"/>
            <a:pathLst>
              <a:path w="541020" h="1075690">
                <a:moveTo>
                  <a:pt x="475787" y="1075689"/>
                </a:moveTo>
                <a:lnTo>
                  <a:pt x="427160" y="1067556"/>
                </a:lnTo>
                <a:lnTo>
                  <a:pt x="380279" y="1055318"/>
                </a:lnTo>
                <a:lnTo>
                  <a:pt x="335313" y="1039190"/>
                </a:lnTo>
                <a:lnTo>
                  <a:pt x="292426" y="1019382"/>
                </a:lnTo>
                <a:lnTo>
                  <a:pt x="251786" y="996108"/>
                </a:lnTo>
                <a:lnTo>
                  <a:pt x="213560" y="969579"/>
                </a:lnTo>
                <a:lnTo>
                  <a:pt x="177914" y="940007"/>
                </a:lnTo>
                <a:lnTo>
                  <a:pt x="145014" y="907605"/>
                </a:lnTo>
                <a:lnTo>
                  <a:pt x="115028" y="872585"/>
                </a:lnTo>
                <a:lnTo>
                  <a:pt x="88121" y="835159"/>
                </a:lnTo>
                <a:lnTo>
                  <a:pt x="64460" y="795539"/>
                </a:lnTo>
                <a:lnTo>
                  <a:pt x="44213" y="753937"/>
                </a:lnTo>
                <a:lnTo>
                  <a:pt x="27545" y="710567"/>
                </a:lnTo>
                <a:lnTo>
                  <a:pt x="14623" y="665639"/>
                </a:lnTo>
                <a:lnTo>
                  <a:pt x="5614" y="619366"/>
                </a:lnTo>
                <a:lnTo>
                  <a:pt x="684" y="571960"/>
                </a:lnTo>
                <a:lnTo>
                  <a:pt x="0" y="523633"/>
                </a:lnTo>
                <a:lnTo>
                  <a:pt x="3728" y="474599"/>
                </a:lnTo>
                <a:lnTo>
                  <a:pt x="11551" y="427519"/>
                </a:lnTo>
                <a:lnTo>
                  <a:pt x="23286" y="382002"/>
                </a:lnTo>
                <a:lnTo>
                  <a:pt x="38744" y="338213"/>
                </a:lnTo>
                <a:lnTo>
                  <a:pt x="57737" y="296318"/>
                </a:lnTo>
                <a:lnTo>
                  <a:pt x="80076" y="256486"/>
                </a:lnTo>
                <a:lnTo>
                  <a:pt x="105572" y="218882"/>
                </a:lnTo>
                <a:lnTo>
                  <a:pt x="134039" y="183673"/>
                </a:lnTo>
                <a:lnTo>
                  <a:pt x="165286" y="151026"/>
                </a:lnTo>
                <a:lnTo>
                  <a:pt x="199125" y="121107"/>
                </a:lnTo>
                <a:lnTo>
                  <a:pt x="235369" y="94084"/>
                </a:lnTo>
                <a:lnTo>
                  <a:pt x="273828" y="70123"/>
                </a:lnTo>
                <a:lnTo>
                  <a:pt x="314314" y="49391"/>
                </a:lnTo>
                <a:lnTo>
                  <a:pt x="356639" y="32055"/>
                </a:lnTo>
                <a:lnTo>
                  <a:pt x="400614" y="18281"/>
                </a:lnTo>
                <a:lnTo>
                  <a:pt x="446051" y="8236"/>
                </a:lnTo>
                <a:lnTo>
                  <a:pt x="492762" y="2086"/>
                </a:lnTo>
                <a:lnTo>
                  <a:pt x="54055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54195" y="6326504"/>
            <a:ext cx="2057400" cy="635"/>
          </a:xfrm>
          <a:custGeom>
            <a:avLst/>
            <a:gdLst/>
            <a:ahLst/>
            <a:cxnLst/>
            <a:rect l="l" t="t" r="r" b="b"/>
            <a:pathLst>
              <a:path w="2057400" h="635">
                <a:moveTo>
                  <a:pt x="0" y="0"/>
                </a:moveTo>
                <a:lnTo>
                  <a:pt x="2057400" y="634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375661" y="6692265"/>
            <a:ext cx="1841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576696" y="6577965"/>
            <a:ext cx="1841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5" dirty="0">
                <a:latin typeface="Times New Roman"/>
                <a:cs typeface="Times New Roman"/>
              </a:rPr>
              <a:t>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18461" y="6577965"/>
            <a:ext cx="125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05196" y="6692265"/>
            <a:ext cx="125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377178" y="6120764"/>
            <a:ext cx="15430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04112" y="6120764"/>
            <a:ext cx="210566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612900" algn="l"/>
                <a:tab pos="2092325" algn="l"/>
              </a:tabLst>
            </a:pPr>
            <a:r>
              <a:rPr sz="1400" b="1" u="dash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	S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90896" y="6064376"/>
            <a:ext cx="125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2182495" y="5602604"/>
            <a:ext cx="2971800" cy="76200"/>
          </a:xfrm>
          <a:custGeom>
            <a:avLst/>
            <a:gdLst/>
            <a:ahLst/>
            <a:cxnLst/>
            <a:rect l="l" t="t" r="r" b="b"/>
            <a:pathLst>
              <a:path w="2971800" h="76200">
                <a:moveTo>
                  <a:pt x="2895600" y="0"/>
                </a:moveTo>
                <a:lnTo>
                  <a:pt x="2895600" y="76200"/>
                </a:lnTo>
                <a:lnTo>
                  <a:pt x="2959100" y="44450"/>
                </a:lnTo>
                <a:lnTo>
                  <a:pt x="2908300" y="44450"/>
                </a:lnTo>
                <a:lnTo>
                  <a:pt x="2908300" y="31750"/>
                </a:lnTo>
                <a:lnTo>
                  <a:pt x="2959100" y="31750"/>
                </a:lnTo>
                <a:lnTo>
                  <a:pt x="2895600" y="0"/>
                </a:lnTo>
                <a:close/>
              </a:path>
              <a:path w="2971800" h="76200">
                <a:moveTo>
                  <a:pt x="28956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895600" y="44450"/>
                </a:lnTo>
                <a:lnTo>
                  <a:pt x="2895600" y="31750"/>
                </a:lnTo>
                <a:close/>
              </a:path>
              <a:path w="2971800" h="76200">
                <a:moveTo>
                  <a:pt x="2959100" y="31750"/>
                </a:moveTo>
                <a:lnTo>
                  <a:pt x="2908300" y="31750"/>
                </a:lnTo>
                <a:lnTo>
                  <a:pt x="2908300" y="44450"/>
                </a:lnTo>
                <a:lnTo>
                  <a:pt x="2959100" y="44450"/>
                </a:lnTo>
                <a:lnTo>
                  <a:pt x="2971800" y="38100"/>
                </a:lnTo>
                <a:lnTo>
                  <a:pt x="29591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113657" y="4919598"/>
            <a:ext cx="2990850" cy="640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40410" algn="l"/>
                <a:tab pos="1009015" algn="l"/>
                <a:tab pos="1355725" algn="l"/>
                <a:tab pos="2039620" algn="l"/>
                <a:tab pos="2496820" algn="l"/>
                <a:tab pos="2784475" algn="l"/>
              </a:tabLst>
            </a:pPr>
            <a:r>
              <a:rPr sz="1200" dirty="0">
                <a:latin typeface="Times New Roman"/>
                <a:cs typeface="Times New Roman"/>
              </a:rPr>
              <a:t>suit</a:t>
            </a:r>
            <a:r>
              <a:rPr sz="1200" spc="-150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C</a:t>
            </a:r>
            <a:r>
              <a:rPr sz="1150" i="1" dirty="0">
                <a:latin typeface="Times New Roman"/>
                <a:cs typeface="Times New Roman"/>
              </a:rPr>
              <a:t>S</a:t>
            </a:r>
            <a:r>
              <a:rPr sz="1150" i="1" spc="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).	</a:t>
            </a:r>
            <a:r>
              <a:rPr sz="1200" spc="-20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l	</a:t>
            </a:r>
            <a:r>
              <a:rPr sz="1200" spc="-5" dirty="0">
                <a:latin typeface="Times New Roman"/>
                <a:cs typeface="Times New Roman"/>
              </a:rPr>
              <a:t>est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xe	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ans</a:t>
            </a:r>
            <a:r>
              <a:rPr sz="1200" dirty="0">
                <a:latin typeface="Times New Roman"/>
                <a:cs typeface="Times New Roman"/>
              </a:rPr>
              <a:t>	le	</a:t>
            </a:r>
            <a:r>
              <a:rPr sz="1200" spc="-5" dirty="0">
                <a:latin typeface="Times New Roman"/>
                <a:cs typeface="Times New Roman"/>
              </a:rPr>
              <a:t>cas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Times New Roman"/>
              <a:cs typeface="Times New Roman"/>
            </a:endParaRPr>
          </a:p>
          <a:p>
            <a:pPr marL="789305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5168" y="4919598"/>
            <a:ext cx="3609340" cy="64071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107314">
              <a:lnSpc>
                <a:spcPts val="1420"/>
              </a:lnSpc>
              <a:spcBef>
                <a:spcPts val="160"/>
              </a:spcBef>
              <a:tabLst>
                <a:tab pos="332105" algn="l"/>
                <a:tab pos="991869" algn="l"/>
                <a:tab pos="1320800" algn="l"/>
                <a:tab pos="1929764" algn="l"/>
                <a:tab pos="2418715" algn="l"/>
                <a:tab pos="2740025" algn="l"/>
                <a:tab pos="3026410" algn="l"/>
              </a:tabLst>
            </a:pP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u	somm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	du	dioptre	</a:t>
            </a:r>
            <a:r>
              <a:rPr sz="1200" spc="-5" dirty="0">
                <a:latin typeface="Times New Roman"/>
                <a:cs typeface="Times New Roman"/>
              </a:rPr>
              <a:t>(s</a:t>
            </a:r>
            <a:r>
              <a:rPr sz="1200" spc="-15" dirty="0">
                <a:latin typeface="Times New Roman"/>
                <a:cs typeface="Times New Roman"/>
              </a:rPr>
              <a:t>e</a:t>
            </a:r>
            <a:r>
              <a:rPr sz="1200" spc="-5" dirty="0">
                <a:latin typeface="Times New Roman"/>
                <a:cs typeface="Times New Roman"/>
              </a:rPr>
              <a:t>ns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dirty="0">
                <a:latin typeface="Times New Roman"/>
                <a:cs typeface="Times New Roman"/>
              </a:rPr>
              <a:t>e	la	</a:t>
            </a:r>
            <a:r>
              <a:rPr sz="1200" spc="10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umi</a:t>
            </a:r>
            <a:r>
              <a:rPr sz="1200" spc="-5" dirty="0">
                <a:latin typeface="Times New Roman"/>
                <a:cs typeface="Times New Roman"/>
              </a:rPr>
              <a:t>è</a:t>
            </a:r>
            <a:r>
              <a:rPr sz="1200" dirty="0">
                <a:latin typeface="Times New Roman"/>
                <a:cs typeface="Times New Roman"/>
              </a:rPr>
              <a:t>re  </a:t>
            </a:r>
            <a:r>
              <a:rPr sz="1200" spc="-5" dirty="0">
                <a:latin typeface="Times New Roman"/>
                <a:cs typeface="Times New Roman"/>
              </a:rPr>
              <a:t>inverse.</a:t>
            </a:r>
            <a:endParaRPr sz="1200">
              <a:latin typeface="Times New Roman"/>
              <a:cs typeface="Times New Roman"/>
            </a:endParaRPr>
          </a:p>
          <a:p>
            <a:pPr marL="2276475">
              <a:lnSpc>
                <a:spcPct val="100000"/>
              </a:lnSpc>
              <a:spcBef>
                <a:spcPts val="259"/>
              </a:spcBef>
            </a:pPr>
            <a:r>
              <a:rPr sz="1400" b="1" dirty="0">
                <a:latin typeface="Times New Roman"/>
                <a:cs typeface="Times New Roman"/>
              </a:rPr>
              <a:t>Sens</a:t>
            </a:r>
            <a:r>
              <a:rPr sz="1400" b="1" spc="-5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propagation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25194" y="2973704"/>
            <a:ext cx="4363720" cy="0"/>
          </a:xfrm>
          <a:custGeom>
            <a:avLst/>
            <a:gdLst/>
            <a:ahLst/>
            <a:cxnLst/>
            <a:rect l="l" t="t" r="r" b="b"/>
            <a:pathLst>
              <a:path w="4363720">
                <a:moveTo>
                  <a:pt x="0" y="0"/>
                </a:moveTo>
                <a:lnTo>
                  <a:pt x="436372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484120" y="2107564"/>
            <a:ext cx="311150" cy="1766570"/>
          </a:xfrm>
          <a:custGeom>
            <a:avLst/>
            <a:gdLst/>
            <a:ahLst/>
            <a:cxnLst/>
            <a:rect l="l" t="t" r="r" b="b"/>
            <a:pathLst>
              <a:path w="311150" h="1766570">
                <a:moveTo>
                  <a:pt x="155575" y="0"/>
                </a:moveTo>
                <a:lnTo>
                  <a:pt x="116282" y="28385"/>
                </a:lnTo>
                <a:lnTo>
                  <a:pt x="92070" y="76638"/>
                </a:lnTo>
                <a:lnTo>
                  <a:pt x="69877" y="145879"/>
                </a:lnTo>
                <a:lnTo>
                  <a:pt x="59655" y="187708"/>
                </a:lnTo>
                <a:lnTo>
                  <a:pt x="50077" y="233988"/>
                </a:lnTo>
                <a:lnTo>
                  <a:pt x="41191" y="284454"/>
                </a:lnTo>
                <a:lnTo>
                  <a:pt x="33042" y="338842"/>
                </a:lnTo>
                <a:lnTo>
                  <a:pt x="25678" y="396886"/>
                </a:lnTo>
                <a:lnTo>
                  <a:pt x="19145" y="458320"/>
                </a:lnTo>
                <a:lnTo>
                  <a:pt x="13489" y="522880"/>
                </a:lnTo>
                <a:lnTo>
                  <a:pt x="8757" y="590301"/>
                </a:lnTo>
                <a:lnTo>
                  <a:pt x="4995" y="660317"/>
                </a:lnTo>
                <a:lnTo>
                  <a:pt x="2251" y="732663"/>
                </a:lnTo>
                <a:lnTo>
                  <a:pt x="570" y="807074"/>
                </a:lnTo>
                <a:lnTo>
                  <a:pt x="0" y="883285"/>
                </a:lnTo>
                <a:lnTo>
                  <a:pt x="570" y="959495"/>
                </a:lnTo>
                <a:lnTo>
                  <a:pt x="2251" y="1033906"/>
                </a:lnTo>
                <a:lnTo>
                  <a:pt x="4995" y="1106252"/>
                </a:lnTo>
                <a:lnTo>
                  <a:pt x="8757" y="1176268"/>
                </a:lnTo>
                <a:lnTo>
                  <a:pt x="13489" y="1243689"/>
                </a:lnTo>
                <a:lnTo>
                  <a:pt x="19145" y="1308249"/>
                </a:lnTo>
                <a:lnTo>
                  <a:pt x="25678" y="1369683"/>
                </a:lnTo>
                <a:lnTo>
                  <a:pt x="33042" y="1427727"/>
                </a:lnTo>
                <a:lnTo>
                  <a:pt x="41191" y="1482115"/>
                </a:lnTo>
                <a:lnTo>
                  <a:pt x="50077" y="1532581"/>
                </a:lnTo>
                <a:lnTo>
                  <a:pt x="59655" y="1578861"/>
                </a:lnTo>
                <a:lnTo>
                  <a:pt x="69877" y="1620690"/>
                </a:lnTo>
                <a:lnTo>
                  <a:pt x="80698" y="1657801"/>
                </a:lnTo>
                <a:lnTo>
                  <a:pt x="103947" y="1716814"/>
                </a:lnTo>
                <a:lnTo>
                  <a:pt x="129030" y="1753777"/>
                </a:lnTo>
                <a:lnTo>
                  <a:pt x="155575" y="1766570"/>
                </a:lnTo>
                <a:lnTo>
                  <a:pt x="169006" y="1763327"/>
                </a:lnTo>
                <a:lnTo>
                  <a:pt x="207202" y="1716814"/>
                </a:lnTo>
                <a:lnTo>
                  <a:pt x="230451" y="1657801"/>
                </a:lnTo>
                <a:lnTo>
                  <a:pt x="241272" y="1620690"/>
                </a:lnTo>
                <a:lnTo>
                  <a:pt x="251494" y="1578861"/>
                </a:lnTo>
                <a:lnTo>
                  <a:pt x="261072" y="1532581"/>
                </a:lnTo>
                <a:lnTo>
                  <a:pt x="269958" y="1482115"/>
                </a:lnTo>
                <a:lnTo>
                  <a:pt x="278107" y="1427727"/>
                </a:lnTo>
                <a:lnTo>
                  <a:pt x="285471" y="1369683"/>
                </a:lnTo>
                <a:lnTo>
                  <a:pt x="292004" y="1308249"/>
                </a:lnTo>
                <a:lnTo>
                  <a:pt x="297660" y="1243689"/>
                </a:lnTo>
                <a:lnTo>
                  <a:pt x="302392" y="1176268"/>
                </a:lnTo>
                <a:lnTo>
                  <a:pt x="306154" y="1106252"/>
                </a:lnTo>
                <a:lnTo>
                  <a:pt x="308898" y="1033906"/>
                </a:lnTo>
                <a:lnTo>
                  <a:pt x="310579" y="959495"/>
                </a:lnTo>
                <a:lnTo>
                  <a:pt x="311150" y="883285"/>
                </a:lnTo>
                <a:lnTo>
                  <a:pt x="310579" y="807074"/>
                </a:lnTo>
                <a:lnTo>
                  <a:pt x="308898" y="732663"/>
                </a:lnTo>
                <a:lnTo>
                  <a:pt x="306154" y="660317"/>
                </a:lnTo>
                <a:lnTo>
                  <a:pt x="302392" y="590301"/>
                </a:lnTo>
                <a:lnTo>
                  <a:pt x="297660" y="522880"/>
                </a:lnTo>
                <a:lnTo>
                  <a:pt x="292004" y="458320"/>
                </a:lnTo>
                <a:lnTo>
                  <a:pt x="285471" y="396886"/>
                </a:lnTo>
                <a:lnTo>
                  <a:pt x="278107" y="338842"/>
                </a:lnTo>
                <a:lnTo>
                  <a:pt x="269958" y="284454"/>
                </a:lnTo>
                <a:lnTo>
                  <a:pt x="261072" y="233988"/>
                </a:lnTo>
                <a:lnTo>
                  <a:pt x="251494" y="187708"/>
                </a:lnTo>
                <a:lnTo>
                  <a:pt x="241272" y="145879"/>
                </a:lnTo>
                <a:lnTo>
                  <a:pt x="230451" y="108768"/>
                </a:lnTo>
                <a:lnTo>
                  <a:pt x="207202" y="49755"/>
                </a:lnTo>
                <a:lnTo>
                  <a:pt x="182119" y="12792"/>
                </a:lnTo>
                <a:lnTo>
                  <a:pt x="155575" y="0"/>
                </a:lnTo>
                <a:close/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2633726" y="2097404"/>
            <a:ext cx="626745" cy="1793875"/>
          </a:xfrm>
          <a:custGeom>
            <a:avLst/>
            <a:gdLst/>
            <a:ahLst/>
            <a:cxnLst/>
            <a:rect l="l" t="t" r="r" b="b"/>
            <a:pathLst>
              <a:path w="626745" h="1793875">
                <a:moveTo>
                  <a:pt x="0" y="0"/>
                </a:moveTo>
                <a:lnTo>
                  <a:pt x="46701" y="18802"/>
                </a:lnTo>
                <a:lnTo>
                  <a:pt x="92075" y="39831"/>
                </a:lnTo>
                <a:lnTo>
                  <a:pt x="136058" y="63014"/>
                </a:lnTo>
                <a:lnTo>
                  <a:pt x="178586" y="88281"/>
                </a:lnTo>
                <a:lnTo>
                  <a:pt x="219597" y="115562"/>
                </a:lnTo>
                <a:lnTo>
                  <a:pt x="259027" y="144784"/>
                </a:lnTo>
                <a:lnTo>
                  <a:pt x="296812" y="175878"/>
                </a:lnTo>
                <a:lnTo>
                  <a:pt x="332890" y="208772"/>
                </a:lnTo>
                <a:lnTo>
                  <a:pt x="367197" y="243396"/>
                </a:lnTo>
                <a:lnTo>
                  <a:pt x="399670" y="279678"/>
                </a:lnTo>
                <a:lnTo>
                  <a:pt x="430245" y="317548"/>
                </a:lnTo>
                <a:lnTo>
                  <a:pt x="458859" y="356935"/>
                </a:lnTo>
                <a:lnTo>
                  <a:pt x="485448" y="397768"/>
                </a:lnTo>
                <a:lnTo>
                  <a:pt x="509951" y="439976"/>
                </a:lnTo>
                <a:lnTo>
                  <a:pt x="532302" y="483488"/>
                </a:lnTo>
                <a:lnTo>
                  <a:pt x="552439" y="528234"/>
                </a:lnTo>
                <a:lnTo>
                  <a:pt x="570298" y="574142"/>
                </a:lnTo>
                <a:lnTo>
                  <a:pt x="585817" y="621142"/>
                </a:lnTo>
                <a:lnTo>
                  <a:pt x="598932" y="669162"/>
                </a:lnTo>
                <a:lnTo>
                  <a:pt x="609070" y="715568"/>
                </a:lnTo>
                <a:lnTo>
                  <a:pt x="616829" y="762002"/>
                </a:lnTo>
                <a:lnTo>
                  <a:pt x="622242" y="808397"/>
                </a:lnTo>
                <a:lnTo>
                  <a:pt x="625347" y="854683"/>
                </a:lnTo>
                <a:lnTo>
                  <a:pt x="626179" y="900791"/>
                </a:lnTo>
                <a:lnTo>
                  <a:pt x="624774" y="946652"/>
                </a:lnTo>
                <a:lnTo>
                  <a:pt x="621168" y="992198"/>
                </a:lnTo>
                <a:lnTo>
                  <a:pt x="615397" y="1037359"/>
                </a:lnTo>
                <a:lnTo>
                  <a:pt x="607496" y="1082066"/>
                </a:lnTo>
                <a:lnTo>
                  <a:pt x="597502" y="1126250"/>
                </a:lnTo>
                <a:lnTo>
                  <a:pt x="585449" y="1169842"/>
                </a:lnTo>
                <a:lnTo>
                  <a:pt x="571376" y="1212773"/>
                </a:lnTo>
                <a:lnTo>
                  <a:pt x="555316" y="1254975"/>
                </a:lnTo>
                <a:lnTo>
                  <a:pt x="537306" y="1296378"/>
                </a:lnTo>
                <a:lnTo>
                  <a:pt x="517382" y="1336913"/>
                </a:lnTo>
                <a:lnTo>
                  <a:pt x="495579" y="1376511"/>
                </a:lnTo>
                <a:lnTo>
                  <a:pt x="471934" y="1415103"/>
                </a:lnTo>
                <a:lnTo>
                  <a:pt x="446483" y="1452620"/>
                </a:lnTo>
                <a:lnTo>
                  <a:pt x="419261" y="1488994"/>
                </a:lnTo>
                <a:lnTo>
                  <a:pt x="390303" y="1524155"/>
                </a:lnTo>
                <a:lnTo>
                  <a:pt x="359647" y="1558034"/>
                </a:lnTo>
                <a:lnTo>
                  <a:pt x="327328" y="1590562"/>
                </a:lnTo>
                <a:lnTo>
                  <a:pt x="293382" y="1621670"/>
                </a:lnTo>
                <a:lnTo>
                  <a:pt x="257844" y="1651289"/>
                </a:lnTo>
                <a:lnTo>
                  <a:pt x="220751" y="1679350"/>
                </a:lnTo>
                <a:lnTo>
                  <a:pt x="182138" y="1705785"/>
                </a:lnTo>
                <a:lnTo>
                  <a:pt x="142041" y="1730524"/>
                </a:lnTo>
                <a:lnTo>
                  <a:pt x="100497" y="1753498"/>
                </a:lnTo>
                <a:lnTo>
                  <a:pt x="57540" y="1774637"/>
                </a:lnTo>
                <a:lnTo>
                  <a:pt x="13207" y="1793875"/>
                </a:lnTo>
              </a:path>
            </a:pathLst>
          </a:custGeom>
          <a:ln w="25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341119" y="2142489"/>
            <a:ext cx="1246505" cy="831215"/>
          </a:xfrm>
          <a:custGeom>
            <a:avLst/>
            <a:gdLst/>
            <a:ahLst/>
            <a:cxnLst/>
            <a:rect l="l" t="t" r="r" b="b"/>
            <a:pathLst>
              <a:path w="1246505" h="831214">
                <a:moveTo>
                  <a:pt x="1246505" y="0"/>
                </a:moveTo>
                <a:lnTo>
                  <a:pt x="0" y="831215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639695" y="2133599"/>
            <a:ext cx="635" cy="1695450"/>
          </a:xfrm>
          <a:custGeom>
            <a:avLst/>
            <a:gdLst/>
            <a:ahLst/>
            <a:cxnLst/>
            <a:rect l="l" t="t" r="r" b="b"/>
            <a:pathLst>
              <a:path w="635" h="1695450">
                <a:moveTo>
                  <a:pt x="0" y="0"/>
                </a:moveTo>
                <a:lnTo>
                  <a:pt x="635" y="169545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1203756" y="2784094"/>
            <a:ext cx="14033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C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94914" y="2750566"/>
            <a:ext cx="14922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O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827022" y="2160777"/>
            <a:ext cx="806450" cy="3543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295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R</a:t>
            </a:r>
            <a:endParaRPr sz="1250">
              <a:latin typeface="Times New Roman"/>
              <a:cs typeface="Times New Roman"/>
            </a:endParaRPr>
          </a:p>
          <a:p>
            <a:pPr marR="5080" algn="r">
              <a:lnSpc>
                <a:spcPts val="1295"/>
              </a:lnSpc>
            </a:pPr>
            <a:r>
              <a:rPr sz="1250" b="1" spc="-5" dirty="0">
                <a:latin typeface="Times New Roman"/>
                <a:cs typeface="Times New Roman"/>
              </a:rPr>
              <a:t>r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82822" y="2680461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S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866770" y="3407790"/>
            <a:ext cx="113664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n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282822" y="3407790"/>
            <a:ext cx="16700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n’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1756410" y="2713989"/>
            <a:ext cx="104139" cy="207645"/>
          </a:xfrm>
          <a:custGeom>
            <a:avLst/>
            <a:gdLst/>
            <a:ahLst/>
            <a:cxnLst/>
            <a:rect l="l" t="t" r="r" b="b"/>
            <a:pathLst>
              <a:path w="104139" h="207644">
                <a:moveTo>
                  <a:pt x="0" y="0"/>
                </a:moveTo>
                <a:lnTo>
                  <a:pt x="32922" y="10585"/>
                </a:lnTo>
                <a:lnTo>
                  <a:pt x="61510" y="40062"/>
                </a:lnTo>
                <a:lnTo>
                  <a:pt x="84051" y="85011"/>
                </a:lnTo>
                <a:lnTo>
                  <a:pt x="98832" y="142012"/>
                </a:lnTo>
                <a:lnTo>
                  <a:pt x="104139" y="207645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1887982" y="2628645"/>
            <a:ext cx="108585" cy="215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50" b="1" spc="-5" dirty="0">
                <a:latin typeface="Times New Roman"/>
                <a:cs typeface="Times New Roman"/>
              </a:rPr>
              <a:t>θ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1268094" y="9155429"/>
            <a:ext cx="3360420" cy="635"/>
          </a:xfrm>
          <a:custGeom>
            <a:avLst/>
            <a:gdLst/>
            <a:ahLst/>
            <a:cxnLst/>
            <a:rect l="l" t="t" r="r" b="b"/>
            <a:pathLst>
              <a:path w="3360420" h="634">
                <a:moveTo>
                  <a:pt x="0" y="634"/>
                </a:moveTo>
                <a:lnTo>
                  <a:pt x="336042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4022216" y="9522662"/>
            <a:ext cx="184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221863" y="9522662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947542" y="9179814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907663" y="8951214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287395" y="8355329"/>
            <a:ext cx="541020" cy="1600200"/>
          </a:xfrm>
          <a:custGeom>
            <a:avLst/>
            <a:gdLst/>
            <a:ahLst/>
            <a:cxnLst/>
            <a:rect l="l" t="t" r="r" b="b"/>
            <a:pathLst>
              <a:path w="541020" h="1600200">
                <a:moveTo>
                  <a:pt x="0" y="0"/>
                </a:moveTo>
                <a:lnTo>
                  <a:pt x="38641" y="2016"/>
                </a:lnTo>
                <a:lnTo>
                  <a:pt x="76549" y="7974"/>
                </a:lnTo>
                <a:lnTo>
                  <a:pt x="113631" y="17739"/>
                </a:lnTo>
                <a:lnTo>
                  <a:pt x="149796" y="31173"/>
                </a:lnTo>
                <a:lnTo>
                  <a:pt x="184953" y="48142"/>
                </a:lnTo>
                <a:lnTo>
                  <a:pt x="219009" y="68510"/>
                </a:lnTo>
                <a:lnTo>
                  <a:pt x="251875" y="92139"/>
                </a:lnTo>
                <a:lnTo>
                  <a:pt x="283457" y="118896"/>
                </a:lnTo>
                <a:lnTo>
                  <a:pt x="313665" y="148643"/>
                </a:lnTo>
                <a:lnTo>
                  <a:pt x="342407" y="181245"/>
                </a:lnTo>
                <a:lnTo>
                  <a:pt x="369591" y="216566"/>
                </a:lnTo>
                <a:lnTo>
                  <a:pt x="395127" y="254470"/>
                </a:lnTo>
                <a:lnTo>
                  <a:pt x="418922" y="294821"/>
                </a:lnTo>
                <a:lnTo>
                  <a:pt x="440885" y="337483"/>
                </a:lnTo>
                <a:lnTo>
                  <a:pt x="460925" y="382320"/>
                </a:lnTo>
                <a:lnTo>
                  <a:pt x="478950" y="429197"/>
                </a:lnTo>
                <a:lnTo>
                  <a:pt x="494868" y="477977"/>
                </a:lnTo>
                <a:lnTo>
                  <a:pt x="508589" y="528525"/>
                </a:lnTo>
                <a:lnTo>
                  <a:pt x="520020" y="580704"/>
                </a:lnTo>
                <a:lnTo>
                  <a:pt x="529070" y="634379"/>
                </a:lnTo>
                <a:lnTo>
                  <a:pt x="535648" y="689415"/>
                </a:lnTo>
                <a:lnTo>
                  <a:pt x="539661" y="745673"/>
                </a:lnTo>
                <a:lnTo>
                  <a:pt x="541019" y="803020"/>
                </a:lnTo>
                <a:lnTo>
                  <a:pt x="539646" y="860559"/>
                </a:lnTo>
                <a:lnTo>
                  <a:pt x="535584" y="917079"/>
                </a:lnTo>
                <a:lnTo>
                  <a:pt x="528923" y="972435"/>
                </a:lnTo>
                <a:lnTo>
                  <a:pt x="519750" y="1026475"/>
                </a:lnTo>
                <a:lnTo>
                  <a:pt x="508155" y="1079053"/>
                </a:lnTo>
                <a:lnTo>
                  <a:pt x="494226" y="1130020"/>
                </a:lnTo>
                <a:lnTo>
                  <a:pt x="478051" y="1179227"/>
                </a:lnTo>
                <a:lnTo>
                  <a:pt x="459719" y="1226526"/>
                </a:lnTo>
                <a:lnTo>
                  <a:pt x="439319" y="1271768"/>
                </a:lnTo>
                <a:lnTo>
                  <a:pt x="416939" y="1314805"/>
                </a:lnTo>
                <a:lnTo>
                  <a:pt x="392668" y="1355489"/>
                </a:lnTo>
                <a:lnTo>
                  <a:pt x="366593" y="1393670"/>
                </a:lnTo>
                <a:lnTo>
                  <a:pt x="338805" y="1429200"/>
                </a:lnTo>
                <a:lnTo>
                  <a:pt x="309390" y="1461931"/>
                </a:lnTo>
                <a:lnTo>
                  <a:pt x="278439" y="1491715"/>
                </a:lnTo>
                <a:lnTo>
                  <a:pt x="246038" y="1518402"/>
                </a:lnTo>
                <a:lnTo>
                  <a:pt x="212278" y="1541845"/>
                </a:lnTo>
                <a:lnTo>
                  <a:pt x="177246" y="1561895"/>
                </a:lnTo>
                <a:lnTo>
                  <a:pt x="141030" y="1578402"/>
                </a:lnTo>
                <a:lnTo>
                  <a:pt x="103720" y="1591220"/>
                </a:lnTo>
                <a:lnTo>
                  <a:pt x="65404" y="16001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1496694" y="8409940"/>
            <a:ext cx="1988820" cy="745490"/>
          </a:xfrm>
          <a:custGeom>
            <a:avLst/>
            <a:gdLst/>
            <a:ahLst/>
            <a:cxnLst/>
            <a:rect l="l" t="t" r="r" b="b"/>
            <a:pathLst>
              <a:path w="1988820" h="745490">
                <a:moveTo>
                  <a:pt x="1988820" y="0"/>
                </a:moveTo>
                <a:lnTo>
                  <a:pt x="0" y="745490"/>
                </a:lnTo>
              </a:path>
            </a:pathLst>
          </a:custGeom>
          <a:ln w="222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1452117" y="9179814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2632710" y="7817167"/>
            <a:ext cx="1418272" cy="13738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950847" y="8848090"/>
            <a:ext cx="346075" cy="135890"/>
          </a:xfrm>
          <a:custGeom>
            <a:avLst/>
            <a:gdLst/>
            <a:ahLst/>
            <a:cxnLst/>
            <a:rect l="l" t="t" r="r" b="b"/>
            <a:pathLst>
              <a:path w="346075" h="135890">
                <a:moveTo>
                  <a:pt x="288767" y="21050"/>
                </a:moveTo>
                <a:lnTo>
                  <a:pt x="0" y="117348"/>
                </a:lnTo>
                <a:lnTo>
                  <a:pt x="6095" y="135382"/>
                </a:lnTo>
                <a:lnTo>
                  <a:pt x="294776" y="39196"/>
                </a:lnTo>
                <a:lnTo>
                  <a:pt x="297776" y="28207"/>
                </a:lnTo>
                <a:lnTo>
                  <a:pt x="297701" y="27979"/>
                </a:lnTo>
                <a:lnTo>
                  <a:pt x="288767" y="21050"/>
                </a:lnTo>
                <a:close/>
              </a:path>
              <a:path w="346075" h="135890">
                <a:moveTo>
                  <a:pt x="338962" y="19050"/>
                </a:moveTo>
                <a:lnTo>
                  <a:pt x="294766" y="19050"/>
                </a:lnTo>
                <a:lnTo>
                  <a:pt x="300735" y="37211"/>
                </a:lnTo>
                <a:lnTo>
                  <a:pt x="294776" y="39196"/>
                </a:lnTo>
                <a:lnTo>
                  <a:pt x="285750" y="72263"/>
                </a:lnTo>
                <a:lnTo>
                  <a:pt x="338962" y="19050"/>
                </a:lnTo>
                <a:close/>
              </a:path>
              <a:path w="346075" h="135890">
                <a:moveTo>
                  <a:pt x="297776" y="28207"/>
                </a:moveTo>
                <a:lnTo>
                  <a:pt x="294776" y="39196"/>
                </a:lnTo>
                <a:lnTo>
                  <a:pt x="300735" y="37211"/>
                </a:lnTo>
                <a:lnTo>
                  <a:pt x="297776" y="28207"/>
                </a:lnTo>
                <a:close/>
              </a:path>
              <a:path w="346075" h="135890">
                <a:moveTo>
                  <a:pt x="294766" y="19050"/>
                </a:moveTo>
                <a:lnTo>
                  <a:pt x="288767" y="21050"/>
                </a:lnTo>
                <a:lnTo>
                  <a:pt x="297701" y="27979"/>
                </a:lnTo>
                <a:lnTo>
                  <a:pt x="294766" y="19050"/>
                </a:lnTo>
                <a:close/>
              </a:path>
              <a:path w="346075" h="135890">
                <a:moveTo>
                  <a:pt x="261619" y="0"/>
                </a:moveTo>
                <a:lnTo>
                  <a:pt x="288767" y="21050"/>
                </a:lnTo>
                <a:lnTo>
                  <a:pt x="294766" y="19050"/>
                </a:lnTo>
                <a:lnTo>
                  <a:pt x="338962" y="19050"/>
                </a:lnTo>
                <a:lnTo>
                  <a:pt x="345947" y="12065"/>
                </a:lnTo>
                <a:lnTo>
                  <a:pt x="2616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2586354" y="9150857"/>
            <a:ext cx="2152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Times New Roman"/>
                <a:cs typeface="Times New Roman"/>
              </a:rPr>
              <a:t>A’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23</a:t>
            </a:fld>
            <a:endParaRPr dirty="0"/>
          </a:p>
        </p:txBody>
      </p:sp>
      <p:sp>
        <p:nvSpPr>
          <p:cNvPr id="43" name="object 43"/>
          <p:cNvSpPr txBox="1"/>
          <p:nvPr/>
        </p:nvSpPr>
        <p:spPr>
          <a:xfrm>
            <a:off x="3404742" y="8836914"/>
            <a:ext cx="1562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ω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833242" y="8693657"/>
            <a:ext cx="755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i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706617" y="8608314"/>
            <a:ext cx="3848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n&lt;n’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83768" y="7111364"/>
            <a:ext cx="3469004" cy="125031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  <a:tabLst>
                <a:tab pos="469900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II.	</a:t>
            </a:r>
            <a:r>
              <a:rPr sz="1200" b="1" i="1" dirty="0">
                <a:latin typeface="Times New Roman"/>
                <a:cs typeface="Times New Roman"/>
              </a:rPr>
              <a:t>Image d'un </a:t>
            </a:r>
            <a:r>
              <a:rPr sz="1200" b="1" i="1" spc="-5" dirty="0">
                <a:latin typeface="Times New Roman"/>
                <a:cs typeface="Times New Roman"/>
              </a:rPr>
              <a:t>point lumineux sur </a:t>
            </a:r>
            <a:r>
              <a:rPr sz="1200" b="1" i="1" dirty="0">
                <a:latin typeface="Times New Roman"/>
                <a:cs typeface="Times New Roman"/>
              </a:rPr>
              <a:t>l'axe </a:t>
            </a:r>
            <a:r>
              <a:rPr sz="1200" b="1" i="1" spc="-5" dirty="0">
                <a:latin typeface="Times New Roman"/>
                <a:cs typeface="Times New Roman"/>
              </a:rPr>
              <a:t>du</a:t>
            </a:r>
            <a:r>
              <a:rPr sz="1200" b="1" i="1" spc="-2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40"/>
              </a:spcBef>
            </a:pPr>
            <a:r>
              <a:rPr sz="1200" b="1" dirty="0">
                <a:latin typeface="Times New Roman"/>
                <a:cs typeface="Times New Roman"/>
              </a:rPr>
              <a:t>a. </a:t>
            </a:r>
            <a:r>
              <a:rPr sz="1200" b="1" spc="-5" dirty="0">
                <a:latin typeface="Times New Roman"/>
                <a:cs typeface="Times New Roman"/>
              </a:rPr>
              <a:t>Invariant fondamental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R="160020" algn="r">
              <a:lnSpc>
                <a:spcPct val="100000"/>
              </a:lnSpc>
            </a:pPr>
            <a:r>
              <a:rPr sz="1400" b="1" i="1" spc="5" dirty="0">
                <a:latin typeface="Times New Roman"/>
                <a:cs typeface="Times New Roman"/>
              </a:rPr>
              <a:t>i</a:t>
            </a:r>
            <a:r>
              <a:rPr sz="1400" b="1" i="1" dirty="0">
                <a:latin typeface="Times New Roman"/>
                <a:cs typeface="Times New Roman"/>
              </a:rPr>
              <a:t>’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R="713740" algn="r">
              <a:lnSpc>
                <a:spcPct val="100000"/>
              </a:lnSpc>
            </a:pPr>
            <a:r>
              <a:rPr sz="1400" b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474979"/>
            <a:ext cx="662114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dirty="0">
                <a:latin typeface="Times New Roman"/>
                <a:cs typeface="Times New Roman"/>
              </a:rPr>
              <a:t>incident </a:t>
            </a:r>
            <a:r>
              <a:rPr sz="1200" spc="-5" dirty="0">
                <a:latin typeface="Times New Roman"/>
                <a:cs typeface="Times New Roman"/>
              </a:rPr>
              <a:t>AI,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réfracté </a:t>
            </a:r>
            <a:r>
              <a:rPr sz="1200" spc="-10" dirty="0">
                <a:latin typeface="Times New Roman"/>
                <a:cs typeface="Times New Roman"/>
              </a:rPr>
              <a:t>IA’, </a:t>
            </a:r>
            <a:r>
              <a:rPr sz="1200" spc="5" dirty="0">
                <a:latin typeface="Times New Roman"/>
                <a:cs typeface="Times New Roman"/>
              </a:rPr>
              <a:t>la </a:t>
            </a:r>
            <a:r>
              <a:rPr sz="1200" dirty="0">
                <a:latin typeface="Times New Roman"/>
                <a:cs typeface="Times New Roman"/>
              </a:rPr>
              <a:t>normal CI </a:t>
            </a:r>
            <a:r>
              <a:rPr sz="1200" spc="-5" dirty="0">
                <a:latin typeface="Times New Roman"/>
                <a:cs typeface="Times New Roman"/>
              </a:rPr>
              <a:t>appartiennent au </a:t>
            </a:r>
            <a:r>
              <a:rPr sz="1200" dirty="0">
                <a:latin typeface="Times New Roman"/>
                <a:cs typeface="Times New Roman"/>
              </a:rPr>
              <a:t>plan </a:t>
            </a:r>
            <a:r>
              <a:rPr sz="1200" spc="-5" dirty="0">
                <a:latin typeface="Times New Roman"/>
                <a:cs typeface="Times New Roman"/>
              </a:rPr>
              <a:t>d’incidence </a:t>
            </a:r>
            <a:r>
              <a:rPr sz="1200" dirty="0">
                <a:latin typeface="Times New Roman"/>
                <a:cs typeface="Times New Roman"/>
              </a:rPr>
              <a:t>pris comme plan  de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figure.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Entre les </a:t>
            </a:r>
            <a:r>
              <a:rPr sz="1200" spc="-5" dirty="0">
                <a:latin typeface="Times New Roman"/>
                <a:cs typeface="Times New Roman"/>
              </a:rPr>
              <a:t>éléments </a:t>
            </a:r>
            <a:r>
              <a:rPr sz="1200" dirty="0">
                <a:latin typeface="Times New Roman"/>
                <a:cs typeface="Times New Roman"/>
              </a:rPr>
              <a:t>des </a:t>
            </a:r>
            <a:r>
              <a:rPr sz="1200" spc="-5" dirty="0">
                <a:latin typeface="Times New Roman"/>
                <a:cs typeface="Times New Roman"/>
              </a:rPr>
              <a:t>triangles </a:t>
            </a:r>
            <a:r>
              <a:rPr sz="1200" dirty="0">
                <a:latin typeface="Times New Roman"/>
                <a:cs typeface="Times New Roman"/>
              </a:rPr>
              <a:t>CIA </a:t>
            </a:r>
            <a:r>
              <a:rPr sz="1200" spc="-5" dirty="0">
                <a:latin typeface="Times New Roman"/>
                <a:cs typeface="Times New Roman"/>
              </a:rPr>
              <a:t>et CIA’, </a:t>
            </a:r>
            <a:r>
              <a:rPr sz="1200" dirty="0">
                <a:latin typeface="Times New Roman"/>
                <a:cs typeface="Times New Roman"/>
              </a:rPr>
              <a:t>on a les </a:t>
            </a:r>
            <a:r>
              <a:rPr sz="1200" spc="-5" dirty="0">
                <a:latin typeface="Times New Roman"/>
                <a:cs typeface="Times New Roman"/>
              </a:rPr>
              <a:t>relations suivantes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403299" y="1053567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522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323059" y="1253417"/>
            <a:ext cx="339725" cy="0"/>
          </a:xfrm>
          <a:custGeom>
            <a:avLst/>
            <a:gdLst/>
            <a:ahLst/>
            <a:cxnLst/>
            <a:rect l="l" t="t" r="r" b="b"/>
            <a:pathLst>
              <a:path w="339725">
                <a:moveTo>
                  <a:pt x="0" y="0"/>
                </a:moveTo>
                <a:lnTo>
                  <a:pt x="339307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085650" y="1053567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0" y="0"/>
                </a:moveTo>
                <a:lnTo>
                  <a:pt x="135594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33730" y="1253417"/>
            <a:ext cx="639445" cy="0"/>
          </a:xfrm>
          <a:custGeom>
            <a:avLst/>
            <a:gdLst/>
            <a:ahLst/>
            <a:cxnLst/>
            <a:rect l="l" t="t" r="r" b="b"/>
            <a:pathLst>
              <a:path w="639445">
                <a:moveTo>
                  <a:pt x="0" y="0"/>
                </a:moveTo>
                <a:lnTo>
                  <a:pt x="639435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776054" y="1053567"/>
            <a:ext cx="135890" cy="0"/>
          </a:xfrm>
          <a:custGeom>
            <a:avLst/>
            <a:gdLst/>
            <a:ahLst/>
            <a:cxnLst/>
            <a:rect l="l" t="t" r="r" b="b"/>
            <a:pathLst>
              <a:path w="135889">
                <a:moveTo>
                  <a:pt x="0" y="0"/>
                </a:moveTo>
                <a:lnTo>
                  <a:pt x="135568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44528" y="1253417"/>
            <a:ext cx="398780" cy="0"/>
          </a:xfrm>
          <a:custGeom>
            <a:avLst/>
            <a:gdLst/>
            <a:ahLst/>
            <a:cxnLst/>
            <a:rect l="l" t="t" r="r" b="b"/>
            <a:pathLst>
              <a:path w="398779">
                <a:moveTo>
                  <a:pt x="0" y="0"/>
                </a:moveTo>
                <a:lnTo>
                  <a:pt x="398746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383756" y="1030420"/>
            <a:ext cx="8502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03580" algn="l"/>
              </a:tabLst>
            </a:pPr>
            <a:r>
              <a:rPr sz="1200" i="1" spc="-25" dirty="0">
                <a:latin typeface="Times New Roman"/>
                <a:cs typeface="Times New Roman"/>
              </a:rPr>
              <a:t>C</a:t>
            </a:r>
            <a:r>
              <a:rPr sz="1200" i="1" spc="5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45" dirty="0">
                <a:latin typeface="Times New Roman"/>
                <a:cs typeface="Times New Roman"/>
              </a:rPr>
              <a:t>IA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489167" y="1053567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17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00263" y="1253417"/>
            <a:ext cx="381635" cy="0"/>
          </a:xfrm>
          <a:custGeom>
            <a:avLst/>
            <a:gdLst/>
            <a:ahLst/>
            <a:cxnLst/>
            <a:rect l="l" t="t" r="r" b="b"/>
            <a:pathLst>
              <a:path w="381635">
                <a:moveTo>
                  <a:pt x="0" y="0"/>
                </a:moveTo>
                <a:lnTo>
                  <a:pt x="381234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33414" y="1053567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6991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953443" y="1253417"/>
            <a:ext cx="400685" cy="0"/>
          </a:xfrm>
          <a:custGeom>
            <a:avLst/>
            <a:gdLst/>
            <a:ahLst/>
            <a:cxnLst/>
            <a:rect l="l" t="t" r="r" b="b"/>
            <a:pathLst>
              <a:path w="400685">
                <a:moveTo>
                  <a:pt x="0" y="0"/>
                </a:moveTo>
                <a:lnTo>
                  <a:pt x="400372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315646" y="1236882"/>
            <a:ext cx="3044190" cy="2190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23240" algn="l"/>
                <a:tab pos="1333500" algn="l"/>
                <a:tab pos="2089785" algn="l"/>
                <a:tab pos="2642870" algn="l"/>
              </a:tabLst>
            </a:pPr>
            <a:r>
              <a:rPr sz="1200" spc="30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35" dirty="0">
                <a:latin typeface="Times New Roman"/>
                <a:cs typeface="Times New Roman"/>
              </a:rPr>
              <a:t>n</a:t>
            </a:r>
            <a:r>
              <a:rPr sz="1200" spc="-30" dirty="0">
                <a:latin typeface="Times New Roman"/>
                <a:cs typeface="Times New Roman"/>
              </a:rPr>
              <a:t>(</a:t>
            </a:r>
            <a:r>
              <a:rPr sz="1200" i="1" spc="35" dirty="0">
                <a:latin typeface="Times New Roman"/>
                <a:cs typeface="Times New Roman"/>
              </a:rPr>
              <a:t>i</a:t>
            </a:r>
            <a:r>
              <a:rPr sz="1200" dirty="0">
                <a:latin typeface="Times New Roman"/>
                <a:cs typeface="Times New Roman"/>
              </a:rPr>
              <a:t>)	</a:t>
            </a:r>
            <a:r>
              <a:rPr sz="1200" spc="30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35" dirty="0">
                <a:latin typeface="Times New Roman"/>
                <a:cs typeface="Times New Roman"/>
              </a:rPr>
              <a:t>n</a:t>
            </a:r>
            <a:r>
              <a:rPr sz="1200" spc="-90" dirty="0">
                <a:latin typeface="Times New Roman"/>
                <a:cs typeface="Times New Roman"/>
              </a:rPr>
              <a:t>(</a:t>
            </a:r>
            <a:r>
              <a:rPr sz="1250" i="1" spc="-20" dirty="0">
                <a:latin typeface="Symbol"/>
                <a:cs typeface="Symbol"/>
              </a:rPr>
              <a:t></a:t>
            </a:r>
            <a:r>
              <a:rPr sz="1250" spc="10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Symbol"/>
                <a:cs typeface="Symbol"/>
              </a:rPr>
              <a:t>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)	</a:t>
            </a:r>
            <a:r>
              <a:rPr sz="1200" spc="30" dirty="0">
                <a:latin typeface="Times New Roman"/>
                <a:cs typeface="Times New Roman"/>
              </a:rPr>
              <a:t>s</a:t>
            </a:r>
            <a:r>
              <a:rPr sz="1200" spc="15" dirty="0">
                <a:latin typeface="Times New Roman"/>
                <a:cs typeface="Times New Roman"/>
              </a:rPr>
              <a:t>i</a:t>
            </a:r>
            <a:r>
              <a:rPr sz="1200" spc="-3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(</a:t>
            </a:r>
            <a:r>
              <a:rPr sz="1200" i="1" spc="-20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)	</a:t>
            </a: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20" dirty="0">
                <a:latin typeface="Times New Roman"/>
                <a:cs typeface="Times New Roman"/>
              </a:rPr>
              <a:t>i</a:t>
            </a:r>
            <a:r>
              <a:rPr sz="1200" spc="-35" dirty="0">
                <a:latin typeface="Times New Roman"/>
                <a:cs typeface="Times New Roman"/>
              </a:rPr>
              <a:t>n</a:t>
            </a:r>
            <a:r>
              <a:rPr sz="1200" spc="-25" dirty="0">
                <a:latin typeface="Times New Roman"/>
                <a:cs typeface="Times New Roman"/>
              </a:rPr>
              <a:t>(</a:t>
            </a:r>
            <a:r>
              <a:rPr sz="1200" i="1" spc="40" dirty="0">
                <a:latin typeface="Times New Roman"/>
                <a:cs typeface="Times New Roman"/>
              </a:rPr>
              <a:t>i</a:t>
            </a:r>
            <a:r>
              <a:rPr sz="1200" spc="100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)	</a:t>
            </a:r>
            <a:r>
              <a:rPr sz="1200" spc="25" dirty="0">
                <a:latin typeface="Times New Roman"/>
                <a:cs typeface="Times New Roman"/>
              </a:rPr>
              <a:t>s</a:t>
            </a:r>
            <a:r>
              <a:rPr sz="1200" spc="20" dirty="0">
                <a:latin typeface="Times New Roman"/>
                <a:cs typeface="Times New Roman"/>
              </a:rPr>
              <a:t>i</a:t>
            </a:r>
            <a:r>
              <a:rPr sz="1200" spc="-35" dirty="0">
                <a:latin typeface="Times New Roman"/>
                <a:cs typeface="Times New Roman"/>
              </a:rPr>
              <a:t>n</a:t>
            </a:r>
            <a:r>
              <a:rPr sz="1200" spc="35" dirty="0">
                <a:latin typeface="Times New Roman"/>
                <a:cs typeface="Times New Roman"/>
              </a:rPr>
              <a:t>(</a:t>
            </a:r>
            <a:r>
              <a:rPr sz="1200" i="1" spc="-15" dirty="0">
                <a:latin typeface="Times New Roman"/>
                <a:cs typeface="Times New Roman"/>
              </a:rPr>
              <a:t>w</a:t>
            </a:r>
            <a:r>
              <a:rPr sz="120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765880" y="1030420"/>
            <a:ext cx="15081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15645" algn="l"/>
                <a:tab pos="1292860" algn="l"/>
              </a:tabLst>
            </a:pPr>
            <a:r>
              <a:rPr sz="1200" i="1" spc="-20" dirty="0">
                <a:latin typeface="Times New Roman"/>
                <a:cs typeface="Times New Roman"/>
              </a:rPr>
              <a:t>IA	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I</a:t>
            </a:r>
            <a:r>
              <a:rPr sz="1200" i="1" spc="-110" dirty="0">
                <a:latin typeface="Times New Roman"/>
                <a:cs typeface="Times New Roman"/>
              </a:rPr>
              <a:t> </a:t>
            </a:r>
            <a:r>
              <a:rPr sz="1200" i="1" spc="-1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695076" y="1126201"/>
            <a:ext cx="302958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2960" algn="l"/>
                <a:tab pos="1417320" algn="l"/>
                <a:tab pos="2131695" algn="l"/>
                <a:tab pos="2720340" algn="l"/>
              </a:tabLst>
            </a:pPr>
            <a:r>
              <a:rPr sz="1200" spc="5" dirty="0">
                <a:latin typeface="Symbol"/>
                <a:cs typeface="Symbol"/>
              </a:rPr>
              <a:t></a:t>
            </a:r>
            <a:r>
              <a:rPr sz="1200" spc="5" dirty="0">
                <a:latin typeface="Times New Roman"/>
                <a:cs typeface="Times New Roman"/>
              </a:rPr>
              <a:t>	</a:t>
            </a:r>
            <a:r>
              <a:rPr sz="1200" spc="5" dirty="0">
                <a:latin typeface="Symbol"/>
                <a:cs typeface="Symbol"/>
              </a:rPr>
              <a:t></a:t>
            </a:r>
            <a:r>
              <a:rPr sz="1200" spc="5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t	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	donc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509987" y="1498658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7844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498172" y="1725206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468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85426" y="1698224"/>
            <a:ext cx="227329" cy="0"/>
          </a:xfrm>
          <a:custGeom>
            <a:avLst/>
            <a:gdLst/>
            <a:ahLst/>
            <a:cxnLst/>
            <a:rect l="l" t="t" r="r" b="b"/>
            <a:pathLst>
              <a:path w="227329">
                <a:moveTo>
                  <a:pt x="0" y="0"/>
                </a:moveTo>
                <a:lnTo>
                  <a:pt x="226959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781095" y="1698224"/>
            <a:ext cx="378460" cy="0"/>
          </a:xfrm>
          <a:custGeom>
            <a:avLst/>
            <a:gdLst/>
            <a:ahLst/>
            <a:cxnLst/>
            <a:rect l="l" t="t" r="r" b="b"/>
            <a:pathLst>
              <a:path w="378460">
                <a:moveTo>
                  <a:pt x="0" y="0"/>
                </a:moveTo>
                <a:lnTo>
                  <a:pt x="378373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54725" y="1498658"/>
            <a:ext cx="135255" cy="0"/>
          </a:xfrm>
          <a:custGeom>
            <a:avLst/>
            <a:gdLst/>
            <a:ahLst/>
            <a:cxnLst/>
            <a:rect l="l" t="t" r="r" b="b"/>
            <a:pathLst>
              <a:path w="135254">
                <a:moveTo>
                  <a:pt x="0" y="0"/>
                </a:moveTo>
                <a:lnTo>
                  <a:pt x="135248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342903" y="1725206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5">
                <a:moveTo>
                  <a:pt x="0" y="0"/>
                </a:moveTo>
                <a:lnTo>
                  <a:pt x="158879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30159" y="1698224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5">
                <a:moveTo>
                  <a:pt x="0" y="0"/>
                </a:moveTo>
                <a:lnTo>
                  <a:pt x="184368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703206" y="2155566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724789" y="2383442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59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690257" y="235644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73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201786" y="215556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283193" y="23834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6856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4189147" y="235644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7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566795" y="2123185"/>
            <a:ext cx="876935" cy="0"/>
          </a:xfrm>
          <a:custGeom>
            <a:avLst/>
            <a:gdLst/>
            <a:ahLst/>
            <a:cxnLst/>
            <a:rect l="l" t="t" r="r" b="b"/>
            <a:pathLst>
              <a:path w="876935">
                <a:moveTo>
                  <a:pt x="0" y="0"/>
                </a:moveTo>
                <a:lnTo>
                  <a:pt x="8766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3563746" y="2120137"/>
            <a:ext cx="0" cy="443865"/>
          </a:xfrm>
          <a:custGeom>
            <a:avLst/>
            <a:gdLst/>
            <a:ahLst/>
            <a:cxnLst/>
            <a:rect l="l" t="t" r="r" b="b"/>
            <a:pathLst>
              <a:path h="443864">
                <a:moveTo>
                  <a:pt x="0" y="0"/>
                </a:moveTo>
                <a:lnTo>
                  <a:pt x="0" y="443484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446396" y="2120137"/>
            <a:ext cx="0" cy="443865"/>
          </a:xfrm>
          <a:custGeom>
            <a:avLst/>
            <a:gdLst/>
            <a:ahLst/>
            <a:cxnLst/>
            <a:rect l="l" t="t" r="r" b="b"/>
            <a:pathLst>
              <a:path h="443864">
                <a:moveTo>
                  <a:pt x="0" y="0"/>
                </a:moveTo>
                <a:lnTo>
                  <a:pt x="0" y="443484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566795" y="2560573"/>
            <a:ext cx="876935" cy="0"/>
          </a:xfrm>
          <a:custGeom>
            <a:avLst/>
            <a:gdLst/>
            <a:ahLst/>
            <a:cxnLst/>
            <a:rect l="l" t="t" r="r" b="b"/>
            <a:pathLst>
              <a:path w="876935">
                <a:moveTo>
                  <a:pt x="0" y="0"/>
                </a:moveTo>
                <a:lnTo>
                  <a:pt x="8766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94561" y="2593081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425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782645" y="2821253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25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769811" y="279395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925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854252" y="1432130"/>
            <a:ext cx="6231890" cy="1576070"/>
          </a:xfrm>
          <a:prstGeom prst="rect">
            <a:avLst/>
          </a:prstGeom>
        </p:spPr>
        <p:txBody>
          <a:bodyPr vert="horz" wrap="square" lIns="0" tIns="55880" rIns="0" bIns="0" rtlCol="0">
            <a:spAutoFit/>
          </a:bodyPr>
          <a:lstStyle/>
          <a:p>
            <a:pPr marL="53340" algn="ctr">
              <a:lnSpc>
                <a:spcPct val="100000"/>
              </a:lnSpc>
              <a:spcBef>
                <a:spcPts val="440"/>
              </a:spcBef>
            </a:pPr>
            <a:r>
              <a:rPr sz="1200" i="1" spc="-10" dirty="0">
                <a:latin typeface="Times New Roman"/>
                <a:cs typeface="Times New Roman"/>
              </a:rPr>
              <a:t>CA </a:t>
            </a:r>
            <a:r>
              <a:rPr sz="1800" baseline="-34722" dirty="0">
                <a:latin typeface="Times New Roman"/>
                <a:cs typeface="Times New Roman"/>
              </a:rPr>
              <a:t>. </a:t>
            </a:r>
            <a:r>
              <a:rPr sz="1200" spc="15" dirty="0">
                <a:latin typeface="Times New Roman"/>
                <a:cs typeface="Times New Roman"/>
              </a:rPr>
              <a:t>sin(</a:t>
            </a:r>
            <a:r>
              <a:rPr sz="1200" i="1" spc="15" dirty="0">
                <a:latin typeface="Times New Roman"/>
                <a:cs typeface="Times New Roman"/>
              </a:rPr>
              <a:t>i</a:t>
            </a:r>
            <a:r>
              <a:rPr sz="1200" spc="15" dirty="0">
                <a:latin typeface="Times New Roman"/>
                <a:cs typeface="Times New Roman"/>
              </a:rPr>
              <a:t>')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187" baseline="-34722" dirty="0">
                <a:latin typeface="Times New Roman"/>
                <a:cs typeface="Times New Roman"/>
              </a:rPr>
              <a:t> </a:t>
            </a:r>
            <a:r>
              <a:rPr sz="1200" i="1" spc="-45" dirty="0">
                <a:latin typeface="Times New Roman"/>
                <a:cs typeface="Times New Roman"/>
              </a:rPr>
              <a:t>IA</a:t>
            </a:r>
            <a:endParaRPr sz="1200">
              <a:latin typeface="Times New Roman"/>
              <a:cs typeface="Times New Roman"/>
            </a:endParaRPr>
          </a:p>
          <a:p>
            <a:pPr marL="63500" marR="2564765" indent="2573020">
              <a:lnSpc>
                <a:spcPct val="103499"/>
              </a:lnSpc>
              <a:spcBef>
                <a:spcPts val="290"/>
              </a:spcBef>
              <a:tabLst>
                <a:tab pos="3490595" algn="l"/>
              </a:tabLst>
            </a:pPr>
            <a:r>
              <a:rPr sz="1200" i="1" spc="-25" dirty="0">
                <a:latin typeface="Times New Roman"/>
                <a:cs typeface="Times New Roman"/>
              </a:rPr>
              <a:t>C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'  </a:t>
            </a:r>
            <a:r>
              <a:rPr sz="1200" spc="-145" dirty="0">
                <a:latin typeface="Times New Roman"/>
                <a:cs typeface="Times New Roman"/>
              </a:rPr>
              <a:t> </a:t>
            </a:r>
            <a:r>
              <a:rPr sz="1800" spc="44" baseline="4629" dirty="0">
                <a:latin typeface="Times New Roman"/>
                <a:cs typeface="Times New Roman"/>
              </a:rPr>
              <a:t>s</a:t>
            </a:r>
            <a:r>
              <a:rPr sz="1800" spc="22" baseline="4629" dirty="0">
                <a:latin typeface="Times New Roman"/>
                <a:cs typeface="Times New Roman"/>
              </a:rPr>
              <a:t>i</a:t>
            </a:r>
            <a:r>
              <a:rPr sz="1800" spc="-44" baseline="4629" dirty="0">
                <a:latin typeface="Times New Roman"/>
                <a:cs typeface="Times New Roman"/>
              </a:rPr>
              <a:t>n</a:t>
            </a:r>
            <a:r>
              <a:rPr sz="1800" spc="-60" baseline="4629" dirty="0">
                <a:latin typeface="Times New Roman"/>
                <a:cs typeface="Times New Roman"/>
              </a:rPr>
              <a:t>(</a:t>
            </a:r>
            <a:r>
              <a:rPr sz="1800" i="1" spc="44" baseline="4629" dirty="0">
                <a:latin typeface="Times New Roman"/>
                <a:cs typeface="Times New Roman"/>
              </a:rPr>
              <a:t>i</a:t>
            </a:r>
            <a:r>
              <a:rPr sz="1800" baseline="4629" dirty="0">
                <a:latin typeface="Times New Roman"/>
                <a:cs typeface="Times New Roman"/>
              </a:rPr>
              <a:t>)	</a:t>
            </a:r>
            <a:r>
              <a:rPr sz="1200" i="1" spc="-50" dirty="0">
                <a:latin typeface="Times New Roman"/>
                <a:cs typeface="Times New Roman"/>
              </a:rPr>
              <a:t>I</a:t>
            </a:r>
            <a:r>
              <a:rPr sz="1200" i="1" spc="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'  Et </a:t>
            </a:r>
            <a:r>
              <a:rPr sz="1200" spc="-5" dirty="0">
                <a:latin typeface="Times New Roman"/>
                <a:cs typeface="Times New Roman"/>
              </a:rPr>
              <a:t>en tenant </a:t>
            </a:r>
            <a:r>
              <a:rPr sz="1200" dirty="0">
                <a:latin typeface="Times New Roman"/>
                <a:cs typeface="Times New Roman"/>
              </a:rPr>
              <a:t>compte de </a:t>
            </a:r>
            <a:r>
              <a:rPr sz="1150" i="1" spc="20" dirty="0">
                <a:latin typeface="Times New Roman"/>
                <a:cs typeface="Times New Roman"/>
              </a:rPr>
              <a:t>n </a:t>
            </a:r>
            <a:r>
              <a:rPr sz="1150" spc="20" dirty="0">
                <a:latin typeface="Times New Roman"/>
                <a:cs typeface="Times New Roman"/>
              </a:rPr>
              <a:t>sin(</a:t>
            </a:r>
            <a:r>
              <a:rPr sz="1150" i="1" spc="20" dirty="0">
                <a:latin typeface="Times New Roman"/>
                <a:cs typeface="Times New Roman"/>
              </a:rPr>
              <a:t>i</a:t>
            </a:r>
            <a:r>
              <a:rPr sz="1150" spc="20" dirty="0">
                <a:latin typeface="Times New Roman"/>
                <a:cs typeface="Times New Roman"/>
              </a:rPr>
              <a:t>)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40" dirty="0">
                <a:latin typeface="Times New Roman"/>
                <a:cs typeface="Times New Roman"/>
              </a:rPr>
              <a:t>n</a:t>
            </a:r>
            <a:r>
              <a:rPr sz="1150" spc="40" dirty="0">
                <a:latin typeface="Times New Roman"/>
                <a:cs typeface="Times New Roman"/>
              </a:rPr>
              <a:t>'sin(</a:t>
            </a:r>
            <a:r>
              <a:rPr sz="1150" i="1" spc="40" dirty="0">
                <a:latin typeface="Times New Roman"/>
                <a:cs typeface="Times New Roman"/>
              </a:rPr>
              <a:t>i</a:t>
            </a:r>
            <a:r>
              <a:rPr sz="1150" spc="40" dirty="0">
                <a:latin typeface="Times New Roman"/>
                <a:cs typeface="Times New Roman"/>
              </a:rPr>
              <a:t>') </a:t>
            </a:r>
            <a:r>
              <a:rPr sz="1200" dirty="0">
                <a:latin typeface="Times New Roman"/>
                <a:cs typeface="Times New Roman"/>
              </a:rPr>
              <a:t>, nous </a:t>
            </a:r>
            <a:r>
              <a:rPr sz="1200" spc="-5" dirty="0">
                <a:latin typeface="Times New Roman"/>
                <a:cs typeface="Times New Roman"/>
              </a:rPr>
              <a:t>aurons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2872105" marR="2661920" indent="-137160">
              <a:lnSpc>
                <a:spcPct val="124800"/>
              </a:lnSpc>
              <a:spcBef>
                <a:spcPts val="110"/>
              </a:spcBef>
              <a:tabLst>
                <a:tab pos="3354070" algn="l"/>
              </a:tabLst>
            </a:pPr>
            <a:r>
              <a:rPr sz="1800" i="1" spc="15" baseline="-34722" dirty="0">
                <a:latin typeface="Times New Roman"/>
                <a:cs typeface="Times New Roman"/>
              </a:rPr>
              <a:t>n </a:t>
            </a:r>
            <a:r>
              <a:rPr sz="1200" i="1" spc="-5" dirty="0">
                <a:latin typeface="Times New Roman"/>
                <a:cs typeface="Times New Roman"/>
              </a:rPr>
              <a:t>CA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800" i="1" spc="15" baseline="-34722" dirty="0">
                <a:latin typeface="Times New Roman"/>
                <a:cs typeface="Times New Roman"/>
              </a:rPr>
              <a:t>n</a:t>
            </a:r>
            <a:r>
              <a:rPr sz="1800" spc="15" baseline="-34722" dirty="0">
                <a:latin typeface="Times New Roman"/>
                <a:cs typeface="Times New Roman"/>
              </a:rPr>
              <a:t>'</a:t>
            </a:r>
            <a:r>
              <a:rPr sz="1800" spc="-292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 </a:t>
            </a:r>
            <a:r>
              <a:rPr sz="1200" i="1" spc="-20" dirty="0">
                <a:latin typeface="Times New Roman"/>
                <a:cs typeface="Times New Roman"/>
              </a:rPr>
              <a:t>IA	</a:t>
            </a:r>
            <a:r>
              <a:rPr sz="1200" i="1" spc="5" dirty="0">
                <a:latin typeface="Times New Roman"/>
                <a:cs typeface="Times New Roman"/>
              </a:rPr>
              <a:t>I</a:t>
            </a:r>
            <a:r>
              <a:rPr sz="1200" i="1" spc="-130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algn="ctr">
              <a:lnSpc>
                <a:spcPts val="1240"/>
              </a:lnSpc>
              <a:spcBef>
                <a:spcPts val="969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quantité </a:t>
            </a:r>
            <a:r>
              <a:rPr sz="1200" i="1" spc="5" dirty="0">
                <a:latin typeface="Times New Roman"/>
                <a:cs typeface="Times New Roman"/>
              </a:rPr>
              <a:t>n </a:t>
            </a:r>
            <a:r>
              <a:rPr sz="1800" i="1" spc="-15" baseline="34722" dirty="0">
                <a:latin typeface="Times New Roman"/>
                <a:cs typeface="Times New Roman"/>
              </a:rPr>
              <a:t>CA </a:t>
            </a:r>
            <a:r>
              <a:rPr sz="1200" dirty="0">
                <a:latin typeface="Times New Roman"/>
                <a:cs typeface="Times New Roman"/>
              </a:rPr>
              <a:t>qui </a:t>
            </a:r>
            <a:r>
              <a:rPr sz="1200" spc="-5" dirty="0">
                <a:latin typeface="Times New Roman"/>
                <a:cs typeface="Times New Roman"/>
              </a:rPr>
              <a:t>se conserve </a:t>
            </a:r>
            <a:r>
              <a:rPr sz="1200" dirty="0">
                <a:latin typeface="Times New Roman"/>
                <a:cs typeface="Times New Roman"/>
              </a:rPr>
              <a:t>à la </a:t>
            </a:r>
            <a:r>
              <a:rPr sz="1200" spc="-5" dirty="0">
                <a:latin typeface="Times New Roman"/>
                <a:cs typeface="Times New Roman"/>
              </a:rPr>
              <a:t>traversée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sphérique est </a:t>
            </a:r>
            <a:r>
              <a:rPr sz="1200" dirty="0">
                <a:latin typeface="Times New Roman"/>
                <a:cs typeface="Times New Roman"/>
              </a:rPr>
              <a:t>un </a:t>
            </a:r>
            <a:r>
              <a:rPr sz="1200" b="1" i="1" dirty="0">
                <a:latin typeface="Times New Roman"/>
                <a:cs typeface="Times New Roman"/>
              </a:rPr>
              <a:t>invariant</a:t>
            </a:r>
            <a:r>
              <a:rPr sz="1200" b="1" i="1" spc="125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fondamental.</a:t>
            </a:r>
            <a:endParaRPr sz="1200">
              <a:latin typeface="Times New Roman"/>
              <a:cs typeface="Times New Roman"/>
            </a:endParaRPr>
          </a:p>
          <a:p>
            <a:pPr marL="920750">
              <a:lnSpc>
                <a:spcPts val="1240"/>
              </a:lnSpc>
            </a:pPr>
            <a:r>
              <a:rPr sz="1200" i="1" spc="-10" dirty="0">
                <a:latin typeface="Times New Roman"/>
                <a:cs typeface="Times New Roman"/>
              </a:rPr>
              <a:t>CA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2530125" y="3382074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596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819052" y="3591301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82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30777" y="3819177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070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806093" y="3792175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435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163396" y="3792175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492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323229" y="359130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715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334949" y="3819177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961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310268" y="379217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336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17068" y="3120535"/>
            <a:ext cx="3503295" cy="65722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79400">
              <a:lnSpc>
                <a:spcPct val="100000"/>
              </a:lnSpc>
              <a:spcBef>
                <a:spcPts val="315"/>
              </a:spcBef>
              <a:tabLst>
                <a:tab pos="7747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III.	Recherche du stigmatisme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rigoureux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245"/>
              </a:spcBef>
            </a:pPr>
            <a:r>
              <a:rPr sz="1200" spc="-5" dirty="0">
                <a:latin typeface="Times New Roman"/>
                <a:cs typeface="Times New Roman"/>
              </a:rPr>
              <a:t>A’ image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A, </a:t>
            </a:r>
            <a:r>
              <a:rPr sz="1200" dirty="0">
                <a:latin typeface="Times New Roman"/>
                <a:cs typeface="Times New Roman"/>
              </a:rPr>
              <a:t>donc </a:t>
            </a:r>
            <a:r>
              <a:rPr sz="1200" i="1" spc="30" dirty="0">
                <a:latin typeface="Times New Roman"/>
                <a:cs typeface="Times New Roman"/>
              </a:rPr>
              <a:t>CA</a:t>
            </a:r>
            <a:r>
              <a:rPr sz="1200" spc="30" dirty="0">
                <a:latin typeface="Times New Roman"/>
                <a:cs typeface="Times New Roman"/>
              </a:rPr>
              <a:t>'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cst </a:t>
            </a:r>
            <a:r>
              <a:rPr sz="1200" spc="-5" dirty="0">
                <a:latin typeface="Times New Roman"/>
                <a:cs typeface="Times New Roman"/>
              </a:rPr>
              <a:t>si </a:t>
            </a:r>
            <a:r>
              <a:rPr sz="1200" i="1" spc="5" dirty="0">
                <a:latin typeface="Times New Roman"/>
                <a:cs typeface="Times New Roman"/>
              </a:rPr>
              <a:t>CA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cst</a:t>
            </a:r>
            <a:r>
              <a:rPr sz="1200" i="1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d’où</a:t>
            </a:r>
            <a:endParaRPr sz="1200">
              <a:latin typeface="Times New Roman"/>
              <a:cs typeface="Times New Roman"/>
            </a:endParaRPr>
          </a:p>
          <a:p>
            <a:pPr marR="43180" algn="r">
              <a:lnSpc>
                <a:spcPct val="100000"/>
              </a:lnSpc>
              <a:spcBef>
                <a:spcPts val="190"/>
              </a:spcBef>
            </a:pPr>
            <a:r>
              <a:rPr sz="1200" i="1" spc="-10" dirty="0">
                <a:latin typeface="Times New Roman"/>
                <a:cs typeface="Times New Roman"/>
              </a:rPr>
              <a:t>IA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800" baseline="-34722" dirty="0">
                <a:latin typeface="Times New Roman"/>
                <a:cs typeface="Times New Roman"/>
              </a:rPr>
              <a:t>=</a:t>
            </a:r>
            <a:r>
              <a:rPr sz="1800" spc="-7" baseline="-34722" dirty="0">
                <a:latin typeface="Times New Roman"/>
                <a:cs typeface="Times New Roman"/>
              </a:rPr>
              <a:t> cte</a:t>
            </a:r>
            <a:endParaRPr sz="1800" baseline="-34722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122801" y="3663822"/>
            <a:ext cx="670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pour tout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582183" y="4023782"/>
            <a:ext cx="162560" cy="0"/>
          </a:xfrm>
          <a:custGeom>
            <a:avLst/>
            <a:gdLst/>
            <a:ahLst/>
            <a:cxnLst/>
            <a:rect l="l" t="t" r="r" b="b"/>
            <a:pathLst>
              <a:path w="162560">
                <a:moveTo>
                  <a:pt x="0" y="0"/>
                </a:moveTo>
                <a:lnTo>
                  <a:pt x="162253" y="0"/>
                </a:lnTo>
              </a:path>
            </a:pathLst>
          </a:custGeom>
          <a:ln w="6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594368" y="425228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>
                <a:moveTo>
                  <a:pt x="0" y="0"/>
                </a:moveTo>
                <a:lnTo>
                  <a:pt x="137887" y="0"/>
                </a:lnTo>
              </a:path>
            </a:pathLst>
          </a:custGeom>
          <a:ln w="6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569405" y="4224950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816" y="0"/>
                </a:lnTo>
              </a:path>
            </a:pathLst>
          </a:custGeom>
          <a:ln w="6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1409914" y="5524564"/>
            <a:ext cx="137160" cy="0"/>
          </a:xfrm>
          <a:custGeom>
            <a:avLst/>
            <a:gdLst/>
            <a:ahLst/>
            <a:cxnLst/>
            <a:rect l="l" t="t" r="r" b="b"/>
            <a:pathLst>
              <a:path w="137159">
                <a:moveTo>
                  <a:pt x="0" y="0"/>
                </a:moveTo>
                <a:lnTo>
                  <a:pt x="136841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035500" y="5524564"/>
            <a:ext cx="158750" cy="0"/>
          </a:xfrm>
          <a:custGeom>
            <a:avLst/>
            <a:gdLst/>
            <a:ahLst/>
            <a:cxnLst/>
            <a:rect l="l" t="t" r="r" b="b"/>
            <a:pathLst>
              <a:path w="158750">
                <a:moveTo>
                  <a:pt x="0" y="0"/>
                </a:moveTo>
                <a:lnTo>
                  <a:pt x="158279" y="0"/>
                </a:lnTo>
              </a:path>
            </a:pathLst>
          </a:custGeom>
          <a:ln w="59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1320232" y="6266886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207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1975831" y="6266886"/>
            <a:ext cx="204470" cy="0"/>
          </a:xfrm>
          <a:custGeom>
            <a:avLst/>
            <a:gdLst/>
            <a:ahLst/>
            <a:cxnLst/>
            <a:rect l="l" t="t" r="r" b="b"/>
            <a:pathLst>
              <a:path w="204469">
                <a:moveTo>
                  <a:pt x="0" y="0"/>
                </a:moveTo>
                <a:lnTo>
                  <a:pt x="204032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422333" y="7001886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95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434068" y="7229762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6181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409364" y="7202760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4">
                <a:moveTo>
                  <a:pt x="0" y="0"/>
                </a:moveTo>
                <a:lnTo>
                  <a:pt x="185586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766957" y="7202760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58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926920" y="700188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880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938650" y="7229762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0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913948" y="720276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522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 txBox="1"/>
          <p:nvPr/>
        </p:nvSpPr>
        <p:spPr>
          <a:xfrm>
            <a:off x="353568" y="3795834"/>
            <a:ext cx="6853555" cy="37941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R="1200785" algn="ctr">
              <a:lnSpc>
                <a:spcPct val="100000"/>
              </a:lnSpc>
              <a:spcBef>
                <a:spcPts val="110"/>
              </a:spcBef>
              <a:tabLst>
                <a:tab pos="351790" algn="l"/>
              </a:tabLst>
            </a:pPr>
            <a:r>
              <a:rPr sz="1200" i="1" spc="-15" dirty="0">
                <a:latin typeface="Times New Roman"/>
                <a:cs typeface="Times New Roman"/>
              </a:rPr>
              <a:t>IA	</a:t>
            </a:r>
            <a:r>
              <a:rPr sz="1800" i="1" spc="15" baseline="4629" dirty="0">
                <a:latin typeface="Times New Roman"/>
                <a:cs typeface="Times New Roman"/>
              </a:rPr>
              <a:t>n</a:t>
            </a:r>
            <a:r>
              <a:rPr sz="1800" i="1" spc="300" baseline="4629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  <a:p>
            <a:pPr marL="114300">
              <a:lnSpc>
                <a:spcPts val="1245"/>
              </a:lnSpc>
              <a:spcBef>
                <a:spcPts val="915"/>
              </a:spcBef>
            </a:pPr>
            <a:r>
              <a:rPr sz="1200" spc="-5" dirty="0">
                <a:latin typeface="Times New Roman"/>
                <a:cs typeface="Times New Roman"/>
              </a:rPr>
              <a:t>A’ </a:t>
            </a:r>
            <a:r>
              <a:rPr sz="1200" dirty="0">
                <a:latin typeface="Times New Roman"/>
                <a:cs typeface="Times New Roman"/>
              </a:rPr>
              <a:t>sera une image </a:t>
            </a:r>
            <a:r>
              <a:rPr sz="1200" spc="-5" dirty="0">
                <a:latin typeface="Times New Roman"/>
                <a:cs typeface="Times New Roman"/>
              </a:rPr>
              <a:t>rigoureusement stigmatique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si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quantité </a:t>
            </a:r>
            <a:r>
              <a:rPr sz="1800" i="1" spc="-15" baseline="34722" dirty="0">
                <a:latin typeface="Times New Roman"/>
                <a:cs typeface="Times New Roman"/>
              </a:rPr>
              <a:t>IA</a:t>
            </a:r>
            <a:r>
              <a:rPr sz="1800" spc="-15" baseline="34722" dirty="0">
                <a:latin typeface="Times New Roman"/>
                <a:cs typeface="Times New Roman"/>
              </a:rPr>
              <a:t>' </a:t>
            </a:r>
            <a:r>
              <a:rPr sz="1200" spc="-5" dirty="0">
                <a:latin typeface="Times New Roman"/>
                <a:cs typeface="Times New Roman"/>
              </a:rPr>
              <a:t>reste </a:t>
            </a:r>
            <a:r>
              <a:rPr sz="1200" dirty="0">
                <a:latin typeface="Times New Roman"/>
                <a:cs typeface="Times New Roman"/>
              </a:rPr>
              <a:t>constante </a:t>
            </a:r>
            <a:r>
              <a:rPr sz="1200" spc="-5" dirty="0">
                <a:latin typeface="Times New Roman"/>
                <a:cs typeface="Times New Roman"/>
              </a:rPr>
              <a:t>lorsqu’on passe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endParaRPr sz="1200">
              <a:latin typeface="Times New Roman"/>
              <a:cs typeface="Times New Roman"/>
            </a:endParaRPr>
          </a:p>
          <a:p>
            <a:pPr marL="1765300" algn="ctr">
              <a:lnSpc>
                <a:spcPts val="1205"/>
              </a:lnSpc>
            </a:pPr>
            <a:r>
              <a:rPr sz="1200" i="1" spc="-50" dirty="0">
                <a:latin typeface="Times New Roman"/>
                <a:cs typeface="Times New Roman"/>
              </a:rPr>
              <a:t>IA</a:t>
            </a:r>
            <a:endParaRPr sz="1200">
              <a:latin typeface="Times New Roman"/>
              <a:cs typeface="Times New Roman"/>
            </a:endParaRPr>
          </a:p>
          <a:p>
            <a:pPr marL="114300" marR="111125">
              <a:lnSpc>
                <a:spcPts val="1380"/>
              </a:lnSpc>
              <a:spcBef>
                <a:spcPts val="60"/>
              </a:spcBef>
            </a:pP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dirty="0">
                <a:latin typeface="Times New Roman"/>
                <a:cs typeface="Times New Roman"/>
              </a:rPr>
              <a:t>lumineux à un </a:t>
            </a:r>
            <a:r>
              <a:rPr sz="1200" spc="-5" dirty="0">
                <a:latin typeface="Times New Roman"/>
                <a:cs typeface="Times New Roman"/>
              </a:rPr>
              <a:t>autre, c’est </a:t>
            </a:r>
            <a:r>
              <a:rPr sz="1200" dirty="0">
                <a:latin typeface="Times New Roman"/>
                <a:cs typeface="Times New Roman"/>
              </a:rPr>
              <a:t>à dire lorsque le point I </a:t>
            </a:r>
            <a:r>
              <a:rPr sz="1200" spc="-5" dirty="0">
                <a:latin typeface="Times New Roman"/>
                <a:cs typeface="Times New Roman"/>
              </a:rPr>
              <a:t>se déplace sur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dioptre.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lieu </a:t>
            </a:r>
            <a:r>
              <a:rPr sz="1200" dirty="0">
                <a:latin typeface="Times New Roman"/>
                <a:cs typeface="Times New Roman"/>
              </a:rPr>
              <a:t>de I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sphère  </a:t>
            </a:r>
            <a:r>
              <a:rPr sz="1200" dirty="0">
                <a:latin typeface="Times New Roman"/>
                <a:cs typeface="Times New Roman"/>
              </a:rPr>
              <a:t>qui divise </a:t>
            </a:r>
            <a:r>
              <a:rPr sz="1200" spc="-5" dirty="0">
                <a:latin typeface="Times New Roman"/>
                <a:cs typeface="Times New Roman"/>
              </a:rPr>
              <a:t>harmoniquement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segment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AA’.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150">
              <a:latin typeface="Times New Roman"/>
              <a:cs typeface="Times New Roman"/>
            </a:endParaRPr>
          </a:p>
          <a:p>
            <a:pPr marL="571500" indent="-229235">
              <a:lnSpc>
                <a:spcPts val="1410"/>
              </a:lnSpc>
              <a:spcBef>
                <a:spcPts val="5"/>
              </a:spcBef>
              <a:buFont typeface="Symbol"/>
              <a:buChar char=""/>
              <a:tabLst>
                <a:tab pos="571500" algn="l"/>
                <a:tab pos="5721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Cas particuliers</a:t>
            </a:r>
            <a:endParaRPr sz="1200">
              <a:latin typeface="Times New Roman"/>
              <a:cs typeface="Times New Roman"/>
            </a:endParaRPr>
          </a:p>
          <a:p>
            <a:pPr marL="571500" indent="-229235">
              <a:lnSpc>
                <a:spcPts val="1410"/>
              </a:lnSpc>
              <a:buAutoNum type="arabicPeriod"/>
              <a:tabLst>
                <a:tab pos="5721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L’objet est placé sur </a:t>
            </a:r>
            <a:r>
              <a:rPr sz="1200" b="1" spc="5" dirty="0">
                <a:latin typeface="Times New Roman"/>
                <a:cs typeface="Times New Roman"/>
              </a:rPr>
              <a:t>le </a:t>
            </a:r>
            <a:r>
              <a:rPr sz="1200" b="1" spc="-5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Times New Roman"/>
              <a:buAutoNum type="arabicPeriod"/>
            </a:pPr>
            <a:endParaRPr sz="1450">
              <a:latin typeface="Times New Roman"/>
              <a:cs typeface="Times New Roman"/>
            </a:endParaRPr>
          </a:p>
          <a:p>
            <a:pPr marL="114300" marR="107950">
              <a:lnSpc>
                <a:spcPts val="1410"/>
              </a:lnSpc>
              <a:tabLst>
                <a:tab pos="1058545" algn="l"/>
              </a:tabLst>
            </a:pPr>
            <a:r>
              <a:rPr sz="1200" spc="-5" dirty="0">
                <a:latin typeface="Times New Roman"/>
                <a:cs typeface="Times New Roman"/>
              </a:rPr>
              <a:t>Dans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2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cas	</a:t>
            </a:r>
            <a:r>
              <a:rPr sz="1200" i="1" spc="-15" dirty="0">
                <a:latin typeface="Times New Roman"/>
                <a:cs typeface="Times New Roman"/>
              </a:rPr>
              <a:t>IA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0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d’après l’invariant fondamental, </a:t>
            </a:r>
            <a:r>
              <a:rPr sz="1200" i="1" spc="-10" dirty="0">
                <a:latin typeface="Times New Roman"/>
                <a:cs typeface="Times New Roman"/>
              </a:rPr>
              <a:t>IA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0 </a:t>
            </a:r>
            <a:r>
              <a:rPr sz="1200" spc="-5" dirty="0">
                <a:latin typeface="Times New Roman"/>
                <a:cs typeface="Times New Roman"/>
              </a:rPr>
              <a:t>c’est </a:t>
            </a:r>
            <a:r>
              <a:rPr sz="1200" dirty="0">
                <a:latin typeface="Times New Roman"/>
                <a:cs typeface="Times New Roman"/>
              </a:rPr>
              <a:t>à dire A </a:t>
            </a:r>
            <a:r>
              <a:rPr sz="1200" spc="-5" dirty="0">
                <a:latin typeface="Times New Roman"/>
                <a:cs typeface="Times New Roman"/>
              </a:rPr>
              <a:t>et A’ sont confondus, </a:t>
            </a:r>
            <a:r>
              <a:rPr sz="1200" dirty="0">
                <a:latin typeface="Times New Roman"/>
                <a:cs typeface="Times New Roman"/>
              </a:rPr>
              <a:t>le  stigmatisme </a:t>
            </a:r>
            <a:r>
              <a:rPr sz="1200" spc="-5" dirty="0">
                <a:latin typeface="Times New Roman"/>
                <a:cs typeface="Times New Roman"/>
              </a:rPr>
              <a:t>rigoureux est réalisé </a:t>
            </a:r>
            <a:r>
              <a:rPr sz="1200" dirty="0">
                <a:latin typeface="Times New Roman"/>
                <a:cs typeface="Times New Roman"/>
              </a:rPr>
              <a:t>pour tous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de la </a:t>
            </a:r>
            <a:r>
              <a:rPr sz="1200" spc="-5" dirty="0">
                <a:latin typeface="Times New Roman"/>
                <a:cs typeface="Times New Roman"/>
              </a:rPr>
              <a:t>surface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(aucun intérêt </a:t>
            </a:r>
            <a:r>
              <a:rPr sz="1200" dirty="0">
                <a:latin typeface="Times New Roman"/>
                <a:cs typeface="Times New Roman"/>
              </a:rPr>
              <a:t>pratique)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00">
              <a:latin typeface="Times New Roman"/>
              <a:cs typeface="Times New Roman"/>
            </a:endParaRPr>
          </a:p>
          <a:p>
            <a:pPr marL="571500" indent="-229235">
              <a:lnSpc>
                <a:spcPct val="100000"/>
              </a:lnSpc>
              <a:buAutoNum type="arabicPeriod" startAt="2"/>
              <a:tabLst>
                <a:tab pos="5721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L’objet est placé au centre du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 marL="149860">
              <a:lnSpc>
                <a:spcPts val="1415"/>
              </a:lnSpc>
              <a:spcBef>
                <a:spcPts val="254"/>
              </a:spcBef>
            </a:pPr>
            <a:r>
              <a:rPr sz="1200" i="1" spc="50" dirty="0">
                <a:latin typeface="Times New Roman"/>
                <a:cs typeface="Times New Roman"/>
              </a:rPr>
              <a:t>A </a:t>
            </a:r>
            <a:r>
              <a:rPr sz="1200" spc="45" dirty="0">
                <a:latin typeface="Symbol"/>
                <a:cs typeface="Symbol"/>
              </a:rPr>
              <a:t>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i="1" spc="55" dirty="0">
                <a:latin typeface="Times New Roman"/>
                <a:cs typeface="Times New Roman"/>
              </a:rPr>
              <a:t>C </a:t>
            </a:r>
            <a:r>
              <a:rPr sz="1200" dirty="0">
                <a:latin typeface="Times New Roman"/>
                <a:cs typeface="Times New Roman"/>
              </a:rPr>
              <a:t>Donc </a:t>
            </a:r>
            <a:r>
              <a:rPr sz="1200" i="1" dirty="0">
                <a:latin typeface="Times New Roman"/>
                <a:cs typeface="Times New Roman"/>
              </a:rPr>
              <a:t>CA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0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0 </a:t>
            </a:r>
            <a:r>
              <a:rPr sz="1200" spc="-5" dirty="0">
                <a:latin typeface="Times New Roman"/>
                <a:cs typeface="Times New Roman"/>
              </a:rPr>
              <a:t>c’est </a:t>
            </a:r>
            <a:r>
              <a:rPr sz="1200" dirty="0">
                <a:latin typeface="Times New Roman"/>
                <a:cs typeface="Times New Roman"/>
              </a:rPr>
              <a:t>à dire </a:t>
            </a:r>
            <a:r>
              <a:rPr sz="1200" i="1" spc="50" dirty="0">
                <a:latin typeface="Times New Roman"/>
                <a:cs typeface="Times New Roman"/>
              </a:rPr>
              <a:t>A </a:t>
            </a:r>
            <a:r>
              <a:rPr sz="1200" spc="45" dirty="0">
                <a:latin typeface="Symbol"/>
                <a:cs typeface="Symbol"/>
              </a:rPr>
              <a:t>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i="1" spc="50" dirty="0">
                <a:latin typeface="Times New Roman"/>
                <a:cs typeface="Times New Roman"/>
              </a:rPr>
              <a:t>A</a:t>
            </a:r>
            <a:r>
              <a:rPr sz="1200" spc="50" dirty="0">
                <a:latin typeface="Times New Roman"/>
                <a:cs typeface="Times New Roman"/>
              </a:rPr>
              <a:t>'</a:t>
            </a:r>
            <a:r>
              <a:rPr sz="1200" spc="50" dirty="0">
                <a:latin typeface="Symbol"/>
                <a:cs typeface="Symbol"/>
              </a:rPr>
              <a:t>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i="1" spc="55" dirty="0">
                <a:latin typeface="Times New Roman"/>
                <a:cs typeface="Times New Roman"/>
              </a:rPr>
              <a:t>C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725" spc="30" baseline="2415" dirty="0">
                <a:latin typeface="Symbol"/>
                <a:cs typeface="Symbol"/>
              </a:rPr>
              <a:t></a:t>
            </a:r>
            <a:r>
              <a:rPr sz="1725" i="1" spc="30" baseline="2415" dirty="0">
                <a:latin typeface="Times New Roman"/>
                <a:cs typeface="Times New Roman"/>
              </a:rPr>
              <a:t>I </a:t>
            </a:r>
            <a:r>
              <a:rPr sz="1200" spc="-5" dirty="0">
                <a:latin typeface="Times New Roman"/>
                <a:cs typeface="Times New Roman"/>
              </a:rPr>
              <a:t>sur </a:t>
            </a:r>
            <a:r>
              <a:rPr sz="1200" dirty="0">
                <a:latin typeface="Times New Roman"/>
                <a:cs typeface="Times New Roman"/>
              </a:rPr>
              <a:t>le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dioptre.</a:t>
            </a:r>
            <a:endParaRPr sz="1200">
              <a:latin typeface="Times New Roman"/>
              <a:cs typeface="Times New Roman"/>
            </a:endParaRPr>
          </a:p>
          <a:p>
            <a:pPr marL="114300">
              <a:lnSpc>
                <a:spcPts val="1415"/>
              </a:lnSpc>
            </a:pPr>
            <a:r>
              <a:rPr sz="1200" dirty="0">
                <a:latin typeface="Times New Roman"/>
                <a:cs typeface="Times New Roman"/>
              </a:rPr>
              <a:t>Ce </a:t>
            </a:r>
            <a:r>
              <a:rPr sz="1200" spc="-5" dirty="0">
                <a:latin typeface="Times New Roman"/>
                <a:cs typeface="Times New Roman"/>
              </a:rPr>
              <a:t>cas pouvait se </a:t>
            </a:r>
            <a:r>
              <a:rPr sz="1200" dirty="0">
                <a:latin typeface="Times New Roman"/>
                <a:cs typeface="Times New Roman"/>
              </a:rPr>
              <a:t>prévoir </a:t>
            </a:r>
            <a:r>
              <a:rPr sz="1200" spc="-5" dirty="0">
                <a:latin typeface="Times New Roman"/>
                <a:cs typeface="Times New Roman"/>
              </a:rPr>
              <a:t>directement, les </a:t>
            </a:r>
            <a:r>
              <a:rPr sz="1200" dirty="0">
                <a:latin typeface="Times New Roman"/>
                <a:cs typeface="Times New Roman"/>
              </a:rPr>
              <a:t>rayons issus du </a:t>
            </a:r>
            <a:r>
              <a:rPr sz="1200" spc="-5" dirty="0">
                <a:latin typeface="Times New Roman"/>
                <a:cs typeface="Times New Roman"/>
              </a:rPr>
              <a:t>centre </a:t>
            </a:r>
            <a:r>
              <a:rPr sz="1200" dirty="0">
                <a:latin typeface="Times New Roman"/>
                <a:cs typeface="Times New Roman"/>
              </a:rPr>
              <a:t>traversent le dioptre </a:t>
            </a:r>
            <a:r>
              <a:rPr sz="1200" spc="-5" dirty="0">
                <a:latin typeface="Times New Roman"/>
                <a:cs typeface="Times New Roman"/>
              </a:rPr>
              <a:t>sans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déviation.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571500" indent="-229235">
              <a:lnSpc>
                <a:spcPct val="100000"/>
              </a:lnSpc>
              <a:spcBef>
                <a:spcPts val="5"/>
              </a:spcBef>
              <a:buAutoNum type="arabicPeriod" startAt="3"/>
              <a:tabLst>
                <a:tab pos="572135" algn="l"/>
              </a:tabLst>
            </a:pPr>
            <a:r>
              <a:rPr sz="1200" b="1" dirty="0">
                <a:latin typeface="Times New Roman"/>
                <a:cs typeface="Times New Roman"/>
              </a:rPr>
              <a:t>A </a:t>
            </a:r>
            <a:r>
              <a:rPr sz="1200" b="1" spc="-5" dirty="0">
                <a:latin typeface="Times New Roman"/>
                <a:cs typeface="Times New Roman"/>
              </a:rPr>
              <a:t>et A’ conjugués harmoniquement par rapport </a:t>
            </a:r>
            <a:r>
              <a:rPr sz="1200" b="1" dirty="0">
                <a:latin typeface="Times New Roman"/>
                <a:cs typeface="Times New Roman"/>
              </a:rPr>
              <a:t>au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 marL="114300">
              <a:lnSpc>
                <a:spcPts val="1240"/>
              </a:lnSpc>
              <a:spcBef>
                <a:spcPts val="930"/>
              </a:spcBef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 A </a:t>
            </a:r>
            <a:r>
              <a:rPr sz="1200" spc="-5" dirty="0">
                <a:latin typeface="Times New Roman"/>
                <a:cs typeface="Times New Roman"/>
              </a:rPr>
              <a:t>et A’ </a:t>
            </a:r>
            <a:r>
              <a:rPr sz="1200" dirty="0">
                <a:latin typeface="Times New Roman"/>
                <a:cs typeface="Times New Roman"/>
              </a:rPr>
              <a:t>doivent </a:t>
            </a:r>
            <a:r>
              <a:rPr sz="1200" spc="-5" dirty="0">
                <a:latin typeface="Times New Roman"/>
                <a:cs typeface="Times New Roman"/>
              </a:rPr>
              <a:t>satisfaire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relation </a:t>
            </a:r>
            <a:r>
              <a:rPr sz="1800" i="1" spc="-15" baseline="34722" dirty="0">
                <a:latin typeface="Times New Roman"/>
                <a:cs typeface="Times New Roman"/>
              </a:rPr>
              <a:t>IA</a:t>
            </a:r>
            <a:r>
              <a:rPr sz="1800" spc="-15" baseline="34722" dirty="0">
                <a:latin typeface="Times New Roman"/>
                <a:cs typeface="Times New Roman"/>
              </a:rPr>
              <a:t>'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800" i="1" spc="15" baseline="34722" dirty="0">
                <a:latin typeface="Times New Roman"/>
                <a:cs typeface="Times New Roman"/>
              </a:rPr>
              <a:t>n</a:t>
            </a:r>
            <a:r>
              <a:rPr sz="1800" spc="15" baseline="34722" dirty="0">
                <a:latin typeface="Times New Roman"/>
                <a:cs typeface="Times New Roman"/>
              </a:rPr>
              <a:t>' </a:t>
            </a:r>
            <a:r>
              <a:rPr sz="1800" i="1" spc="-7" baseline="34722" dirty="0">
                <a:latin typeface="Times New Roman"/>
                <a:cs typeface="Times New Roman"/>
              </a:rPr>
              <a:t>CA</a:t>
            </a:r>
            <a:r>
              <a:rPr sz="1800" spc="-7" baseline="34722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=cst</a:t>
            </a:r>
            <a:r>
              <a:rPr sz="1200" spc="26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</a:t>
            </a:r>
            <a:r>
              <a:rPr sz="1150" i="1" spc="20" dirty="0"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ts val="1200"/>
              </a:lnSpc>
              <a:tabLst>
                <a:tab pos="352425" algn="l"/>
              </a:tabLst>
            </a:pPr>
            <a:r>
              <a:rPr sz="1200" i="1" spc="-15" dirty="0">
                <a:latin typeface="Times New Roman"/>
                <a:cs typeface="Times New Roman"/>
              </a:rPr>
              <a:t>IA	</a:t>
            </a:r>
            <a:r>
              <a:rPr sz="1800" i="1" spc="15" baseline="4629" dirty="0">
                <a:latin typeface="Times New Roman"/>
                <a:cs typeface="Times New Roman"/>
              </a:rPr>
              <a:t>n</a:t>
            </a:r>
            <a:r>
              <a:rPr sz="1800" i="1" spc="300" baseline="4629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  <a:p>
            <a:pPr marL="114300">
              <a:lnSpc>
                <a:spcPts val="1405"/>
              </a:lnSpc>
            </a:pP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spc="-5" dirty="0">
                <a:latin typeface="Times New Roman"/>
                <a:cs typeface="Times New Roman"/>
              </a:rPr>
              <a:t>plaçant successivement </a:t>
            </a:r>
            <a:r>
              <a:rPr sz="1200" dirty="0">
                <a:latin typeface="Times New Roman"/>
                <a:cs typeface="Times New Roman"/>
              </a:rPr>
              <a:t>le point I </a:t>
            </a:r>
            <a:r>
              <a:rPr sz="1200" spc="-5" dirty="0">
                <a:latin typeface="Times New Roman"/>
                <a:cs typeface="Times New Roman"/>
              </a:rPr>
              <a:t>en </a:t>
            </a:r>
            <a:r>
              <a:rPr sz="1200" dirty="0">
                <a:latin typeface="Times New Roman"/>
                <a:cs typeface="Times New Roman"/>
              </a:rPr>
              <a:t>S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S’, </a:t>
            </a:r>
            <a:r>
              <a:rPr sz="1200" spc="-5" dirty="0">
                <a:latin typeface="Times New Roman"/>
                <a:cs typeface="Times New Roman"/>
              </a:rPr>
              <a:t>et en tenant </a:t>
            </a:r>
            <a:r>
              <a:rPr sz="1200" dirty="0">
                <a:latin typeface="Times New Roman"/>
                <a:cs typeface="Times New Roman"/>
              </a:rPr>
              <a:t>compte des </a:t>
            </a:r>
            <a:r>
              <a:rPr sz="1200" b="1" i="1" spc="-5" dirty="0">
                <a:latin typeface="Times New Roman"/>
                <a:cs typeface="Times New Roman"/>
              </a:rPr>
              <a:t>sens des</a:t>
            </a:r>
            <a:r>
              <a:rPr sz="1200" b="1" i="1" spc="50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segments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834103" y="7606147"/>
            <a:ext cx="145415" cy="0"/>
          </a:xfrm>
          <a:custGeom>
            <a:avLst/>
            <a:gdLst/>
            <a:ahLst/>
            <a:cxnLst/>
            <a:rect l="l" t="t" r="r" b="b"/>
            <a:pathLst>
              <a:path w="145415">
                <a:moveTo>
                  <a:pt x="0" y="0"/>
                </a:moveTo>
                <a:lnTo>
                  <a:pt x="144833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844853" y="7811445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51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822505" y="7787537"/>
            <a:ext cx="168275" cy="0"/>
          </a:xfrm>
          <a:custGeom>
            <a:avLst/>
            <a:gdLst/>
            <a:ahLst/>
            <a:cxnLst/>
            <a:rect l="l" t="t" r="r" b="b"/>
            <a:pathLst>
              <a:path w="168275">
                <a:moveTo>
                  <a:pt x="0" y="0"/>
                </a:moveTo>
                <a:lnTo>
                  <a:pt x="167750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142158" y="7787537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>
                <a:moveTo>
                  <a:pt x="0" y="0"/>
                </a:moveTo>
                <a:lnTo>
                  <a:pt x="106933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1285303" y="7606147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585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1296335" y="7811445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807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273983" y="7787537"/>
            <a:ext cx="207010" cy="0"/>
          </a:xfrm>
          <a:custGeom>
            <a:avLst/>
            <a:gdLst/>
            <a:ahLst/>
            <a:cxnLst/>
            <a:rect l="l" t="t" r="r" b="b"/>
            <a:pathLst>
              <a:path w="207009">
                <a:moveTo>
                  <a:pt x="0" y="0"/>
                </a:moveTo>
                <a:lnTo>
                  <a:pt x="206511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643716" y="7606147"/>
            <a:ext cx="166370" cy="0"/>
          </a:xfrm>
          <a:custGeom>
            <a:avLst/>
            <a:gdLst/>
            <a:ahLst/>
            <a:cxnLst/>
            <a:rect l="l" t="t" r="r" b="b"/>
            <a:pathLst>
              <a:path w="166369">
                <a:moveTo>
                  <a:pt x="0" y="0"/>
                </a:moveTo>
                <a:lnTo>
                  <a:pt x="166335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654749" y="7811445"/>
            <a:ext cx="144780" cy="0"/>
          </a:xfrm>
          <a:custGeom>
            <a:avLst/>
            <a:gdLst/>
            <a:ahLst/>
            <a:cxnLst/>
            <a:rect l="l" t="t" r="r" b="b"/>
            <a:pathLst>
              <a:path w="144780">
                <a:moveTo>
                  <a:pt x="0" y="0"/>
                </a:moveTo>
                <a:lnTo>
                  <a:pt x="144546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632397" y="7787537"/>
            <a:ext cx="189865" cy="0"/>
          </a:xfrm>
          <a:custGeom>
            <a:avLst/>
            <a:gdLst/>
            <a:ahLst/>
            <a:cxnLst/>
            <a:rect l="l" t="t" r="r" b="b"/>
            <a:pathLst>
              <a:path w="189864">
                <a:moveTo>
                  <a:pt x="0" y="0"/>
                </a:moveTo>
                <a:lnTo>
                  <a:pt x="189250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078770" y="7606147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002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089803" y="7811445"/>
            <a:ext cx="206375" cy="0"/>
          </a:xfrm>
          <a:custGeom>
            <a:avLst/>
            <a:gdLst/>
            <a:ahLst/>
            <a:cxnLst/>
            <a:rect l="l" t="t" r="r" b="b"/>
            <a:pathLst>
              <a:path w="206375">
                <a:moveTo>
                  <a:pt x="0" y="0"/>
                </a:moveTo>
                <a:lnTo>
                  <a:pt x="206282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2067508" y="7787537"/>
            <a:ext cx="250825" cy="0"/>
          </a:xfrm>
          <a:custGeom>
            <a:avLst/>
            <a:gdLst/>
            <a:ahLst/>
            <a:cxnLst/>
            <a:rect l="l" t="t" r="r" b="b"/>
            <a:pathLst>
              <a:path w="250825">
                <a:moveTo>
                  <a:pt x="0" y="0"/>
                </a:moveTo>
                <a:lnTo>
                  <a:pt x="250641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481567" y="7606147"/>
            <a:ext cx="167005" cy="0"/>
          </a:xfrm>
          <a:custGeom>
            <a:avLst/>
            <a:gdLst/>
            <a:ahLst/>
            <a:cxnLst/>
            <a:rect l="l" t="t" r="r" b="b"/>
            <a:pathLst>
              <a:path w="167005">
                <a:moveTo>
                  <a:pt x="0" y="0"/>
                </a:moveTo>
                <a:lnTo>
                  <a:pt x="166404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783118" y="7606147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772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502022" y="7811445"/>
            <a:ext cx="145415" cy="0"/>
          </a:xfrm>
          <a:custGeom>
            <a:avLst/>
            <a:gdLst/>
            <a:ahLst/>
            <a:cxnLst/>
            <a:rect l="l" t="t" r="r" b="b"/>
            <a:pathLst>
              <a:path w="145414">
                <a:moveTo>
                  <a:pt x="0" y="0"/>
                </a:moveTo>
                <a:lnTo>
                  <a:pt x="144799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84267" y="7811445"/>
            <a:ext cx="206375" cy="0"/>
          </a:xfrm>
          <a:custGeom>
            <a:avLst/>
            <a:gdLst/>
            <a:ahLst/>
            <a:cxnLst/>
            <a:rect l="l" t="t" r="r" b="b"/>
            <a:pathLst>
              <a:path w="206375">
                <a:moveTo>
                  <a:pt x="0" y="0"/>
                </a:moveTo>
                <a:lnTo>
                  <a:pt x="206282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2469960" y="7787537"/>
            <a:ext cx="553085" cy="0"/>
          </a:xfrm>
          <a:custGeom>
            <a:avLst/>
            <a:gdLst/>
            <a:ahLst/>
            <a:cxnLst/>
            <a:rect l="l" t="t" r="r" b="b"/>
            <a:pathLst>
              <a:path w="553085">
                <a:moveTo>
                  <a:pt x="0" y="0"/>
                </a:moveTo>
                <a:lnTo>
                  <a:pt x="552537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3657547" y="7606147"/>
            <a:ext cx="166370" cy="0"/>
          </a:xfrm>
          <a:custGeom>
            <a:avLst/>
            <a:gdLst/>
            <a:ahLst/>
            <a:cxnLst/>
            <a:rect l="l" t="t" r="r" b="b"/>
            <a:pathLst>
              <a:path w="166370">
                <a:moveTo>
                  <a:pt x="0" y="0"/>
                </a:moveTo>
                <a:lnTo>
                  <a:pt x="166289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3186029" y="7811445"/>
            <a:ext cx="163830" cy="0"/>
          </a:xfrm>
          <a:custGeom>
            <a:avLst/>
            <a:gdLst/>
            <a:ahLst/>
            <a:cxnLst/>
            <a:rect l="l" t="t" r="r" b="b"/>
            <a:pathLst>
              <a:path w="163829">
                <a:moveTo>
                  <a:pt x="0" y="0"/>
                </a:moveTo>
                <a:lnTo>
                  <a:pt x="163416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487005" y="7811445"/>
            <a:ext cx="162560" cy="0"/>
          </a:xfrm>
          <a:custGeom>
            <a:avLst/>
            <a:gdLst/>
            <a:ahLst/>
            <a:cxnLst/>
            <a:rect l="l" t="t" r="r" b="b"/>
            <a:pathLst>
              <a:path w="162560">
                <a:moveTo>
                  <a:pt x="0" y="0"/>
                </a:moveTo>
                <a:lnTo>
                  <a:pt x="162037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3786603" y="7811445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10074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134237" y="7811445"/>
            <a:ext cx="161925" cy="0"/>
          </a:xfrm>
          <a:custGeom>
            <a:avLst/>
            <a:gdLst/>
            <a:ahLst/>
            <a:cxnLst/>
            <a:rect l="l" t="t" r="r" b="b"/>
            <a:pathLst>
              <a:path w="161925">
                <a:moveTo>
                  <a:pt x="0" y="0"/>
                </a:moveTo>
                <a:lnTo>
                  <a:pt x="161807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174422" y="7787537"/>
            <a:ext cx="1133475" cy="0"/>
          </a:xfrm>
          <a:custGeom>
            <a:avLst/>
            <a:gdLst/>
            <a:ahLst/>
            <a:cxnLst/>
            <a:rect l="l" t="t" r="r" b="b"/>
            <a:pathLst>
              <a:path w="1133475">
                <a:moveTo>
                  <a:pt x="0" y="0"/>
                </a:moveTo>
                <a:lnTo>
                  <a:pt x="1133230" y="0"/>
                </a:lnTo>
              </a:path>
            </a:pathLst>
          </a:custGeom>
          <a:ln w="550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 txBox="1"/>
          <p:nvPr/>
        </p:nvSpPr>
        <p:spPr>
          <a:xfrm>
            <a:off x="3644847" y="7583266"/>
            <a:ext cx="202565" cy="192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i="1" spc="30" dirty="0">
                <a:latin typeface="Times New Roman"/>
                <a:cs typeface="Times New Roman"/>
              </a:rPr>
              <a:t>S</a:t>
            </a:r>
            <a:r>
              <a:rPr sz="1100" i="1" spc="55" dirty="0">
                <a:latin typeface="Times New Roman"/>
                <a:cs typeface="Times New Roman"/>
              </a:rPr>
              <a:t>S</a:t>
            </a:r>
            <a:r>
              <a:rPr sz="1100" dirty="0">
                <a:latin typeface="Times New Roman"/>
                <a:cs typeface="Times New Roman"/>
              </a:rPr>
              <a:t>'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834416" y="7788554"/>
            <a:ext cx="3478529" cy="1924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327660" algn="l"/>
                <a:tab pos="819785" algn="l"/>
                <a:tab pos="1254760" algn="l"/>
                <a:tab pos="1667510" algn="l"/>
                <a:tab pos="2351405" algn="l"/>
              </a:tabLst>
            </a:pPr>
            <a:r>
              <a:rPr sz="1100" i="1" spc="-20" dirty="0">
                <a:latin typeface="Times New Roman"/>
                <a:cs typeface="Times New Roman"/>
              </a:rPr>
              <a:t>IA	</a:t>
            </a:r>
            <a:r>
              <a:rPr sz="1650" i="1" spc="15" baseline="5050" dirty="0">
                <a:latin typeface="Times New Roman"/>
                <a:cs typeface="Times New Roman"/>
              </a:rPr>
              <a:t>n</a:t>
            </a:r>
            <a:r>
              <a:rPr sz="1650" i="1" spc="247" baseline="5050" dirty="0">
                <a:latin typeface="Times New Roman"/>
                <a:cs typeface="Times New Roman"/>
              </a:rPr>
              <a:t> </a:t>
            </a:r>
            <a:r>
              <a:rPr sz="1100" i="1" spc="-5" dirty="0">
                <a:latin typeface="Times New Roman"/>
                <a:cs typeface="Times New Roman"/>
              </a:rPr>
              <a:t>CA	</a:t>
            </a:r>
            <a:r>
              <a:rPr sz="1100" i="1" spc="20" dirty="0">
                <a:latin typeface="Times New Roman"/>
                <a:cs typeface="Times New Roman"/>
              </a:rPr>
              <a:t>SA	</a:t>
            </a:r>
            <a:r>
              <a:rPr sz="1100" i="1" spc="45" dirty="0">
                <a:latin typeface="Times New Roman"/>
                <a:cs typeface="Times New Roman"/>
              </a:rPr>
              <a:t>S</a:t>
            </a:r>
            <a:r>
              <a:rPr sz="1100" spc="45" dirty="0">
                <a:latin typeface="Times New Roman"/>
                <a:cs typeface="Times New Roman"/>
              </a:rPr>
              <a:t>'</a:t>
            </a:r>
            <a:r>
              <a:rPr sz="1100" spc="-100" dirty="0">
                <a:latin typeface="Times New Roman"/>
                <a:cs typeface="Times New Roman"/>
              </a:rPr>
              <a:t> </a:t>
            </a:r>
            <a:r>
              <a:rPr sz="1100" i="1" spc="15" dirty="0">
                <a:latin typeface="Times New Roman"/>
                <a:cs typeface="Times New Roman"/>
              </a:rPr>
              <a:t>A	</a:t>
            </a:r>
            <a:r>
              <a:rPr sz="1100" i="1" spc="20" dirty="0">
                <a:latin typeface="Times New Roman"/>
                <a:cs typeface="Times New Roman"/>
              </a:rPr>
              <a:t>SA</a:t>
            </a:r>
            <a:r>
              <a:rPr sz="1100" i="1" spc="-22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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i="1" spc="45" dirty="0">
                <a:latin typeface="Times New Roman"/>
                <a:cs typeface="Times New Roman"/>
              </a:rPr>
              <a:t>S</a:t>
            </a:r>
            <a:r>
              <a:rPr sz="1100" spc="45" dirty="0">
                <a:latin typeface="Times New Roman"/>
                <a:cs typeface="Times New Roman"/>
              </a:rPr>
              <a:t>'</a:t>
            </a:r>
            <a:r>
              <a:rPr sz="1100" spc="-90" dirty="0">
                <a:latin typeface="Times New Roman"/>
                <a:cs typeface="Times New Roman"/>
              </a:rPr>
              <a:t> </a:t>
            </a:r>
            <a:r>
              <a:rPr sz="1100" i="1" spc="15" dirty="0">
                <a:latin typeface="Times New Roman"/>
                <a:cs typeface="Times New Roman"/>
              </a:rPr>
              <a:t>A	</a:t>
            </a:r>
            <a:r>
              <a:rPr sz="1100" i="1" spc="20" dirty="0">
                <a:latin typeface="Times New Roman"/>
                <a:cs typeface="Times New Roman"/>
              </a:rPr>
              <a:t>SC</a:t>
            </a:r>
            <a:r>
              <a:rPr sz="1100" i="1" spc="-90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</a:t>
            </a:r>
            <a:r>
              <a:rPr sz="1100" spc="-120" dirty="0">
                <a:latin typeface="Times New Roman"/>
                <a:cs typeface="Times New Roman"/>
              </a:rPr>
              <a:t> </a:t>
            </a:r>
            <a:r>
              <a:rPr sz="1100" i="1" spc="-5" dirty="0">
                <a:latin typeface="Times New Roman"/>
                <a:cs typeface="Times New Roman"/>
              </a:rPr>
              <a:t>CA</a:t>
            </a:r>
            <a:r>
              <a:rPr sz="1100" i="1" spc="-114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</a:t>
            </a:r>
            <a:r>
              <a:rPr sz="1100" spc="-65" dirty="0">
                <a:latin typeface="Times New Roman"/>
                <a:cs typeface="Times New Roman"/>
              </a:rPr>
              <a:t> </a:t>
            </a:r>
            <a:r>
              <a:rPr sz="1100" i="1" spc="55" dirty="0">
                <a:latin typeface="Times New Roman"/>
                <a:cs typeface="Times New Roman"/>
              </a:rPr>
              <a:t>S</a:t>
            </a:r>
            <a:r>
              <a:rPr sz="1100" spc="55" dirty="0">
                <a:latin typeface="Times New Roman"/>
                <a:cs typeface="Times New Roman"/>
              </a:rPr>
              <a:t>'</a:t>
            </a:r>
            <a:r>
              <a:rPr sz="1100" i="1" spc="55" dirty="0">
                <a:latin typeface="Times New Roman"/>
                <a:cs typeface="Times New Roman"/>
              </a:rPr>
              <a:t>C</a:t>
            </a:r>
            <a:r>
              <a:rPr sz="1100" i="1" spc="-55" dirty="0">
                <a:latin typeface="Times New Roman"/>
                <a:cs typeface="Times New Roman"/>
              </a:rPr>
              <a:t> </a:t>
            </a:r>
            <a:r>
              <a:rPr sz="1100" spc="10" dirty="0">
                <a:latin typeface="Symbol"/>
                <a:cs typeface="Symbol"/>
              </a:rPr>
              <a:t></a:t>
            </a:r>
            <a:r>
              <a:rPr sz="1100" spc="-114" dirty="0">
                <a:latin typeface="Times New Roman"/>
                <a:cs typeface="Times New Roman"/>
              </a:rPr>
              <a:t> </a:t>
            </a:r>
            <a:r>
              <a:rPr sz="1100" i="1" spc="-25" dirty="0">
                <a:latin typeface="Times New Roman"/>
                <a:cs typeface="Times New Roman"/>
              </a:rPr>
              <a:t>CA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429768" y="7569943"/>
            <a:ext cx="2748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-7" baseline="-25462" dirty="0">
                <a:latin typeface="Times New Roman"/>
                <a:cs typeface="Times New Roman"/>
              </a:rPr>
              <a:t>On </a:t>
            </a:r>
            <a:r>
              <a:rPr sz="1800" baseline="-25462" dirty="0">
                <a:latin typeface="Times New Roman"/>
                <a:cs typeface="Times New Roman"/>
              </a:rPr>
              <a:t>a </a:t>
            </a:r>
            <a:r>
              <a:rPr sz="1100" i="1" spc="-15" dirty="0">
                <a:latin typeface="Times New Roman"/>
                <a:cs typeface="Times New Roman"/>
              </a:rPr>
              <a:t>IA</a:t>
            </a:r>
            <a:r>
              <a:rPr sz="1100" spc="-15" dirty="0">
                <a:latin typeface="Times New Roman"/>
                <a:cs typeface="Times New Roman"/>
              </a:rPr>
              <a:t>' </a:t>
            </a:r>
            <a:r>
              <a:rPr sz="1650" spc="15" baseline="-35353" dirty="0">
                <a:latin typeface="Symbol"/>
                <a:cs typeface="Symbol"/>
              </a:rPr>
              <a:t></a:t>
            </a:r>
            <a:r>
              <a:rPr sz="1650" spc="15" baseline="-35353" dirty="0">
                <a:latin typeface="Times New Roman"/>
                <a:cs typeface="Times New Roman"/>
              </a:rPr>
              <a:t> </a:t>
            </a:r>
            <a:r>
              <a:rPr sz="1100" i="1" spc="5" dirty="0">
                <a:latin typeface="Times New Roman"/>
                <a:cs typeface="Times New Roman"/>
              </a:rPr>
              <a:t>n</a:t>
            </a:r>
            <a:r>
              <a:rPr sz="1100" spc="5" dirty="0">
                <a:latin typeface="Times New Roman"/>
                <a:cs typeface="Times New Roman"/>
              </a:rPr>
              <a:t>' </a:t>
            </a:r>
            <a:r>
              <a:rPr sz="1100" i="1" spc="-10" dirty="0">
                <a:latin typeface="Times New Roman"/>
                <a:cs typeface="Times New Roman"/>
              </a:rPr>
              <a:t>CA</a:t>
            </a:r>
            <a:r>
              <a:rPr sz="1100" spc="-10" dirty="0">
                <a:latin typeface="Times New Roman"/>
                <a:cs typeface="Times New Roman"/>
              </a:rPr>
              <a:t>' </a:t>
            </a:r>
            <a:r>
              <a:rPr sz="1650" spc="15" baseline="-35353" dirty="0">
                <a:latin typeface="Symbol"/>
                <a:cs typeface="Symbol"/>
              </a:rPr>
              <a:t></a:t>
            </a:r>
            <a:r>
              <a:rPr sz="1650" spc="15" baseline="-35353" dirty="0">
                <a:latin typeface="Times New Roman"/>
                <a:cs typeface="Times New Roman"/>
              </a:rPr>
              <a:t> </a:t>
            </a:r>
            <a:r>
              <a:rPr sz="1100" i="1" spc="-10" dirty="0">
                <a:latin typeface="Times New Roman"/>
                <a:cs typeface="Times New Roman"/>
              </a:rPr>
              <a:t>SA</a:t>
            </a:r>
            <a:r>
              <a:rPr sz="1100" spc="-10" dirty="0">
                <a:latin typeface="Times New Roman"/>
                <a:cs typeface="Times New Roman"/>
              </a:rPr>
              <a:t>' </a:t>
            </a:r>
            <a:r>
              <a:rPr sz="1650" spc="15" baseline="-35353" dirty="0">
                <a:latin typeface="Symbol"/>
                <a:cs typeface="Symbol"/>
              </a:rPr>
              <a:t></a:t>
            </a:r>
            <a:r>
              <a:rPr sz="1650" spc="15" baseline="-35353" dirty="0">
                <a:latin typeface="Times New Roman"/>
                <a:cs typeface="Times New Roman"/>
              </a:rPr>
              <a:t> </a:t>
            </a:r>
            <a:r>
              <a:rPr sz="1650" spc="15" baseline="-35353" dirty="0">
                <a:latin typeface="Symbol"/>
                <a:cs typeface="Symbol"/>
              </a:rPr>
              <a:t></a:t>
            </a:r>
            <a:r>
              <a:rPr sz="1650" spc="15" baseline="-35353" dirty="0">
                <a:latin typeface="Times New Roman"/>
                <a:cs typeface="Times New Roman"/>
              </a:rPr>
              <a:t> </a:t>
            </a:r>
            <a:r>
              <a:rPr sz="1100" i="1" spc="50" dirty="0">
                <a:latin typeface="Times New Roman"/>
                <a:cs typeface="Times New Roman"/>
              </a:rPr>
              <a:t>S</a:t>
            </a:r>
            <a:r>
              <a:rPr sz="1100" spc="50" dirty="0">
                <a:latin typeface="Times New Roman"/>
                <a:cs typeface="Times New Roman"/>
              </a:rPr>
              <a:t>' </a:t>
            </a:r>
            <a:r>
              <a:rPr sz="1100" i="1" spc="-15" dirty="0">
                <a:latin typeface="Times New Roman"/>
                <a:cs typeface="Times New Roman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' </a:t>
            </a:r>
            <a:r>
              <a:rPr sz="1650" spc="15" baseline="-35353" dirty="0">
                <a:latin typeface="Symbol"/>
                <a:cs typeface="Symbol"/>
              </a:rPr>
              <a:t></a:t>
            </a:r>
            <a:r>
              <a:rPr sz="1650" spc="15" baseline="-35353" dirty="0">
                <a:latin typeface="Times New Roman"/>
                <a:cs typeface="Times New Roman"/>
              </a:rPr>
              <a:t> </a:t>
            </a:r>
            <a:r>
              <a:rPr sz="1100" i="1" spc="-15" dirty="0">
                <a:latin typeface="Times New Roman"/>
                <a:cs typeface="Times New Roman"/>
              </a:rPr>
              <a:t>SA</a:t>
            </a:r>
            <a:r>
              <a:rPr sz="1100" spc="-15" dirty="0">
                <a:latin typeface="Times New Roman"/>
                <a:cs typeface="Times New Roman"/>
              </a:rPr>
              <a:t>' </a:t>
            </a:r>
            <a:r>
              <a:rPr sz="1100" spc="10" dirty="0">
                <a:latin typeface="Symbol"/>
                <a:cs typeface="Symbol"/>
              </a:rPr>
              <a:t></a:t>
            </a:r>
            <a:r>
              <a:rPr sz="1100" spc="10" dirty="0">
                <a:latin typeface="Times New Roman"/>
                <a:cs typeface="Times New Roman"/>
              </a:rPr>
              <a:t> </a:t>
            </a:r>
            <a:r>
              <a:rPr sz="1100" i="1" spc="45" dirty="0">
                <a:latin typeface="Times New Roman"/>
                <a:cs typeface="Times New Roman"/>
              </a:rPr>
              <a:t>S</a:t>
            </a:r>
            <a:r>
              <a:rPr sz="1100" spc="45" dirty="0">
                <a:latin typeface="Times New Roman"/>
                <a:cs typeface="Times New Roman"/>
              </a:rPr>
              <a:t>' </a:t>
            </a:r>
            <a:r>
              <a:rPr sz="1100" i="1" spc="-15" dirty="0">
                <a:latin typeface="Times New Roman"/>
                <a:cs typeface="Times New Roman"/>
              </a:rPr>
              <a:t>A</a:t>
            </a:r>
            <a:r>
              <a:rPr sz="1100" spc="-15" dirty="0">
                <a:latin typeface="Times New Roman"/>
                <a:cs typeface="Times New Roman"/>
              </a:rPr>
              <a:t>'</a:t>
            </a:r>
            <a:r>
              <a:rPr sz="1100" spc="-180" dirty="0">
                <a:latin typeface="Times New Roman"/>
                <a:cs typeface="Times New Roman"/>
              </a:rPr>
              <a:t> </a:t>
            </a:r>
            <a:r>
              <a:rPr sz="1650" spc="15" baseline="-35353" dirty="0">
                <a:latin typeface="Symbol"/>
                <a:cs typeface="Symbol"/>
              </a:rPr>
              <a:t></a:t>
            </a:r>
            <a:endParaRPr sz="1650" baseline="-35353">
              <a:latin typeface="Symbol"/>
              <a:cs typeface="Symbol"/>
            </a:endParaRPr>
          </a:p>
        </p:txBody>
      </p:sp>
      <p:sp>
        <p:nvSpPr>
          <p:cNvPr id="90" name="object 90"/>
          <p:cNvSpPr/>
          <p:nvPr/>
        </p:nvSpPr>
        <p:spPr>
          <a:xfrm>
            <a:off x="1188061" y="8006704"/>
            <a:ext cx="234315" cy="0"/>
          </a:xfrm>
          <a:custGeom>
            <a:avLst/>
            <a:gdLst/>
            <a:ahLst/>
            <a:cxnLst/>
            <a:rect l="l" t="t" r="r" b="b"/>
            <a:pathLst>
              <a:path w="234315">
                <a:moveTo>
                  <a:pt x="0" y="0"/>
                </a:moveTo>
                <a:lnTo>
                  <a:pt x="233950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17354" y="8298062"/>
            <a:ext cx="231140" cy="0"/>
          </a:xfrm>
          <a:custGeom>
            <a:avLst/>
            <a:gdLst/>
            <a:ahLst/>
            <a:cxnLst/>
            <a:rect l="l" t="t" r="r" b="b"/>
            <a:pathLst>
              <a:path w="231140">
                <a:moveTo>
                  <a:pt x="0" y="0"/>
                </a:moveTo>
                <a:lnTo>
                  <a:pt x="230837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945694" y="8298062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104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370301" y="8298062"/>
            <a:ext cx="297815" cy="0"/>
          </a:xfrm>
          <a:custGeom>
            <a:avLst/>
            <a:gdLst/>
            <a:ahLst/>
            <a:cxnLst/>
            <a:rect l="l" t="t" r="r" b="b"/>
            <a:pathLst>
              <a:path w="297814">
                <a:moveTo>
                  <a:pt x="0" y="0"/>
                </a:moveTo>
                <a:lnTo>
                  <a:pt x="297506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1865298" y="8298062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420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501155" y="8263219"/>
            <a:ext cx="1607820" cy="0"/>
          </a:xfrm>
          <a:custGeom>
            <a:avLst/>
            <a:gdLst/>
            <a:ahLst/>
            <a:cxnLst/>
            <a:rect l="l" t="t" r="r" b="b"/>
            <a:pathLst>
              <a:path w="1607820">
                <a:moveTo>
                  <a:pt x="0" y="0"/>
                </a:moveTo>
                <a:lnTo>
                  <a:pt x="1607762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2326973" y="8263219"/>
            <a:ext cx="151130" cy="0"/>
          </a:xfrm>
          <a:custGeom>
            <a:avLst/>
            <a:gdLst/>
            <a:ahLst/>
            <a:cxnLst/>
            <a:rect l="l" t="t" r="r" b="b"/>
            <a:pathLst>
              <a:path w="151130">
                <a:moveTo>
                  <a:pt x="0" y="0"/>
                </a:moveTo>
                <a:lnTo>
                  <a:pt x="150854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2530474" y="8006704"/>
            <a:ext cx="257810" cy="0"/>
          </a:xfrm>
          <a:custGeom>
            <a:avLst/>
            <a:gdLst/>
            <a:ahLst/>
            <a:cxnLst/>
            <a:rect l="l" t="t" r="r" b="b"/>
            <a:pathLst>
              <a:path w="257810">
                <a:moveTo>
                  <a:pt x="0" y="0"/>
                </a:moveTo>
                <a:lnTo>
                  <a:pt x="257540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/>
          <p:nvPr/>
        </p:nvSpPr>
        <p:spPr>
          <a:xfrm>
            <a:off x="2545661" y="8298062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7167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2514275" y="8263219"/>
            <a:ext cx="290195" cy="0"/>
          </a:xfrm>
          <a:custGeom>
            <a:avLst/>
            <a:gdLst/>
            <a:ahLst/>
            <a:cxnLst/>
            <a:rect l="l" t="t" r="r" b="b"/>
            <a:pathLst>
              <a:path w="290194">
                <a:moveTo>
                  <a:pt x="0" y="0"/>
                </a:moveTo>
                <a:lnTo>
                  <a:pt x="289938" y="0"/>
                </a:lnTo>
              </a:path>
            </a:pathLst>
          </a:custGeom>
          <a:ln w="803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479254" y="7924051"/>
            <a:ext cx="2696210" cy="60833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708660">
              <a:lnSpc>
                <a:spcPct val="100000"/>
              </a:lnSpc>
              <a:spcBef>
                <a:spcPts val="535"/>
              </a:spcBef>
              <a:tabLst>
                <a:tab pos="1686560" algn="l"/>
              </a:tabLst>
            </a:pPr>
            <a:r>
              <a:rPr sz="1550" i="1" spc="40" dirty="0">
                <a:latin typeface="Times New Roman"/>
                <a:cs typeface="Times New Roman"/>
              </a:rPr>
              <a:t>SS</a:t>
            </a:r>
            <a:r>
              <a:rPr sz="1550" spc="40" dirty="0">
                <a:latin typeface="Times New Roman"/>
                <a:cs typeface="Times New Roman"/>
              </a:rPr>
              <a:t>'	</a:t>
            </a:r>
            <a:r>
              <a:rPr sz="2325" baseline="-34050" dirty="0">
                <a:latin typeface="Symbol"/>
                <a:cs typeface="Symbol"/>
              </a:rPr>
              <a:t></a:t>
            </a:r>
            <a:r>
              <a:rPr sz="2325" baseline="-34050" dirty="0">
                <a:latin typeface="Times New Roman"/>
                <a:cs typeface="Times New Roman"/>
              </a:rPr>
              <a:t> </a:t>
            </a:r>
            <a:r>
              <a:rPr sz="1550" i="1" spc="5" dirty="0">
                <a:latin typeface="Times New Roman"/>
                <a:cs typeface="Times New Roman"/>
              </a:rPr>
              <a:t>n</a:t>
            </a:r>
            <a:r>
              <a:rPr sz="1550" spc="5" dirty="0">
                <a:latin typeface="Times New Roman"/>
                <a:cs typeface="Times New Roman"/>
              </a:rPr>
              <a:t>' </a:t>
            </a:r>
            <a:r>
              <a:rPr sz="1550" i="1" spc="-20" dirty="0">
                <a:latin typeface="Times New Roman"/>
                <a:cs typeface="Times New Roman"/>
              </a:rPr>
              <a:t>CA</a:t>
            </a:r>
            <a:r>
              <a:rPr sz="1550" spc="-20" dirty="0">
                <a:latin typeface="Times New Roman"/>
                <a:cs typeface="Times New Roman"/>
              </a:rPr>
              <a:t>'</a:t>
            </a:r>
            <a:r>
              <a:rPr sz="1550" spc="335" dirty="0">
                <a:latin typeface="Times New Roman"/>
                <a:cs typeface="Times New Roman"/>
              </a:rPr>
              <a:t> </a:t>
            </a:r>
            <a:r>
              <a:rPr sz="1800" baseline="-62500" dirty="0">
                <a:latin typeface="Times New Roman"/>
                <a:cs typeface="Times New Roman"/>
              </a:rPr>
              <a:t>soit</a:t>
            </a:r>
            <a:endParaRPr sz="1800" baseline="-625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434"/>
              </a:spcBef>
              <a:tabLst>
                <a:tab pos="1875789" algn="l"/>
              </a:tabLst>
            </a:pPr>
            <a:r>
              <a:rPr sz="1550" i="1" spc="5" dirty="0">
                <a:latin typeface="Times New Roman"/>
                <a:cs typeface="Times New Roman"/>
              </a:rPr>
              <a:t>SC</a:t>
            </a:r>
            <a:r>
              <a:rPr sz="1550" i="1" spc="-3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i="1" spc="15" dirty="0">
                <a:latin typeface="Times New Roman"/>
                <a:cs typeface="Times New Roman"/>
              </a:rPr>
              <a:t>CA</a:t>
            </a:r>
            <a:r>
              <a:rPr sz="1550" i="1" spc="-18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40" dirty="0">
                <a:latin typeface="Times New Roman"/>
                <a:cs typeface="Times New Roman"/>
              </a:rPr>
              <a:t> </a:t>
            </a:r>
            <a:r>
              <a:rPr sz="1550" i="1" spc="75" dirty="0">
                <a:latin typeface="Times New Roman"/>
                <a:cs typeface="Times New Roman"/>
              </a:rPr>
              <a:t>S</a:t>
            </a:r>
            <a:r>
              <a:rPr sz="1550" spc="75" dirty="0">
                <a:latin typeface="Times New Roman"/>
                <a:cs typeface="Times New Roman"/>
              </a:rPr>
              <a:t>'</a:t>
            </a:r>
            <a:r>
              <a:rPr sz="1550" i="1" spc="75" dirty="0">
                <a:latin typeface="Times New Roman"/>
                <a:cs typeface="Times New Roman"/>
              </a:rPr>
              <a:t>C</a:t>
            </a:r>
            <a:r>
              <a:rPr sz="1550" i="1" spc="-15" dirty="0">
                <a:latin typeface="Times New Roman"/>
                <a:cs typeface="Times New Roman"/>
              </a:rPr>
              <a:t> </a:t>
            </a:r>
            <a:r>
              <a:rPr sz="1550" dirty="0">
                <a:latin typeface="Symbol"/>
                <a:cs typeface="Symbol"/>
              </a:rPr>
              <a:t></a:t>
            </a:r>
            <a:r>
              <a:rPr sz="1550" spc="-114" dirty="0">
                <a:latin typeface="Times New Roman"/>
                <a:cs typeface="Times New Roman"/>
              </a:rPr>
              <a:t> </a:t>
            </a:r>
            <a:r>
              <a:rPr sz="1550" i="1" spc="15" dirty="0">
                <a:latin typeface="Times New Roman"/>
                <a:cs typeface="Times New Roman"/>
              </a:rPr>
              <a:t>CA	</a:t>
            </a:r>
            <a:r>
              <a:rPr sz="2325" i="1" baseline="3584" dirty="0">
                <a:latin typeface="Times New Roman"/>
                <a:cs typeface="Times New Roman"/>
              </a:rPr>
              <a:t>n</a:t>
            </a:r>
            <a:r>
              <a:rPr sz="2325" i="1" spc="367" baseline="3584" dirty="0">
                <a:latin typeface="Times New Roman"/>
                <a:cs typeface="Times New Roman"/>
              </a:rPr>
              <a:t> </a:t>
            </a:r>
            <a:r>
              <a:rPr sz="1550" i="1" spc="25" dirty="0">
                <a:latin typeface="Times New Roman"/>
                <a:cs typeface="Times New Roman"/>
              </a:rPr>
              <a:t>CA</a:t>
            </a:r>
            <a:endParaRPr sz="1550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3224027" y="8122026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305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3174483" y="8322900"/>
            <a:ext cx="283210" cy="0"/>
          </a:xfrm>
          <a:custGeom>
            <a:avLst/>
            <a:gdLst/>
            <a:ahLst/>
            <a:cxnLst/>
            <a:rect l="l" t="t" r="r" b="b"/>
            <a:pathLst>
              <a:path w="283210">
                <a:moveTo>
                  <a:pt x="0" y="0"/>
                </a:moveTo>
                <a:lnTo>
                  <a:pt x="282701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3628426" y="8322900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283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3787895" y="8122026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501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799971" y="835019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66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3775202" y="8322900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8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/>
          <p:nvPr/>
        </p:nvSpPr>
        <p:spPr>
          <a:xfrm>
            <a:off x="3146601" y="8054164"/>
            <a:ext cx="906144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43180" indent="38735">
              <a:lnSpc>
                <a:spcPct val="124900"/>
              </a:lnSpc>
              <a:spcBef>
                <a:spcPts val="95"/>
              </a:spcBef>
              <a:tabLst>
                <a:tab pos="503555" algn="l"/>
              </a:tabLst>
            </a:pPr>
            <a:r>
              <a:rPr sz="1200" i="1" spc="35" dirty="0">
                <a:latin typeface="Times New Roman"/>
                <a:cs typeface="Times New Roman"/>
              </a:rPr>
              <a:t>SS</a:t>
            </a:r>
            <a:r>
              <a:rPr sz="1200" spc="35" dirty="0">
                <a:latin typeface="Times New Roman"/>
                <a:cs typeface="Times New Roman"/>
              </a:rPr>
              <a:t>'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 </a:t>
            </a:r>
            <a:r>
              <a:rPr sz="1800" spc="-15" baseline="4629" dirty="0">
                <a:latin typeface="Times New Roman"/>
                <a:cs typeface="Times New Roman"/>
              </a:rPr>
              <a:t>2</a:t>
            </a:r>
            <a:r>
              <a:rPr sz="1800" i="1" spc="-15" baseline="4629" dirty="0">
                <a:latin typeface="Times New Roman"/>
                <a:cs typeface="Times New Roman"/>
              </a:rPr>
              <a:t>CA	</a:t>
            </a:r>
            <a:r>
              <a:rPr sz="1800" i="1" spc="22" baseline="4629" dirty="0">
                <a:latin typeface="Times New Roman"/>
                <a:cs typeface="Times New Roman"/>
              </a:rPr>
              <a:t>n</a:t>
            </a:r>
            <a:r>
              <a:rPr sz="1800" i="1" spc="187" baseline="4629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8" name="object 108"/>
          <p:cNvSpPr txBox="1"/>
          <p:nvPr/>
        </p:nvSpPr>
        <p:spPr>
          <a:xfrm>
            <a:off x="3171570" y="8612885"/>
            <a:ext cx="304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d’où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9" name="object 109"/>
          <p:cNvSpPr/>
          <p:nvPr/>
        </p:nvSpPr>
        <p:spPr>
          <a:xfrm>
            <a:off x="4009983" y="8731261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786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0" name="object 110"/>
          <p:cNvSpPr/>
          <p:nvPr/>
        </p:nvSpPr>
        <p:spPr>
          <a:xfrm>
            <a:off x="4156291" y="8628681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22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1" name="object 111"/>
          <p:cNvSpPr txBox="1"/>
          <p:nvPr/>
        </p:nvSpPr>
        <p:spPr>
          <a:xfrm>
            <a:off x="3504310" y="8628681"/>
            <a:ext cx="869315" cy="29908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0955">
              <a:lnSpc>
                <a:spcPts val="1105"/>
              </a:lnSpc>
            </a:pPr>
            <a:r>
              <a:rPr sz="1150" i="1" spc="10" dirty="0">
                <a:latin typeface="Times New Roman"/>
                <a:cs typeface="Times New Roman"/>
              </a:rPr>
              <a:t>CA</a:t>
            </a:r>
            <a:r>
              <a:rPr sz="1150" spc="10" dirty="0">
                <a:latin typeface="Times New Roman"/>
                <a:cs typeface="Times New Roman"/>
              </a:rPr>
              <a:t>'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r>
              <a:rPr sz="1725" i="1" spc="22" baseline="36231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CS</a:t>
            </a:r>
            <a:endParaRPr sz="1150">
              <a:latin typeface="Times New Roman"/>
              <a:cs typeface="Times New Roman"/>
            </a:endParaRPr>
          </a:p>
          <a:p>
            <a:pPr marL="515620">
              <a:lnSpc>
                <a:spcPts val="1155"/>
              </a:lnSpc>
            </a:pP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spc="20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12" name="object 112"/>
          <p:cNvSpPr/>
          <p:nvPr/>
        </p:nvSpPr>
        <p:spPr>
          <a:xfrm>
            <a:off x="3507359" y="8528049"/>
            <a:ext cx="862965" cy="0"/>
          </a:xfrm>
          <a:custGeom>
            <a:avLst/>
            <a:gdLst/>
            <a:ahLst/>
            <a:cxnLst/>
            <a:rect l="l" t="t" r="r" b="b"/>
            <a:pathLst>
              <a:path w="862964">
                <a:moveTo>
                  <a:pt x="0" y="0"/>
                </a:moveTo>
                <a:lnTo>
                  <a:pt x="862888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3" name="object 113"/>
          <p:cNvSpPr/>
          <p:nvPr/>
        </p:nvSpPr>
        <p:spPr>
          <a:xfrm>
            <a:off x="3504310" y="8525001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384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4" name="object 114"/>
          <p:cNvSpPr/>
          <p:nvPr/>
        </p:nvSpPr>
        <p:spPr>
          <a:xfrm>
            <a:off x="4373245" y="8525001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384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5" name="object 115"/>
          <p:cNvSpPr/>
          <p:nvPr/>
        </p:nvSpPr>
        <p:spPr>
          <a:xfrm>
            <a:off x="1120410" y="9335089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4">
                <a:moveTo>
                  <a:pt x="0" y="0"/>
                </a:moveTo>
                <a:lnTo>
                  <a:pt x="11836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6" name="object 116"/>
          <p:cNvSpPr/>
          <p:nvPr/>
        </p:nvSpPr>
        <p:spPr>
          <a:xfrm>
            <a:off x="1279907" y="9134216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5">
                <a:moveTo>
                  <a:pt x="0" y="0"/>
                </a:moveTo>
                <a:lnTo>
                  <a:pt x="20247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7" name="object 117"/>
          <p:cNvSpPr/>
          <p:nvPr/>
        </p:nvSpPr>
        <p:spPr>
          <a:xfrm>
            <a:off x="1291739" y="9362092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80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8" name="object 118"/>
          <p:cNvSpPr/>
          <p:nvPr/>
        </p:nvSpPr>
        <p:spPr>
          <a:xfrm>
            <a:off x="1267125" y="933508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02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9" name="object 119"/>
          <p:cNvSpPr/>
          <p:nvPr/>
        </p:nvSpPr>
        <p:spPr>
          <a:xfrm>
            <a:off x="1679561" y="9134216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48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0" name="object 120"/>
          <p:cNvSpPr/>
          <p:nvPr/>
        </p:nvSpPr>
        <p:spPr>
          <a:xfrm>
            <a:off x="1691406" y="9362092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79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1" name="object 121"/>
          <p:cNvSpPr/>
          <p:nvPr/>
        </p:nvSpPr>
        <p:spPr>
          <a:xfrm>
            <a:off x="1666792" y="9335089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02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2" name="object 122"/>
          <p:cNvSpPr/>
          <p:nvPr/>
        </p:nvSpPr>
        <p:spPr>
          <a:xfrm>
            <a:off x="2164889" y="9134216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66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3" name="object 123"/>
          <p:cNvSpPr/>
          <p:nvPr/>
        </p:nvSpPr>
        <p:spPr>
          <a:xfrm>
            <a:off x="2176734" y="9362092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92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4" name="object 124"/>
          <p:cNvSpPr/>
          <p:nvPr/>
        </p:nvSpPr>
        <p:spPr>
          <a:xfrm>
            <a:off x="2152121" y="9335089"/>
            <a:ext cx="278765" cy="0"/>
          </a:xfrm>
          <a:custGeom>
            <a:avLst/>
            <a:gdLst/>
            <a:ahLst/>
            <a:cxnLst/>
            <a:rect l="l" t="t" r="r" b="b"/>
            <a:pathLst>
              <a:path w="278764">
                <a:moveTo>
                  <a:pt x="0" y="0"/>
                </a:moveTo>
                <a:lnTo>
                  <a:pt x="27821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5" name="object 125"/>
          <p:cNvSpPr/>
          <p:nvPr/>
        </p:nvSpPr>
        <p:spPr>
          <a:xfrm>
            <a:off x="2614341" y="9134216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49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6" name="object 126"/>
          <p:cNvSpPr/>
          <p:nvPr/>
        </p:nvSpPr>
        <p:spPr>
          <a:xfrm>
            <a:off x="2952733" y="9134216"/>
            <a:ext cx="252729" cy="0"/>
          </a:xfrm>
          <a:custGeom>
            <a:avLst/>
            <a:gdLst/>
            <a:ahLst/>
            <a:cxnLst/>
            <a:rect l="l" t="t" r="r" b="b"/>
            <a:pathLst>
              <a:path w="252730">
                <a:moveTo>
                  <a:pt x="0" y="0"/>
                </a:moveTo>
                <a:lnTo>
                  <a:pt x="25259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7" name="object 127"/>
          <p:cNvSpPr/>
          <p:nvPr/>
        </p:nvSpPr>
        <p:spPr>
          <a:xfrm>
            <a:off x="2639271" y="9362092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83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8" name="object 128"/>
          <p:cNvSpPr/>
          <p:nvPr/>
        </p:nvSpPr>
        <p:spPr>
          <a:xfrm>
            <a:off x="2951721" y="9362092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74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9" name="object 129"/>
          <p:cNvSpPr/>
          <p:nvPr/>
        </p:nvSpPr>
        <p:spPr>
          <a:xfrm>
            <a:off x="2601686" y="9335089"/>
            <a:ext cx="616585" cy="0"/>
          </a:xfrm>
          <a:custGeom>
            <a:avLst/>
            <a:gdLst/>
            <a:ahLst/>
            <a:cxnLst/>
            <a:rect l="l" t="t" r="r" b="b"/>
            <a:pathLst>
              <a:path w="616585">
                <a:moveTo>
                  <a:pt x="0" y="0"/>
                </a:moveTo>
                <a:lnTo>
                  <a:pt x="616420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130"/>
          <p:cNvSpPr/>
          <p:nvPr/>
        </p:nvSpPr>
        <p:spPr>
          <a:xfrm>
            <a:off x="3402489" y="9134216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6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131"/>
          <p:cNvSpPr/>
          <p:nvPr/>
        </p:nvSpPr>
        <p:spPr>
          <a:xfrm>
            <a:off x="3738350" y="913421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73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132"/>
          <p:cNvSpPr/>
          <p:nvPr/>
        </p:nvSpPr>
        <p:spPr>
          <a:xfrm>
            <a:off x="4095978" y="9134216"/>
            <a:ext cx="233679" cy="0"/>
          </a:xfrm>
          <a:custGeom>
            <a:avLst/>
            <a:gdLst/>
            <a:ahLst/>
            <a:cxnLst/>
            <a:rect l="l" t="t" r="r" b="b"/>
            <a:pathLst>
              <a:path w="233679">
                <a:moveTo>
                  <a:pt x="0" y="0"/>
                </a:moveTo>
                <a:lnTo>
                  <a:pt x="233609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133"/>
          <p:cNvSpPr/>
          <p:nvPr/>
        </p:nvSpPr>
        <p:spPr>
          <a:xfrm>
            <a:off x="4484357" y="9134216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47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134"/>
          <p:cNvSpPr/>
          <p:nvPr/>
        </p:nvSpPr>
        <p:spPr>
          <a:xfrm>
            <a:off x="3952977" y="9362092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49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135"/>
          <p:cNvSpPr/>
          <p:nvPr/>
        </p:nvSpPr>
        <p:spPr>
          <a:xfrm>
            <a:off x="3389707" y="9335089"/>
            <a:ext cx="1310005" cy="0"/>
          </a:xfrm>
          <a:custGeom>
            <a:avLst/>
            <a:gdLst/>
            <a:ahLst/>
            <a:cxnLst/>
            <a:rect l="l" t="t" r="r" b="b"/>
            <a:pathLst>
              <a:path w="1310004">
                <a:moveTo>
                  <a:pt x="0" y="0"/>
                </a:moveTo>
                <a:lnTo>
                  <a:pt x="1309909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136"/>
          <p:cNvSpPr/>
          <p:nvPr/>
        </p:nvSpPr>
        <p:spPr>
          <a:xfrm>
            <a:off x="5139192" y="913421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782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7" name="object 137"/>
          <p:cNvSpPr/>
          <p:nvPr/>
        </p:nvSpPr>
        <p:spPr>
          <a:xfrm>
            <a:off x="5109516" y="9362092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61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8" name="object 138"/>
          <p:cNvSpPr/>
          <p:nvPr/>
        </p:nvSpPr>
        <p:spPr>
          <a:xfrm>
            <a:off x="5047690" y="9335089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6968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9" name="object 139"/>
          <p:cNvSpPr/>
          <p:nvPr/>
        </p:nvSpPr>
        <p:spPr>
          <a:xfrm>
            <a:off x="5526217" y="9335089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3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0" name="object 140"/>
          <p:cNvSpPr/>
          <p:nvPr/>
        </p:nvSpPr>
        <p:spPr>
          <a:xfrm>
            <a:off x="5686033" y="913421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790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1" name="object 141"/>
          <p:cNvSpPr/>
          <p:nvPr/>
        </p:nvSpPr>
        <p:spPr>
          <a:xfrm>
            <a:off x="5698089" y="9362092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67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2" name="object 142"/>
          <p:cNvSpPr/>
          <p:nvPr/>
        </p:nvSpPr>
        <p:spPr>
          <a:xfrm>
            <a:off x="5673362" y="9335089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133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3" name="object 143"/>
          <p:cNvSpPr txBox="1"/>
          <p:nvPr/>
        </p:nvSpPr>
        <p:spPr>
          <a:xfrm>
            <a:off x="417068" y="9066657"/>
            <a:ext cx="5534025" cy="481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25170" marR="43180" indent="-675005">
              <a:lnSpc>
                <a:spcPct val="124800"/>
              </a:lnSpc>
              <a:spcBef>
                <a:spcPts val="95"/>
              </a:spcBef>
              <a:tabLst>
                <a:tab pos="1273810" algn="l"/>
                <a:tab pos="1759585" algn="l"/>
                <a:tab pos="2221865" algn="l"/>
                <a:tab pos="3535679" algn="l"/>
                <a:tab pos="4692015" algn="l"/>
                <a:tab pos="5130800" algn="l"/>
              </a:tabLst>
            </a:pPr>
            <a:r>
              <a:rPr sz="1800" spc="-7" baseline="-34722" dirty="0">
                <a:latin typeface="Times New Roman"/>
                <a:cs typeface="Times New Roman"/>
              </a:rPr>
              <a:t>De </a:t>
            </a:r>
            <a:r>
              <a:rPr sz="1800" baseline="-34722" dirty="0">
                <a:latin typeface="Times New Roman"/>
                <a:cs typeface="Times New Roman"/>
              </a:rPr>
              <a:t>même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800" spc="30" baseline="-34722" dirty="0">
                <a:latin typeface="Symbol"/>
                <a:cs typeface="Symbol"/>
              </a:rPr>
              <a:t>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55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20" dirty="0">
                <a:latin typeface="Symbol"/>
                <a:cs typeface="Symbol"/>
              </a:rPr>
              <a:t>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55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SC </a:t>
            </a:r>
            <a:r>
              <a:rPr sz="1200" spc="20" dirty="0">
                <a:latin typeface="Symbol"/>
                <a:cs typeface="Symbol"/>
              </a:rPr>
              <a:t>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200" spc="20" dirty="0">
                <a:latin typeface="Symbol"/>
                <a:cs typeface="Symbol"/>
              </a:rPr>
              <a:t>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70" dirty="0">
                <a:latin typeface="Times New Roman"/>
                <a:cs typeface="Times New Roman"/>
              </a:rPr>
              <a:t>S</a:t>
            </a:r>
            <a:r>
              <a:rPr sz="1200" spc="70" dirty="0">
                <a:latin typeface="Times New Roman"/>
                <a:cs typeface="Times New Roman"/>
              </a:rPr>
              <a:t>'</a:t>
            </a:r>
            <a:r>
              <a:rPr sz="1200" i="1" spc="70" dirty="0">
                <a:latin typeface="Times New Roman"/>
                <a:cs typeface="Times New Roman"/>
              </a:rPr>
              <a:t>C </a:t>
            </a:r>
            <a:r>
              <a:rPr sz="1200" spc="20" dirty="0">
                <a:latin typeface="Symbol"/>
                <a:cs typeface="Symbol"/>
              </a:rPr>
              <a:t>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800" baseline="-34722" dirty="0">
                <a:latin typeface="Times New Roman"/>
                <a:cs typeface="Times New Roman"/>
              </a:rPr>
              <a:t>soit </a:t>
            </a:r>
            <a:r>
              <a:rPr sz="1200" spc="-10" dirty="0">
                <a:latin typeface="Times New Roman"/>
                <a:cs typeface="Times New Roman"/>
              </a:rPr>
              <a:t>2</a:t>
            </a:r>
            <a:r>
              <a:rPr sz="1200" i="1" spc="-10" dirty="0">
                <a:latin typeface="Times New Roman"/>
                <a:cs typeface="Times New Roman"/>
              </a:rPr>
              <a:t>CA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 </a:t>
            </a:r>
            <a:r>
              <a:rPr sz="1800" i="1" spc="22" baseline="4629" dirty="0">
                <a:latin typeface="Times New Roman"/>
                <a:cs typeface="Times New Roman"/>
              </a:rPr>
              <a:t>n</a:t>
            </a:r>
            <a:r>
              <a:rPr sz="1800" i="1" spc="292" baseline="4629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CA	</a:t>
            </a:r>
            <a:r>
              <a:rPr sz="1200" i="1" spc="30" dirty="0">
                <a:latin typeface="Times New Roman"/>
                <a:cs typeface="Times New Roman"/>
              </a:rPr>
              <a:t>SA	</a:t>
            </a:r>
            <a:r>
              <a:rPr sz="1200" i="1" spc="55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'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A	</a:t>
            </a:r>
            <a:r>
              <a:rPr sz="1200" i="1" spc="30" dirty="0">
                <a:latin typeface="Times New Roman"/>
                <a:cs typeface="Times New Roman"/>
              </a:rPr>
              <a:t>SA</a:t>
            </a:r>
            <a:r>
              <a:rPr sz="1200" i="1" spc="-2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Symbol"/>
                <a:cs typeface="Symbol"/>
              </a:rPr>
              <a:t>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55" dirty="0">
                <a:latin typeface="Times New Roman"/>
                <a:cs typeface="Times New Roman"/>
              </a:rPr>
              <a:t>S</a:t>
            </a:r>
            <a:r>
              <a:rPr sz="1200" spc="55" dirty="0">
                <a:latin typeface="Times New Roman"/>
                <a:cs typeface="Times New Roman"/>
              </a:rPr>
              <a:t>'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A	</a:t>
            </a:r>
            <a:r>
              <a:rPr sz="1200" i="1" spc="35" dirty="0">
                <a:latin typeface="Times New Roman"/>
                <a:cs typeface="Times New Roman"/>
              </a:rPr>
              <a:t>SS</a:t>
            </a:r>
            <a:r>
              <a:rPr sz="1200" spc="35" dirty="0">
                <a:latin typeface="Times New Roman"/>
                <a:cs typeface="Times New Roman"/>
              </a:rPr>
              <a:t>'	</a:t>
            </a:r>
            <a:r>
              <a:rPr sz="1200" i="1" spc="35" dirty="0">
                <a:latin typeface="Times New Roman"/>
                <a:cs typeface="Times New Roman"/>
              </a:rPr>
              <a:t>SS</a:t>
            </a:r>
            <a:r>
              <a:rPr sz="1200" spc="35" dirty="0">
                <a:latin typeface="Times New Roman"/>
                <a:cs typeface="Times New Roman"/>
              </a:rPr>
              <a:t>'	</a:t>
            </a:r>
            <a:r>
              <a:rPr sz="1800" i="1" spc="15" baseline="4629" dirty="0">
                <a:latin typeface="Times New Roman"/>
                <a:cs typeface="Times New Roman"/>
              </a:rPr>
              <a:t>n</a:t>
            </a:r>
            <a:r>
              <a:rPr sz="1800" i="1" spc="209" baseline="4629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4" name="object 144"/>
          <p:cNvSpPr/>
          <p:nvPr/>
        </p:nvSpPr>
        <p:spPr>
          <a:xfrm>
            <a:off x="3549767" y="9642141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735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5" name="object 145"/>
          <p:cNvSpPr/>
          <p:nvPr/>
        </p:nvSpPr>
        <p:spPr>
          <a:xfrm>
            <a:off x="3994404" y="9744722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978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6" name="object 146"/>
          <p:cNvSpPr/>
          <p:nvPr/>
        </p:nvSpPr>
        <p:spPr>
          <a:xfrm>
            <a:off x="4140862" y="9642141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741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7" name="object 147"/>
          <p:cNvSpPr txBox="1"/>
          <p:nvPr/>
        </p:nvSpPr>
        <p:spPr>
          <a:xfrm>
            <a:off x="4004007" y="9736634"/>
            <a:ext cx="10096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i="1" spc="15" dirty="0"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48" name="object 148"/>
          <p:cNvSpPr/>
          <p:nvPr/>
        </p:nvSpPr>
        <p:spPr>
          <a:xfrm>
            <a:off x="3524122" y="9541459"/>
            <a:ext cx="826769" cy="0"/>
          </a:xfrm>
          <a:custGeom>
            <a:avLst/>
            <a:gdLst/>
            <a:ahLst/>
            <a:cxnLst/>
            <a:rect l="l" t="t" r="r" b="b"/>
            <a:pathLst>
              <a:path w="826770">
                <a:moveTo>
                  <a:pt x="0" y="0"/>
                </a:moveTo>
                <a:lnTo>
                  <a:pt x="826312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9" name="object 149"/>
          <p:cNvSpPr/>
          <p:nvPr/>
        </p:nvSpPr>
        <p:spPr>
          <a:xfrm>
            <a:off x="3521075" y="9538411"/>
            <a:ext cx="0" cy="399415"/>
          </a:xfrm>
          <a:custGeom>
            <a:avLst/>
            <a:gdLst/>
            <a:ahLst/>
            <a:cxnLst/>
            <a:rect l="l" t="t" r="r" b="b"/>
            <a:pathLst>
              <a:path h="399415">
                <a:moveTo>
                  <a:pt x="0" y="0"/>
                </a:moveTo>
                <a:lnTo>
                  <a:pt x="0" y="399287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0" name="object 150"/>
          <p:cNvSpPr/>
          <p:nvPr/>
        </p:nvSpPr>
        <p:spPr>
          <a:xfrm>
            <a:off x="4353433" y="9538411"/>
            <a:ext cx="0" cy="399415"/>
          </a:xfrm>
          <a:custGeom>
            <a:avLst/>
            <a:gdLst/>
            <a:ahLst/>
            <a:cxnLst/>
            <a:rect l="l" t="t" r="r" b="b"/>
            <a:pathLst>
              <a:path h="399415">
                <a:moveTo>
                  <a:pt x="0" y="0"/>
                </a:moveTo>
                <a:lnTo>
                  <a:pt x="0" y="399287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1" name="object 151"/>
          <p:cNvSpPr/>
          <p:nvPr/>
        </p:nvSpPr>
        <p:spPr>
          <a:xfrm>
            <a:off x="3518027" y="993769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6096" y="0"/>
                </a:moveTo>
                <a:lnTo>
                  <a:pt x="0" y="0"/>
                </a:lnTo>
                <a:lnTo>
                  <a:pt x="0" y="6095"/>
                </a:lnTo>
                <a:lnTo>
                  <a:pt x="6096" y="6095"/>
                </a:lnTo>
                <a:lnTo>
                  <a:pt x="60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2" name="object 152"/>
          <p:cNvSpPr/>
          <p:nvPr/>
        </p:nvSpPr>
        <p:spPr>
          <a:xfrm>
            <a:off x="3518027" y="993769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6096" y="0"/>
                </a:moveTo>
                <a:lnTo>
                  <a:pt x="0" y="0"/>
                </a:lnTo>
                <a:lnTo>
                  <a:pt x="0" y="6095"/>
                </a:lnTo>
                <a:lnTo>
                  <a:pt x="6096" y="6095"/>
                </a:lnTo>
                <a:lnTo>
                  <a:pt x="60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3" name="object 153"/>
          <p:cNvSpPr/>
          <p:nvPr/>
        </p:nvSpPr>
        <p:spPr>
          <a:xfrm>
            <a:off x="3524122" y="9940747"/>
            <a:ext cx="826769" cy="0"/>
          </a:xfrm>
          <a:custGeom>
            <a:avLst/>
            <a:gdLst/>
            <a:ahLst/>
            <a:cxnLst/>
            <a:rect l="l" t="t" r="r" b="b"/>
            <a:pathLst>
              <a:path w="826770">
                <a:moveTo>
                  <a:pt x="0" y="0"/>
                </a:moveTo>
                <a:lnTo>
                  <a:pt x="826312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4" name="object 154"/>
          <p:cNvSpPr/>
          <p:nvPr/>
        </p:nvSpPr>
        <p:spPr>
          <a:xfrm>
            <a:off x="4350384" y="993769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6096" y="0"/>
                </a:moveTo>
                <a:lnTo>
                  <a:pt x="0" y="0"/>
                </a:lnTo>
                <a:lnTo>
                  <a:pt x="0" y="6095"/>
                </a:lnTo>
                <a:lnTo>
                  <a:pt x="6096" y="6095"/>
                </a:lnTo>
                <a:lnTo>
                  <a:pt x="60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5" name="object 155"/>
          <p:cNvSpPr/>
          <p:nvPr/>
        </p:nvSpPr>
        <p:spPr>
          <a:xfrm>
            <a:off x="4350384" y="9937699"/>
            <a:ext cx="6350" cy="6350"/>
          </a:xfrm>
          <a:custGeom>
            <a:avLst/>
            <a:gdLst/>
            <a:ahLst/>
            <a:cxnLst/>
            <a:rect l="l" t="t" r="r" b="b"/>
            <a:pathLst>
              <a:path w="6350" h="6350">
                <a:moveTo>
                  <a:pt x="6096" y="0"/>
                </a:moveTo>
                <a:lnTo>
                  <a:pt x="0" y="0"/>
                </a:lnTo>
                <a:lnTo>
                  <a:pt x="0" y="6095"/>
                </a:lnTo>
                <a:lnTo>
                  <a:pt x="6096" y="6095"/>
                </a:lnTo>
                <a:lnTo>
                  <a:pt x="60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6" name="object 156"/>
          <p:cNvSpPr txBox="1"/>
          <p:nvPr/>
        </p:nvSpPr>
        <p:spPr>
          <a:xfrm>
            <a:off x="3127882" y="9626294"/>
            <a:ext cx="1304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D’où </a:t>
            </a:r>
            <a:r>
              <a:rPr sz="1725" i="1" spc="30" baseline="2415" dirty="0">
                <a:latin typeface="Times New Roman"/>
                <a:cs typeface="Times New Roman"/>
              </a:rPr>
              <a:t>CA </a:t>
            </a:r>
            <a:r>
              <a:rPr sz="1725" spc="30" baseline="2415" dirty="0">
                <a:latin typeface="Symbol"/>
                <a:cs typeface="Symbol"/>
              </a:rPr>
              <a:t></a:t>
            </a:r>
            <a:r>
              <a:rPr sz="1725" spc="30" baseline="2415" dirty="0">
                <a:latin typeface="Times New Roman"/>
                <a:cs typeface="Times New Roman"/>
              </a:rPr>
              <a:t> </a:t>
            </a:r>
            <a:r>
              <a:rPr sz="1725" spc="30" baseline="2415" dirty="0">
                <a:latin typeface="Symbol"/>
                <a:cs typeface="Symbol"/>
              </a:rPr>
              <a:t></a:t>
            </a:r>
            <a:r>
              <a:rPr sz="1725" spc="30" baseline="2415" dirty="0">
                <a:latin typeface="Times New Roman"/>
                <a:cs typeface="Times New Roman"/>
              </a:rPr>
              <a:t> </a:t>
            </a:r>
            <a:r>
              <a:rPr sz="1725" i="1" spc="30" baseline="38647" dirty="0">
                <a:latin typeface="Times New Roman"/>
                <a:cs typeface="Times New Roman"/>
              </a:rPr>
              <a:t>n</a:t>
            </a:r>
            <a:r>
              <a:rPr sz="1725" spc="30" baseline="38647" dirty="0">
                <a:latin typeface="Times New Roman"/>
                <a:cs typeface="Times New Roman"/>
              </a:rPr>
              <a:t>' </a:t>
            </a:r>
            <a:r>
              <a:rPr sz="1725" i="1" spc="22" baseline="2415" dirty="0">
                <a:latin typeface="Times New Roman"/>
                <a:cs typeface="Times New Roman"/>
              </a:rPr>
              <a:t>CS</a:t>
            </a:r>
            <a:r>
              <a:rPr sz="1725" i="1" spc="-15" baseline="24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57" name="object 15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24</a:t>
            </a:fld>
            <a:endParaRPr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89724" y="477061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148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804634" y="47706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79881" y="477061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666257" y="381204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435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678051" y="608355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536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53532" y="581483"/>
            <a:ext cx="226695" cy="0"/>
          </a:xfrm>
          <a:custGeom>
            <a:avLst/>
            <a:gdLst/>
            <a:ahLst/>
            <a:cxnLst/>
            <a:rect l="l" t="t" r="r" b="b"/>
            <a:pathLst>
              <a:path w="226694">
                <a:moveTo>
                  <a:pt x="0" y="0"/>
                </a:moveTo>
                <a:lnTo>
                  <a:pt x="226566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21568" y="581483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626" y="0"/>
                </a:lnTo>
              </a:path>
            </a:pathLst>
          </a:custGeom>
          <a:ln w="611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3313091" y="329551"/>
            <a:ext cx="7112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spc="5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58212" y="591358"/>
            <a:ext cx="67056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84810" algn="l"/>
                <a:tab pos="597535" algn="l"/>
              </a:tabLst>
            </a:pPr>
            <a:r>
              <a:rPr sz="1800" i="1" spc="-30" baseline="2314" dirty="0">
                <a:latin typeface="Times New Roman"/>
                <a:cs typeface="Times New Roman"/>
              </a:rPr>
              <a:t>C</a:t>
            </a:r>
            <a:r>
              <a:rPr sz="1800" i="1" spc="15" baseline="2314" dirty="0">
                <a:latin typeface="Times New Roman"/>
                <a:cs typeface="Times New Roman"/>
              </a:rPr>
              <a:t>A</a:t>
            </a:r>
            <a:r>
              <a:rPr sz="1800" i="1" baseline="2314" dirty="0">
                <a:latin typeface="Times New Roman"/>
                <a:cs typeface="Times New Roman"/>
              </a:rPr>
              <a:t>	</a:t>
            </a:r>
            <a:r>
              <a:rPr sz="1200" spc="5" dirty="0">
                <a:latin typeface="Symbol"/>
                <a:cs typeface="Symbol"/>
              </a:rPr>
              <a:t>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5" dirty="0">
                <a:latin typeface="Symbol"/>
                <a:cs typeface="Symbol"/>
              </a:rPr>
              <a:t>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7068" y="453674"/>
            <a:ext cx="2949575" cy="2222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765"/>
              </a:lnSpc>
              <a:spcBef>
                <a:spcPts val="110"/>
              </a:spcBef>
            </a:pPr>
            <a:r>
              <a:rPr sz="1800" spc="-7" baseline="2314" dirty="0">
                <a:latin typeface="Times New Roman"/>
                <a:cs typeface="Times New Roman"/>
              </a:rPr>
              <a:t>Nous avons aussi </a:t>
            </a:r>
            <a:r>
              <a:rPr sz="1200" i="1" spc="-25" dirty="0">
                <a:latin typeface="Times New Roman"/>
                <a:cs typeface="Times New Roman"/>
              </a:rPr>
              <a:t>CA</a:t>
            </a:r>
            <a:r>
              <a:rPr sz="1200" spc="-25" dirty="0">
                <a:latin typeface="Times New Roman"/>
                <a:cs typeface="Times New Roman"/>
              </a:rPr>
              <a:t>.</a:t>
            </a:r>
            <a:r>
              <a:rPr sz="1200" i="1" spc="-25" dirty="0">
                <a:latin typeface="Times New Roman"/>
                <a:cs typeface="Times New Roman"/>
              </a:rPr>
              <a:t>CA</a:t>
            </a:r>
            <a:r>
              <a:rPr sz="1200" spc="-25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CS </a:t>
            </a:r>
            <a:r>
              <a:rPr sz="1050" spc="22" baseline="67460" dirty="0">
                <a:latin typeface="Times New Roman"/>
                <a:cs typeface="Times New Roman"/>
              </a:rPr>
              <a:t>2  </a:t>
            </a:r>
            <a:r>
              <a:rPr sz="1800" spc="-7" baseline="2314" dirty="0">
                <a:latin typeface="Times New Roman"/>
                <a:cs typeface="Times New Roman"/>
              </a:rPr>
              <a:t>et  </a:t>
            </a:r>
            <a:r>
              <a:rPr sz="1800" i="1" spc="-15" baseline="34722" dirty="0">
                <a:latin typeface="Times New Roman"/>
                <a:cs typeface="Times New Roman"/>
              </a:rPr>
              <a:t>CA</a:t>
            </a:r>
            <a:r>
              <a:rPr sz="1800" spc="-15" baseline="34722" dirty="0">
                <a:latin typeface="Times New Roman"/>
                <a:cs typeface="Times New Roman"/>
              </a:rPr>
              <a:t>'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800" spc="7" baseline="32407" dirty="0">
                <a:latin typeface="Symbol"/>
                <a:cs typeface="Symbol"/>
              </a:rPr>
              <a:t></a:t>
            </a:r>
            <a:r>
              <a:rPr sz="1800" spc="7" baseline="32407" dirty="0">
                <a:latin typeface="Times New Roman"/>
                <a:cs typeface="Times New Roman"/>
              </a:rPr>
              <a:t> </a:t>
            </a:r>
            <a:r>
              <a:rPr sz="1800" i="1" spc="15" baseline="34722" dirty="0">
                <a:latin typeface="Times New Roman"/>
                <a:cs typeface="Times New Roman"/>
              </a:rPr>
              <a:t>n</a:t>
            </a:r>
            <a:r>
              <a:rPr sz="1800" i="1" spc="-60" baseline="34722" dirty="0">
                <a:latin typeface="Times New Roman"/>
                <a:cs typeface="Times New Roman"/>
              </a:rPr>
              <a:t> </a:t>
            </a:r>
            <a:r>
              <a:rPr sz="1800" spc="7" baseline="32407" dirty="0">
                <a:latin typeface="Symbol"/>
                <a:cs typeface="Symbol"/>
              </a:rPr>
              <a:t></a:t>
            </a:r>
            <a:endParaRPr sz="1800" baseline="32407">
              <a:latin typeface="Symbol"/>
              <a:cs typeface="Symbol"/>
            </a:endParaRPr>
          </a:p>
          <a:p>
            <a:pPr marR="43180" algn="r">
              <a:lnSpc>
                <a:spcPts val="765"/>
              </a:lnSpc>
            </a:pPr>
            <a:r>
              <a:rPr sz="1200" spc="5" dirty="0">
                <a:latin typeface="Symbol"/>
                <a:cs typeface="Symbol"/>
              </a:rPr>
              <a:t></a:t>
            </a:r>
            <a:r>
              <a:rPr sz="1200" spc="-130" dirty="0">
                <a:latin typeface="Times New Roman"/>
                <a:cs typeface="Times New Roman"/>
              </a:rPr>
              <a:t> </a:t>
            </a:r>
            <a:r>
              <a:rPr sz="1800" i="1" spc="7" baseline="-39351" dirty="0">
                <a:latin typeface="Times New Roman"/>
                <a:cs typeface="Times New Roman"/>
              </a:rPr>
              <a:t>n</a:t>
            </a:r>
            <a:r>
              <a:rPr sz="1800" spc="7" baseline="-39351" dirty="0">
                <a:latin typeface="Times New Roman"/>
                <a:cs typeface="Times New Roman"/>
              </a:rPr>
              <a:t>'</a:t>
            </a:r>
            <a:r>
              <a:rPr sz="1800" spc="-292" baseline="-39351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3675901" y="3984366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97484" y="4212242"/>
            <a:ext cx="136525" cy="0"/>
          </a:xfrm>
          <a:custGeom>
            <a:avLst/>
            <a:gdLst/>
            <a:ahLst/>
            <a:cxnLst/>
            <a:rect l="l" t="t" r="r" b="b"/>
            <a:pathLst>
              <a:path w="136525">
                <a:moveTo>
                  <a:pt x="0" y="0"/>
                </a:moveTo>
                <a:lnTo>
                  <a:pt x="1359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62952" y="418524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73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74481" y="398436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255889" y="42122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6856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61842" y="418524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7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539363" y="3952366"/>
            <a:ext cx="876935" cy="0"/>
          </a:xfrm>
          <a:custGeom>
            <a:avLst/>
            <a:gdLst/>
            <a:ahLst/>
            <a:cxnLst/>
            <a:rect l="l" t="t" r="r" b="b"/>
            <a:pathLst>
              <a:path w="876935">
                <a:moveTo>
                  <a:pt x="0" y="0"/>
                </a:moveTo>
                <a:lnTo>
                  <a:pt x="876604" y="0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536314" y="3949319"/>
            <a:ext cx="0" cy="443865"/>
          </a:xfrm>
          <a:custGeom>
            <a:avLst/>
            <a:gdLst/>
            <a:ahLst/>
            <a:cxnLst/>
            <a:rect l="l" t="t" r="r" b="b"/>
            <a:pathLst>
              <a:path h="443864">
                <a:moveTo>
                  <a:pt x="0" y="0"/>
                </a:moveTo>
                <a:lnTo>
                  <a:pt x="0" y="443483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418965" y="3949319"/>
            <a:ext cx="0" cy="443865"/>
          </a:xfrm>
          <a:custGeom>
            <a:avLst/>
            <a:gdLst/>
            <a:ahLst/>
            <a:cxnLst/>
            <a:rect l="l" t="t" r="r" b="b"/>
            <a:pathLst>
              <a:path h="443864">
                <a:moveTo>
                  <a:pt x="0" y="0"/>
                </a:moveTo>
                <a:lnTo>
                  <a:pt x="0" y="44348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539363" y="4389754"/>
            <a:ext cx="876935" cy="0"/>
          </a:xfrm>
          <a:custGeom>
            <a:avLst/>
            <a:gdLst/>
            <a:ahLst/>
            <a:cxnLst/>
            <a:rect l="l" t="t" r="r" b="b"/>
            <a:pathLst>
              <a:path w="876935">
                <a:moveTo>
                  <a:pt x="0" y="0"/>
                </a:moveTo>
                <a:lnTo>
                  <a:pt x="8766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511942" y="4061959"/>
            <a:ext cx="3593465" cy="337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1220"/>
              </a:lnSpc>
              <a:spcBef>
                <a:spcPts val="110"/>
              </a:spcBef>
            </a:pPr>
            <a:r>
              <a:rPr sz="1800" i="1" spc="15" baseline="2314" dirty="0">
                <a:latin typeface="Times New Roman"/>
                <a:cs typeface="Times New Roman"/>
              </a:rPr>
              <a:t>n </a:t>
            </a:r>
            <a:r>
              <a:rPr sz="1800" i="1" spc="-7" baseline="37037" dirty="0">
                <a:latin typeface="Times New Roman"/>
                <a:cs typeface="Times New Roman"/>
              </a:rPr>
              <a:t>CA </a:t>
            </a:r>
            <a:r>
              <a:rPr sz="1800" spc="15" baseline="2314" dirty="0">
                <a:latin typeface="Symbol"/>
                <a:cs typeface="Symbol"/>
              </a:rPr>
              <a:t></a:t>
            </a:r>
            <a:r>
              <a:rPr sz="1800" spc="15" baseline="2314" dirty="0">
                <a:latin typeface="Times New Roman"/>
                <a:cs typeface="Times New Roman"/>
              </a:rPr>
              <a:t> </a:t>
            </a:r>
            <a:r>
              <a:rPr sz="1800" i="1" spc="15" baseline="2314" dirty="0">
                <a:latin typeface="Times New Roman"/>
                <a:cs typeface="Times New Roman"/>
              </a:rPr>
              <a:t>n</a:t>
            </a:r>
            <a:r>
              <a:rPr sz="1800" spc="15" baseline="2314" dirty="0">
                <a:latin typeface="Times New Roman"/>
                <a:cs typeface="Times New Roman"/>
              </a:rPr>
              <a:t>' </a:t>
            </a:r>
            <a:r>
              <a:rPr sz="1800" i="1" spc="-7" baseline="37037" dirty="0">
                <a:latin typeface="Times New Roman"/>
                <a:cs typeface="Times New Roman"/>
              </a:rPr>
              <a:t>CA</a:t>
            </a:r>
            <a:r>
              <a:rPr sz="1800" spc="-7" baseline="37037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et considérons des </a:t>
            </a:r>
            <a:r>
              <a:rPr sz="1200" dirty="0">
                <a:latin typeface="Times New Roman"/>
                <a:cs typeface="Times New Roman"/>
              </a:rPr>
              <a:t>rayons </a:t>
            </a:r>
            <a:r>
              <a:rPr sz="1200" spc="-5" dirty="0">
                <a:latin typeface="Times New Roman"/>
                <a:cs typeface="Times New Roman"/>
              </a:rPr>
              <a:t>peu </a:t>
            </a:r>
            <a:r>
              <a:rPr sz="1200" dirty="0">
                <a:latin typeface="Times New Roman"/>
                <a:cs typeface="Times New Roman"/>
              </a:rPr>
              <a:t>inclinés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sur</a:t>
            </a:r>
            <a:endParaRPr sz="1200">
              <a:latin typeface="Times New Roman"/>
              <a:cs typeface="Times New Roman"/>
            </a:endParaRPr>
          </a:p>
          <a:p>
            <a:pPr marL="187325">
              <a:lnSpc>
                <a:spcPts val="1220"/>
              </a:lnSpc>
              <a:tabLst>
                <a:tab pos="669290" algn="l"/>
              </a:tabLst>
            </a:pPr>
            <a:r>
              <a:rPr sz="1200" i="1" spc="-20" dirty="0">
                <a:latin typeface="Times New Roman"/>
                <a:cs typeface="Times New Roman"/>
              </a:rPr>
              <a:t>IA	</a:t>
            </a:r>
            <a:r>
              <a:rPr sz="1200" i="1" spc="5" dirty="0">
                <a:latin typeface="Times New Roman"/>
                <a:cs typeface="Times New Roman"/>
              </a:rPr>
              <a:t>I</a:t>
            </a:r>
            <a:r>
              <a:rPr sz="1200" i="1" spc="-5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9768" y="4063110"/>
            <a:ext cx="3025140" cy="529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Reprenons l’expression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l’invariant </a:t>
            </a:r>
            <a:r>
              <a:rPr sz="1200" dirty="0">
                <a:latin typeface="Times New Roman"/>
                <a:cs typeface="Times New Roman"/>
              </a:rPr>
              <a:t>du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019"/>
              </a:spcBef>
            </a:pPr>
            <a:r>
              <a:rPr sz="1200" spc="-5" dirty="0">
                <a:latin typeface="Times New Roman"/>
                <a:cs typeface="Times New Roman"/>
              </a:rPr>
              <a:t>l’axe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alors </a:t>
            </a:r>
            <a:r>
              <a:rPr sz="1250" i="1" spc="10" dirty="0">
                <a:latin typeface="Symbol"/>
                <a:cs typeface="Symbol"/>
              </a:rPr>
              <a:t></a:t>
            </a:r>
            <a:r>
              <a:rPr sz="1050" spc="15" baseline="-23809" dirty="0">
                <a:latin typeface="Times New Roman"/>
                <a:cs typeface="Times New Roman"/>
              </a:rPr>
              <a:t>1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50" i="1" spc="-25" dirty="0">
                <a:latin typeface="Symbol"/>
                <a:cs typeface="Symbol"/>
              </a:rPr>
              <a:t></a:t>
            </a:r>
            <a:r>
              <a:rPr sz="1250" i="1" spc="-25" dirty="0">
                <a:latin typeface="Times New Roman"/>
                <a:cs typeface="Times New Roman"/>
              </a:rPr>
              <a:t> </a:t>
            </a:r>
            <a:r>
              <a:rPr sz="1050" baseline="-23809" dirty="0">
                <a:latin typeface="Times New Roman"/>
                <a:cs typeface="Times New Roman"/>
              </a:rPr>
              <a:t>2 </a:t>
            </a:r>
            <a:r>
              <a:rPr sz="1200" dirty="0">
                <a:latin typeface="Times New Roman"/>
                <a:cs typeface="Times New Roman"/>
              </a:rPr>
              <a:t>sont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petits.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83768" y="4761102"/>
            <a:ext cx="365379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9235">
              <a:lnSpc>
                <a:spcPts val="1410"/>
              </a:lnSpc>
              <a:spcBef>
                <a:spcPts val="100"/>
              </a:spcBef>
              <a:buAutoNum type="arabicPeriod"/>
              <a:tabLst>
                <a:tab pos="2419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relation de conjugaison dans les conditions de</a:t>
            </a:r>
            <a:r>
              <a:rPr sz="1200" b="1" spc="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Gauss</a:t>
            </a:r>
            <a:endParaRPr sz="1200">
              <a:latin typeface="Times New Roman"/>
              <a:cs typeface="Times New Roman"/>
            </a:endParaRPr>
          </a:p>
          <a:p>
            <a:pPr marL="698500" lvl="1" indent="-229235">
              <a:lnSpc>
                <a:spcPts val="1410"/>
              </a:lnSpc>
              <a:buAutoNum type="arabicPeriod"/>
              <a:tabLst>
                <a:tab pos="699135" algn="l"/>
              </a:tabLst>
            </a:pPr>
            <a:r>
              <a:rPr sz="1200" b="1" dirty="0">
                <a:latin typeface="Times New Roman"/>
                <a:cs typeface="Times New Roman"/>
              </a:rPr>
              <a:t>Origine </a:t>
            </a:r>
            <a:r>
              <a:rPr sz="1200" b="1" spc="-5" dirty="0">
                <a:latin typeface="Times New Roman"/>
                <a:cs typeface="Times New Roman"/>
              </a:rPr>
              <a:t>au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sommet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605041" y="5339456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14599" y="5567332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4">
                <a:moveTo>
                  <a:pt x="0" y="0"/>
                </a:moveTo>
                <a:lnTo>
                  <a:pt x="16003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92092" y="554033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73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103621" y="533945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1113178" y="5567332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0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090982" y="554033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7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2281090" y="5339456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9063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2615313" y="5339456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82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48353" y="5567332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82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68361" y="5540330"/>
            <a:ext cx="520065" cy="0"/>
          </a:xfrm>
          <a:custGeom>
            <a:avLst/>
            <a:gdLst/>
            <a:ahLst/>
            <a:cxnLst/>
            <a:rect l="l" t="t" r="r" b="b"/>
            <a:pathLst>
              <a:path w="520064">
                <a:moveTo>
                  <a:pt x="0" y="0"/>
                </a:moveTo>
                <a:lnTo>
                  <a:pt x="51950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094169" y="5339456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9063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3428468" y="5339456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736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81448" y="5540330"/>
            <a:ext cx="543560" cy="0"/>
          </a:xfrm>
          <a:custGeom>
            <a:avLst/>
            <a:gdLst/>
            <a:ahLst/>
            <a:cxnLst/>
            <a:rect l="l" t="t" r="r" b="b"/>
            <a:pathLst>
              <a:path w="543560">
                <a:moveTo>
                  <a:pt x="0" y="0"/>
                </a:moveTo>
                <a:lnTo>
                  <a:pt x="543443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2435653" y="5543989"/>
            <a:ext cx="103378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824865" algn="l"/>
              </a:tabLst>
            </a:pP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20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800" i="1" spc="60" baseline="4629" dirty="0">
                <a:latin typeface="Times New Roman"/>
                <a:cs typeface="Times New Roman"/>
              </a:rPr>
              <a:t>S</a:t>
            </a:r>
            <a:r>
              <a:rPr sz="1800" i="1" spc="-89" baseline="4629" dirty="0">
                <a:latin typeface="Times New Roman"/>
                <a:cs typeface="Times New Roman"/>
              </a:rPr>
              <a:t>A</a:t>
            </a:r>
            <a:r>
              <a:rPr sz="1800" spc="7" baseline="4629" dirty="0">
                <a:latin typeface="Times New Roman"/>
                <a:cs typeface="Times New Roman"/>
              </a:rPr>
              <a:t>'</a:t>
            </a:r>
            <a:endParaRPr sz="1800" baseline="4629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5121644" y="5567919"/>
            <a:ext cx="160020" cy="0"/>
          </a:xfrm>
          <a:custGeom>
            <a:avLst/>
            <a:gdLst/>
            <a:ahLst/>
            <a:cxnLst/>
            <a:rect l="l" t="t" r="r" b="b"/>
            <a:pathLst>
              <a:path w="160020">
                <a:moveTo>
                  <a:pt x="0" y="0"/>
                </a:moveTo>
                <a:lnTo>
                  <a:pt x="15967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108910" y="5540917"/>
            <a:ext cx="185420" cy="0"/>
          </a:xfrm>
          <a:custGeom>
            <a:avLst/>
            <a:gdLst/>
            <a:ahLst/>
            <a:cxnLst/>
            <a:rect l="l" t="t" r="r" b="b"/>
            <a:pathLst>
              <a:path w="185420">
                <a:moveTo>
                  <a:pt x="0" y="0"/>
                </a:moveTo>
                <a:lnTo>
                  <a:pt x="18515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461810" y="5567919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929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449076" y="554091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410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6100205" y="5567919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58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6087459" y="5540917"/>
            <a:ext cx="209550" cy="0"/>
          </a:xfrm>
          <a:custGeom>
            <a:avLst/>
            <a:gdLst/>
            <a:ahLst/>
            <a:cxnLst/>
            <a:rect l="l" t="t" r="r" b="b"/>
            <a:pathLst>
              <a:path w="209550">
                <a:moveTo>
                  <a:pt x="0" y="0"/>
                </a:moveTo>
                <a:lnTo>
                  <a:pt x="209079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464261" y="5567919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702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451515" y="5540917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19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6659669" y="5550951"/>
            <a:ext cx="857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10" dirty="0">
                <a:latin typeface="Symbol"/>
                <a:cs typeface="Symbol"/>
              </a:rPr>
              <a:t>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657558" y="5550951"/>
            <a:ext cx="42418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50520" algn="l"/>
              </a:tabLst>
            </a:pPr>
            <a:r>
              <a:rPr sz="1200" spc="10" dirty="0">
                <a:latin typeface="Symbol"/>
                <a:cs typeface="Symbol"/>
              </a:rPr>
              <a:t></a:t>
            </a:r>
            <a:r>
              <a:rPr sz="1200" spc="10" dirty="0"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Symbol"/>
                <a:cs typeface="Symbol"/>
              </a:rPr>
              <a:t>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17611" y="5550951"/>
            <a:ext cx="857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10" dirty="0">
                <a:latin typeface="Symbol"/>
                <a:cs typeface="Symbol"/>
              </a:rPr>
              <a:t>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017611" y="5425643"/>
            <a:ext cx="1727835" cy="3289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lnSpc>
                <a:spcPts val="1190"/>
              </a:lnSpc>
              <a:spcBef>
                <a:spcPts val="110"/>
              </a:spcBef>
              <a:tabLst>
                <a:tab pos="639445" algn="l"/>
                <a:tab pos="977900" algn="l"/>
                <a:tab pos="1641475" algn="l"/>
              </a:tabLst>
            </a:pPr>
            <a:r>
              <a:rPr sz="1200" spc="10" dirty="0">
                <a:latin typeface="Symbol"/>
                <a:cs typeface="Symbol"/>
              </a:rPr>
              <a:t></a:t>
            </a:r>
            <a:r>
              <a:rPr sz="1200" spc="10" dirty="0"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Symbol"/>
                <a:cs typeface="Symbol"/>
              </a:rPr>
              <a:t></a:t>
            </a:r>
            <a:r>
              <a:rPr sz="1200" spc="10" dirty="0"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Symbol"/>
                <a:cs typeface="Symbol"/>
              </a:rPr>
              <a:t></a:t>
            </a:r>
            <a:r>
              <a:rPr sz="1200" spc="10" dirty="0">
                <a:latin typeface="Times New Roman"/>
                <a:cs typeface="Times New Roman"/>
              </a:rPr>
              <a:t>	</a:t>
            </a:r>
            <a:r>
              <a:rPr sz="1200" spc="10" dirty="0">
                <a:latin typeface="Symbol"/>
                <a:cs typeface="Symbol"/>
              </a:rPr>
              <a:t></a:t>
            </a:r>
            <a:endParaRPr sz="1200">
              <a:latin typeface="Symbol"/>
              <a:cs typeface="Symbol"/>
            </a:endParaRPr>
          </a:p>
          <a:p>
            <a:pPr marR="3175" algn="ctr">
              <a:lnSpc>
                <a:spcPts val="1190"/>
              </a:lnSpc>
              <a:tabLst>
                <a:tab pos="332740" algn="l"/>
                <a:tab pos="977900" algn="l"/>
                <a:tab pos="1335405" algn="l"/>
              </a:tabLst>
            </a:pPr>
            <a:r>
              <a:rPr sz="1200" i="1" spc="25" dirty="0">
                <a:latin typeface="Times New Roman"/>
                <a:cs typeface="Times New Roman"/>
              </a:rPr>
              <a:t>SA	</a:t>
            </a:r>
            <a:r>
              <a:rPr sz="1200" i="1" dirty="0">
                <a:latin typeface="Times New Roman"/>
                <a:cs typeface="Times New Roman"/>
              </a:rPr>
              <a:t>CS	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	</a:t>
            </a:r>
            <a:r>
              <a:rPr sz="1200" i="1" spc="-20" dirty="0">
                <a:latin typeface="Times New Roman"/>
                <a:cs typeface="Times New Roman"/>
              </a:rPr>
              <a:t>CS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474961" y="5327640"/>
            <a:ext cx="79565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800" spc="22" baseline="4629" dirty="0">
                <a:latin typeface="Times New Roman"/>
                <a:cs typeface="Times New Roman"/>
              </a:rPr>
              <a:t>1 </a:t>
            </a:r>
            <a:r>
              <a:rPr sz="1200" spc="10" dirty="0">
                <a:latin typeface="Symbol"/>
                <a:cs typeface="Symbol"/>
              </a:rPr>
              <a:t>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800" spc="22" baseline="-30092" dirty="0">
                <a:latin typeface="Symbol"/>
                <a:cs typeface="Symbol"/>
              </a:rPr>
              <a:t></a:t>
            </a:r>
            <a:r>
              <a:rPr sz="1800" spc="22" baseline="-30092" dirty="0">
                <a:latin typeface="Times New Roman"/>
                <a:cs typeface="Times New Roman"/>
              </a:rPr>
              <a:t> </a:t>
            </a:r>
            <a:r>
              <a:rPr sz="1800" i="1" spc="52" baseline="-30092" dirty="0">
                <a:latin typeface="Times New Roman"/>
                <a:cs typeface="Times New Roman"/>
              </a:rPr>
              <a:t>n</a:t>
            </a:r>
            <a:r>
              <a:rPr sz="1800" spc="52" baseline="-30092" dirty="0">
                <a:latin typeface="Times New Roman"/>
                <a:cs typeface="Times New Roman"/>
              </a:rPr>
              <a:t>'</a:t>
            </a:r>
            <a:r>
              <a:rPr sz="1200" spc="35" dirty="0">
                <a:latin typeface="Symbol"/>
                <a:cs typeface="Symbol"/>
              </a:rPr>
              <a:t></a:t>
            </a:r>
            <a:r>
              <a:rPr sz="1200" spc="245" dirty="0">
                <a:latin typeface="Times New Roman"/>
                <a:cs typeface="Times New Roman"/>
              </a:rPr>
              <a:t> </a:t>
            </a:r>
            <a:r>
              <a:rPr sz="1800" spc="22" baseline="4629" dirty="0">
                <a:latin typeface="Times New Roman"/>
                <a:cs typeface="Times New Roman"/>
              </a:rPr>
              <a:t>1</a:t>
            </a:r>
            <a:endParaRPr sz="1800" baseline="4629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130021" y="5412896"/>
            <a:ext cx="33242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00" i="1" spc="15" dirty="0">
                <a:latin typeface="Times New Roman"/>
                <a:cs typeface="Times New Roman"/>
              </a:rPr>
              <a:t>n </a:t>
            </a:r>
            <a:r>
              <a:rPr sz="1800" i="1" spc="-7" baseline="34722" dirty="0">
                <a:latin typeface="Times New Roman"/>
                <a:cs typeface="Times New Roman"/>
              </a:rPr>
              <a:t>CS </a:t>
            </a:r>
            <a:r>
              <a:rPr sz="1800" spc="22" baseline="34722" dirty="0">
                <a:latin typeface="Symbol"/>
                <a:cs typeface="Symbol"/>
              </a:rPr>
              <a:t></a:t>
            </a:r>
            <a:r>
              <a:rPr sz="1800" spc="22" baseline="34722" dirty="0">
                <a:latin typeface="Times New Roman"/>
                <a:cs typeface="Times New Roman"/>
              </a:rPr>
              <a:t> </a:t>
            </a:r>
            <a:r>
              <a:rPr sz="1800" i="1" spc="44" baseline="34722" dirty="0">
                <a:latin typeface="Times New Roman"/>
                <a:cs typeface="Times New Roman"/>
              </a:rPr>
              <a:t>SA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i="1" spc="-7" baseline="34722" dirty="0">
                <a:latin typeface="Times New Roman"/>
                <a:cs typeface="Times New Roman"/>
              </a:rPr>
              <a:t>CS </a:t>
            </a:r>
            <a:r>
              <a:rPr sz="1800" spc="22" baseline="34722" dirty="0">
                <a:latin typeface="Symbol"/>
                <a:cs typeface="Symbol"/>
              </a:rPr>
              <a:t></a:t>
            </a:r>
            <a:r>
              <a:rPr sz="1800" spc="22" baseline="34722" dirty="0">
                <a:latin typeface="Times New Roman"/>
                <a:cs typeface="Times New Roman"/>
              </a:rPr>
              <a:t> </a:t>
            </a:r>
            <a:r>
              <a:rPr sz="1800" i="1" spc="-15" baseline="34722" dirty="0">
                <a:latin typeface="Times New Roman"/>
                <a:cs typeface="Times New Roman"/>
              </a:rPr>
              <a:t>SA</a:t>
            </a:r>
            <a:r>
              <a:rPr sz="1800" spc="-15" baseline="34722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en divisant </a:t>
            </a:r>
            <a:r>
              <a:rPr sz="1200" dirty="0">
                <a:latin typeface="Times New Roman"/>
                <a:cs typeface="Times New Roman"/>
              </a:rPr>
              <a:t>par </a:t>
            </a:r>
            <a:r>
              <a:rPr sz="1200" spc="-5" dirty="0">
                <a:latin typeface="Times New Roman"/>
                <a:cs typeface="Times New Roman"/>
              </a:rPr>
              <a:t>CS </a:t>
            </a: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800" spc="7" baseline="30092" dirty="0">
                <a:latin typeface="Symbol"/>
                <a:cs typeface="Symbol"/>
              </a:rPr>
              <a:t></a:t>
            </a:r>
            <a:r>
              <a:rPr sz="1800" spc="7" baseline="30092" dirty="0">
                <a:latin typeface="Times New Roman"/>
                <a:cs typeface="Times New Roman"/>
              </a:rPr>
              <a:t> </a:t>
            </a:r>
            <a:r>
              <a:rPr sz="1800" spc="22" baseline="34722" dirty="0">
                <a:latin typeface="Times New Roman"/>
                <a:cs typeface="Times New Roman"/>
              </a:rPr>
              <a:t>1</a:t>
            </a:r>
            <a:r>
              <a:rPr sz="1800" spc="-75" baseline="34722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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6294153" y="5412896"/>
            <a:ext cx="82169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20979" indent="-183515">
              <a:lnSpc>
                <a:spcPct val="100000"/>
              </a:lnSpc>
              <a:spcBef>
                <a:spcPts val="110"/>
              </a:spcBef>
              <a:buFont typeface="Symbol"/>
              <a:buChar char=""/>
              <a:tabLst>
                <a:tab pos="221615" algn="l"/>
              </a:tabLst>
            </a:pPr>
            <a:r>
              <a:rPr sz="1800" spc="22" baseline="34722" dirty="0">
                <a:latin typeface="Times New Roman"/>
                <a:cs typeface="Times New Roman"/>
              </a:rPr>
              <a:t>1 </a:t>
            </a:r>
            <a:r>
              <a:rPr sz="1800" spc="15" baseline="30092" dirty="0">
                <a:latin typeface="Symbol"/>
                <a:cs typeface="Symbol"/>
              </a:rPr>
              <a:t></a:t>
            </a:r>
            <a:r>
              <a:rPr sz="1800" spc="187" baseline="3009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d’ou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428382" y="5271897"/>
            <a:ext cx="1647189" cy="668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86055" marR="749300" indent="-123189">
              <a:lnSpc>
                <a:spcPct val="124800"/>
              </a:lnSpc>
              <a:spcBef>
                <a:spcPts val="95"/>
              </a:spcBef>
              <a:tabLst>
                <a:tab pos="684530" algn="l"/>
              </a:tabLst>
            </a:pPr>
            <a:r>
              <a:rPr sz="1800" i="1" spc="15" baseline="-34722" dirty="0">
                <a:latin typeface="Times New Roman"/>
                <a:cs typeface="Times New Roman"/>
              </a:rPr>
              <a:t>n </a:t>
            </a:r>
            <a:r>
              <a:rPr sz="1200" i="1" spc="-5" dirty="0">
                <a:latin typeface="Times New Roman"/>
                <a:cs typeface="Times New Roman"/>
              </a:rPr>
              <a:t>CA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800" i="1" spc="15" baseline="-34722" dirty="0">
                <a:latin typeface="Times New Roman"/>
                <a:cs typeface="Times New Roman"/>
              </a:rPr>
              <a:t>n</a:t>
            </a:r>
            <a:r>
              <a:rPr sz="1800" spc="15" baseline="-34722" dirty="0">
                <a:latin typeface="Times New Roman"/>
                <a:cs typeface="Times New Roman"/>
              </a:rPr>
              <a:t>'</a:t>
            </a:r>
            <a:r>
              <a:rPr sz="1800" spc="-292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 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15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-6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39370">
              <a:lnSpc>
                <a:spcPct val="100000"/>
              </a:lnSpc>
              <a:spcBef>
                <a:spcPts val="35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relation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conjugaison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55" name="object 55"/>
          <p:cNvGraphicFramePr>
            <a:graphicFrameLocks noGrp="1"/>
          </p:cNvGraphicFramePr>
          <p:nvPr/>
        </p:nvGraphicFramePr>
        <p:xfrm>
          <a:off x="3240658" y="5930772"/>
          <a:ext cx="1082675" cy="417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8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0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403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9604">
                <a:tc>
                  <a:txBody>
                    <a:bodyPr/>
                    <a:lstStyle/>
                    <a:p>
                      <a:pPr marL="37465" algn="ctr">
                        <a:lnSpc>
                          <a:spcPts val="1405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8279" indent="-173355">
                        <a:lnSpc>
                          <a:spcPts val="1405"/>
                        </a:lnSpc>
                        <a:buFont typeface="Symbol"/>
                        <a:buChar char=""/>
                        <a:tabLst>
                          <a:tab pos="208915" algn="l"/>
                        </a:tabLst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0320">
                        <a:lnSpc>
                          <a:spcPts val="905"/>
                        </a:lnSpc>
                        <a:spcBef>
                          <a:spcPts val="72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144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5400">
                        <a:lnSpc>
                          <a:spcPts val="1405"/>
                        </a:lnSpc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'</a:t>
                      </a:r>
                      <a:r>
                        <a:rPr sz="1200" spc="10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875">
                <a:tc>
                  <a:txBody>
                    <a:bodyPr/>
                    <a:lstStyle/>
                    <a:p>
                      <a:pPr marL="40005" algn="ctr">
                        <a:lnSpc>
                          <a:spcPts val="1390"/>
                        </a:lnSpc>
                        <a:spcBef>
                          <a:spcPts val="20"/>
                        </a:spcBef>
                      </a:pP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200" i="1" spc="-7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5100">
                        <a:lnSpc>
                          <a:spcPts val="1390"/>
                        </a:lnSpc>
                        <a:spcBef>
                          <a:spcPts val="20"/>
                        </a:spcBef>
                      </a:pP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SA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00660">
                        <a:lnSpc>
                          <a:spcPts val="1370"/>
                        </a:lnSpc>
                      </a:pPr>
                      <a:r>
                        <a:rPr sz="1200" i="1" spc="40" dirty="0">
                          <a:latin typeface="Times New Roman"/>
                          <a:cs typeface="Times New Roman"/>
                        </a:rPr>
                        <a:t>SC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6" name="object 56"/>
          <p:cNvSpPr/>
          <p:nvPr/>
        </p:nvSpPr>
        <p:spPr>
          <a:xfrm>
            <a:off x="1039638" y="6561004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4">
                <a:moveTo>
                  <a:pt x="0" y="0"/>
                </a:moveTo>
                <a:lnTo>
                  <a:pt x="182246" y="0"/>
                </a:lnTo>
              </a:path>
            </a:pathLst>
          </a:custGeom>
          <a:ln w="5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748357" y="6559622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789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 txBox="1"/>
          <p:nvPr/>
        </p:nvSpPr>
        <p:spPr>
          <a:xfrm>
            <a:off x="455168" y="6537578"/>
            <a:ext cx="3629660" cy="2114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00" spc="-7" baseline="2314" dirty="0">
                <a:latin typeface="Times New Roman"/>
                <a:cs typeface="Times New Roman"/>
              </a:rPr>
              <a:t>Posons </a:t>
            </a:r>
            <a:r>
              <a:rPr sz="1800" baseline="2314" dirty="0">
                <a:latin typeface="Times New Roman"/>
                <a:cs typeface="Times New Roman"/>
              </a:rPr>
              <a:t>,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 </a:t>
            </a:r>
            <a:r>
              <a:rPr sz="1800" spc="-7" baseline="2314" dirty="0">
                <a:latin typeface="Times New Roman"/>
                <a:cs typeface="Times New Roman"/>
              </a:rPr>
              <a:t>et </a:t>
            </a:r>
            <a:r>
              <a:rPr sz="1200" i="1" spc="35" dirty="0">
                <a:latin typeface="Times New Roman"/>
                <a:cs typeface="Times New Roman"/>
              </a:rPr>
              <a:t>SC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R </a:t>
            </a:r>
            <a:r>
              <a:rPr sz="1800" baseline="2314" dirty="0">
                <a:latin typeface="Times New Roman"/>
                <a:cs typeface="Times New Roman"/>
              </a:rPr>
              <a:t>la </a:t>
            </a:r>
            <a:r>
              <a:rPr sz="1800" spc="-7" baseline="2314" dirty="0">
                <a:latin typeface="Times New Roman"/>
                <a:cs typeface="Times New Roman"/>
              </a:rPr>
              <a:t>relation précédente</a:t>
            </a:r>
            <a:r>
              <a:rPr sz="1800" spc="-195" baseline="2314" dirty="0">
                <a:latin typeface="Times New Roman"/>
                <a:cs typeface="Times New Roman"/>
              </a:rPr>
              <a:t> </a:t>
            </a:r>
            <a:r>
              <a:rPr sz="1800" spc="-7" baseline="2314" dirty="0">
                <a:latin typeface="Times New Roman"/>
                <a:cs typeface="Times New Roman"/>
              </a:rPr>
              <a:t>s’écrit</a:t>
            </a:r>
            <a:endParaRPr sz="1800" baseline="2314">
              <a:latin typeface="Times New Roman"/>
              <a:cs typeface="Times New Roman"/>
            </a:endParaRPr>
          </a:p>
        </p:txBody>
      </p:sp>
      <p:graphicFrame>
        <p:nvGraphicFramePr>
          <p:cNvPr id="59" name="object 59"/>
          <p:cNvGraphicFramePr>
            <a:graphicFrameLocks noGrp="1"/>
          </p:cNvGraphicFramePr>
          <p:nvPr/>
        </p:nvGraphicFramePr>
        <p:xfrm>
          <a:off x="3339719" y="6767448"/>
          <a:ext cx="942340" cy="43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4881">
                <a:tc>
                  <a:txBody>
                    <a:bodyPr/>
                    <a:lstStyle/>
                    <a:p>
                      <a:pPr marR="21590" algn="r">
                        <a:lnSpc>
                          <a:spcPts val="1400"/>
                        </a:lnSpc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ts val="8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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017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14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ts val="800"/>
                        </a:lnSpc>
                        <a:spcBef>
                          <a:spcPts val="71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017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400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'</a:t>
                      </a:r>
                      <a:r>
                        <a:rPr sz="1200" spc="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14">
                <a:tc>
                  <a:txBody>
                    <a:bodyPr/>
                    <a:lstStyle/>
                    <a:p>
                      <a:pPr marR="10795" algn="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spc="3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0" name="object 60"/>
          <p:cNvSpPr txBox="1"/>
          <p:nvPr/>
        </p:nvSpPr>
        <p:spPr>
          <a:xfrm>
            <a:off x="5752338" y="6855332"/>
            <a:ext cx="13525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Formule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Descartes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/>
          <p:nvPr/>
        </p:nvSpPr>
        <p:spPr>
          <a:xfrm>
            <a:off x="3800996" y="7751821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3810554" y="7979697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4">
                <a:moveTo>
                  <a:pt x="0" y="0"/>
                </a:moveTo>
                <a:lnTo>
                  <a:pt x="16003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788047" y="7952695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73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99576" y="7751821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309133" y="7979697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0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286937" y="795269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7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14599" y="8182986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0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05041" y="841086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92092" y="8383860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4">
                <a:moveTo>
                  <a:pt x="0" y="0"/>
                </a:moveTo>
                <a:lnTo>
                  <a:pt x="228788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137229" y="8182986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5">
                <a:moveTo>
                  <a:pt x="0" y="0"/>
                </a:moveTo>
                <a:lnTo>
                  <a:pt x="16003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127671" y="8410862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114719" y="838386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5">
                <a:moveTo>
                  <a:pt x="0" y="0"/>
                </a:moveTo>
                <a:lnTo>
                  <a:pt x="204740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461891" y="8182986"/>
            <a:ext cx="181610" cy="0"/>
          </a:xfrm>
          <a:custGeom>
            <a:avLst/>
            <a:gdLst/>
            <a:ahLst/>
            <a:cxnLst/>
            <a:rect l="l" t="t" r="r" b="b"/>
            <a:pathLst>
              <a:path w="181610">
                <a:moveTo>
                  <a:pt x="0" y="0"/>
                </a:moveTo>
                <a:lnTo>
                  <a:pt x="181254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3797404" y="8182986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374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3629490" y="8411158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374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449165" y="8383860"/>
            <a:ext cx="563880" cy="0"/>
          </a:xfrm>
          <a:custGeom>
            <a:avLst/>
            <a:gdLst/>
            <a:ahLst/>
            <a:cxnLst/>
            <a:rect l="l" t="t" r="r" b="b"/>
            <a:pathLst>
              <a:path w="563879">
                <a:moveTo>
                  <a:pt x="0" y="0"/>
                </a:moveTo>
                <a:lnTo>
                  <a:pt x="56333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318218" y="8182986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5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653731" y="8182986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41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4485817" y="841115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50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4305496" y="8383860"/>
            <a:ext cx="539750" cy="0"/>
          </a:xfrm>
          <a:custGeom>
            <a:avLst/>
            <a:gdLst/>
            <a:ahLst/>
            <a:cxnLst/>
            <a:rect l="l" t="t" r="r" b="b"/>
            <a:pathLst>
              <a:path w="539750">
                <a:moveTo>
                  <a:pt x="0" y="0"/>
                </a:moveTo>
                <a:lnTo>
                  <a:pt x="53938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81" name="object 81"/>
          <p:cNvGraphicFramePr>
            <a:graphicFrameLocks noGrp="1"/>
          </p:cNvGraphicFramePr>
          <p:nvPr/>
        </p:nvGraphicFramePr>
        <p:xfrm>
          <a:off x="3748151" y="8587485"/>
          <a:ext cx="1170940" cy="417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9433">
                <a:tc>
                  <a:txBody>
                    <a:bodyPr/>
                    <a:lstStyle/>
                    <a:p>
                      <a:pPr marL="32384" algn="ctr">
                        <a:lnSpc>
                          <a:spcPts val="140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4470" indent="-170180">
                        <a:lnSpc>
                          <a:spcPts val="1405"/>
                        </a:lnSpc>
                        <a:buFont typeface="Symbol"/>
                        <a:buChar char=""/>
                        <a:tabLst>
                          <a:tab pos="205104" algn="l"/>
                        </a:tabLst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905"/>
                        </a:lnSpc>
                        <a:spcBef>
                          <a:spcPts val="72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144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ts val="1405"/>
                        </a:lnSpc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n </a:t>
                      </a:r>
                      <a:r>
                        <a:rPr sz="1200" spc="1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spc="-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45">
                <a:tc>
                  <a:txBody>
                    <a:bodyPr/>
                    <a:lstStyle/>
                    <a:p>
                      <a:pPr marL="32384" algn="ctr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6845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2250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CS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2" name="object 82"/>
          <p:cNvSpPr txBox="1"/>
          <p:nvPr/>
        </p:nvSpPr>
        <p:spPr>
          <a:xfrm>
            <a:off x="378968" y="7524368"/>
            <a:ext cx="6802755" cy="2541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03300" indent="-229235">
              <a:lnSpc>
                <a:spcPct val="100000"/>
              </a:lnSpc>
              <a:spcBef>
                <a:spcPts val="100"/>
              </a:spcBef>
              <a:buAutoNum type="arabicPeriod" startAt="2"/>
              <a:tabLst>
                <a:tab pos="1003935" algn="l"/>
              </a:tabLst>
            </a:pPr>
            <a:r>
              <a:rPr sz="1200" b="1" dirty="0">
                <a:latin typeface="Times New Roman"/>
                <a:cs typeface="Times New Roman"/>
              </a:rPr>
              <a:t>Origine </a:t>
            </a:r>
            <a:r>
              <a:rPr sz="1200" b="1" spc="-5" dirty="0">
                <a:latin typeface="Times New Roman"/>
                <a:cs typeface="Times New Roman"/>
              </a:rPr>
              <a:t>au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240"/>
              </a:lnSpc>
              <a:spcBef>
                <a:spcPts val="930"/>
              </a:spcBef>
            </a:pPr>
            <a:r>
              <a:rPr sz="1200" spc="-5" dirty="0">
                <a:latin typeface="Times New Roman"/>
                <a:cs typeface="Times New Roman"/>
              </a:rPr>
              <a:t>Reprenons l’équation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l’invariant </a:t>
            </a:r>
            <a:r>
              <a:rPr sz="1200" dirty="0">
                <a:latin typeface="Times New Roman"/>
                <a:cs typeface="Times New Roman"/>
              </a:rPr>
              <a:t>du </a:t>
            </a:r>
            <a:r>
              <a:rPr sz="1200" spc="-5" dirty="0">
                <a:latin typeface="Times New Roman"/>
                <a:cs typeface="Times New Roman"/>
              </a:rPr>
              <a:t>dioptre, </a:t>
            </a:r>
            <a:r>
              <a:rPr sz="1200" dirty="0">
                <a:latin typeface="Times New Roman"/>
                <a:cs typeface="Times New Roman"/>
              </a:rPr>
              <a:t>on a </a:t>
            </a:r>
            <a:r>
              <a:rPr sz="1200" i="1" spc="10" dirty="0">
                <a:latin typeface="Times New Roman"/>
                <a:cs typeface="Times New Roman"/>
              </a:rPr>
              <a:t>n </a:t>
            </a:r>
            <a:r>
              <a:rPr sz="1800" i="1" spc="-7" baseline="34722" dirty="0">
                <a:latin typeface="Times New Roman"/>
                <a:cs typeface="Times New Roman"/>
              </a:rPr>
              <a:t>CA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i="1" spc="-7" baseline="34722" dirty="0">
                <a:latin typeface="Times New Roman"/>
                <a:cs typeface="Times New Roman"/>
              </a:rPr>
              <a:t>CA</a:t>
            </a:r>
            <a:r>
              <a:rPr sz="1800" spc="-7" baseline="34722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en </a:t>
            </a:r>
            <a:r>
              <a:rPr sz="1200" dirty="0">
                <a:latin typeface="Times New Roman"/>
                <a:cs typeface="Times New Roman"/>
              </a:rPr>
              <a:t>l’ </a:t>
            </a:r>
            <a:r>
              <a:rPr sz="1200" spc="-5" dirty="0">
                <a:latin typeface="Times New Roman"/>
                <a:cs typeface="Times New Roman"/>
              </a:rPr>
              <a:t>inversant,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5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aura</a:t>
            </a:r>
            <a:endParaRPr sz="1200">
              <a:latin typeface="Times New Roman"/>
              <a:cs typeface="Times New Roman"/>
            </a:endParaRPr>
          </a:p>
          <a:p>
            <a:pPr marL="754380" algn="ctr">
              <a:lnSpc>
                <a:spcPts val="1240"/>
              </a:lnSpc>
              <a:tabLst>
                <a:tab pos="1252855" algn="l"/>
              </a:tabLst>
            </a:pPr>
            <a:r>
              <a:rPr sz="1200" i="1" spc="25" dirty="0">
                <a:latin typeface="Times New Roman"/>
                <a:cs typeface="Times New Roman"/>
              </a:rPr>
              <a:t>SA	</a:t>
            </a:r>
            <a:r>
              <a:rPr sz="1200" i="1" spc="-5" dirty="0">
                <a:latin typeface="Times New Roman"/>
                <a:cs typeface="Times New Roman"/>
              </a:rPr>
              <a:t>SA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12395">
              <a:lnSpc>
                <a:spcPts val="1240"/>
              </a:lnSpc>
              <a:spcBef>
                <a:spcPts val="925"/>
              </a:spcBef>
            </a:pPr>
            <a:r>
              <a:rPr sz="1200" i="1" spc="10" dirty="0">
                <a:latin typeface="Times New Roman"/>
                <a:cs typeface="Times New Roman"/>
              </a:rPr>
              <a:t>n </a:t>
            </a:r>
            <a:r>
              <a:rPr sz="1800" i="1" spc="-15" baseline="34722" dirty="0">
                <a:latin typeface="Times New Roman"/>
                <a:cs typeface="Times New Roman"/>
              </a:rPr>
              <a:t>SA</a:t>
            </a:r>
            <a:r>
              <a:rPr sz="1800" spc="-15" baseline="34722" dirty="0">
                <a:latin typeface="Times New Roman"/>
                <a:cs typeface="Times New Roman"/>
              </a:rPr>
              <a:t>'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i="1" spc="37" baseline="34722" dirty="0">
                <a:latin typeface="Times New Roman"/>
                <a:cs typeface="Times New Roman"/>
              </a:rPr>
              <a:t>SA </a:t>
            </a:r>
            <a:r>
              <a:rPr sz="1200" dirty="0">
                <a:latin typeface="Times New Roman"/>
                <a:cs typeface="Times New Roman"/>
              </a:rPr>
              <a:t>qu’on peut </a:t>
            </a:r>
            <a:r>
              <a:rPr sz="1200" spc="-5" dirty="0">
                <a:latin typeface="Times New Roman"/>
                <a:cs typeface="Times New Roman"/>
              </a:rPr>
              <a:t>écrire sous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forme </a:t>
            </a:r>
            <a:r>
              <a:rPr sz="1200" i="1" spc="15" dirty="0">
                <a:latin typeface="Times New Roman"/>
                <a:cs typeface="Times New Roman"/>
              </a:rPr>
              <a:t>n </a:t>
            </a:r>
            <a:r>
              <a:rPr sz="1800" i="1" spc="37" baseline="34722" dirty="0">
                <a:latin typeface="Times New Roman"/>
                <a:cs typeface="Times New Roman"/>
              </a:rPr>
              <a:t>SC </a:t>
            </a:r>
            <a:r>
              <a:rPr sz="1800" spc="22" baseline="34722" dirty="0">
                <a:latin typeface="Symbol"/>
                <a:cs typeface="Symbol"/>
              </a:rPr>
              <a:t></a:t>
            </a:r>
            <a:r>
              <a:rPr sz="1800" spc="22" baseline="34722" dirty="0">
                <a:latin typeface="Times New Roman"/>
                <a:cs typeface="Times New Roman"/>
              </a:rPr>
              <a:t> </a:t>
            </a:r>
            <a:r>
              <a:rPr sz="1800" i="1" spc="-7" baseline="34722" dirty="0">
                <a:latin typeface="Times New Roman"/>
                <a:cs typeface="Times New Roman"/>
              </a:rPr>
              <a:t>CA</a:t>
            </a:r>
            <a:r>
              <a:rPr sz="1800" spc="-7" baseline="34722" dirty="0">
                <a:latin typeface="Times New Roman"/>
                <a:cs typeface="Times New Roman"/>
              </a:rPr>
              <a:t>'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i="1" spc="37" baseline="34722" dirty="0">
                <a:latin typeface="Times New Roman"/>
                <a:cs typeface="Times New Roman"/>
              </a:rPr>
              <a:t>SC </a:t>
            </a:r>
            <a:r>
              <a:rPr sz="1800" spc="22" baseline="34722" dirty="0">
                <a:latin typeface="Symbol"/>
                <a:cs typeface="Symbol"/>
              </a:rPr>
              <a:t></a:t>
            </a:r>
            <a:r>
              <a:rPr sz="1800" spc="22" baseline="34722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CA </a:t>
            </a:r>
            <a:r>
              <a:rPr sz="1200" spc="-5" dirty="0">
                <a:latin typeface="Times New Roman"/>
                <a:cs typeface="Times New Roman"/>
              </a:rPr>
              <a:t>en divisant </a:t>
            </a:r>
            <a:r>
              <a:rPr sz="1200" dirty="0">
                <a:latin typeface="Times New Roman"/>
                <a:cs typeface="Times New Roman"/>
              </a:rPr>
              <a:t>par </a:t>
            </a:r>
            <a:r>
              <a:rPr sz="1200" i="1" spc="5" dirty="0">
                <a:latin typeface="Times New Roman"/>
                <a:cs typeface="Times New Roman"/>
              </a:rPr>
              <a:t>SC </a:t>
            </a:r>
            <a:r>
              <a:rPr sz="1200" dirty="0">
                <a:latin typeface="Times New Roman"/>
                <a:cs typeface="Times New Roman"/>
              </a:rPr>
              <a:t>nous </a:t>
            </a:r>
            <a:r>
              <a:rPr sz="1200" spc="-5" dirty="0">
                <a:latin typeface="Times New Roman"/>
                <a:cs typeface="Times New Roman"/>
              </a:rPr>
              <a:t>obtenons</a:t>
            </a:r>
            <a:r>
              <a:rPr sz="1200" spc="-95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la</a:t>
            </a:r>
            <a:endParaRPr sz="1200">
              <a:latin typeface="Times New Roman"/>
              <a:cs typeface="Times New Roman"/>
            </a:endParaRPr>
          </a:p>
          <a:p>
            <a:pPr marL="218440">
              <a:lnSpc>
                <a:spcPts val="1240"/>
              </a:lnSpc>
              <a:tabLst>
                <a:tab pos="741045" algn="l"/>
                <a:tab pos="3242945" algn="l"/>
                <a:tab pos="409956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200" i="1" spc="-5" dirty="0">
                <a:latin typeface="Times New Roman"/>
                <a:cs typeface="Times New Roman"/>
              </a:rPr>
              <a:t>CA	CA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ct val="100000"/>
              </a:lnSpc>
              <a:spcBef>
                <a:spcPts val="815"/>
              </a:spcBef>
            </a:pPr>
            <a:r>
              <a:rPr sz="1200" spc="-5" dirty="0">
                <a:latin typeface="Times New Roman"/>
                <a:cs typeface="Times New Roman"/>
              </a:rPr>
              <a:t>relations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conjugaison avec </a:t>
            </a:r>
            <a:r>
              <a:rPr sz="1200" dirty="0">
                <a:latin typeface="Times New Roman"/>
                <a:cs typeface="Times New Roman"/>
              </a:rPr>
              <a:t>origine </a:t>
            </a:r>
            <a:r>
              <a:rPr sz="1200" spc="-5" dirty="0">
                <a:latin typeface="Times New Roman"/>
                <a:cs typeface="Times New Roman"/>
              </a:rPr>
              <a:t>au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centre.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1003300" indent="-229235">
              <a:lnSpc>
                <a:spcPts val="1410"/>
              </a:lnSpc>
              <a:spcBef>
                <a:spcPts val="855"/>
              </a:spcBef>
              <a:buAutoNum type="arabicPeriod" startAt="3"/>
              <a:tabLst>
                <a:tab pos="10039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Foyers </a:t>
            </a:r>
            <a:r>
              <a:rPr sz="1200" b="1" dirty="0">
                <a:latin typeface="Times New Roman"/>
                <a:cs typeface="Times New Roman"/>
              </a:rPr>
              <a:t>-</a:t>
            </a:r>
            <a:r>
              <a:rPr sz="1200" b="1" spc="-5" dirty="0">
                <a:latin typeface="Times New Roman"/>
                <a:cs typeface="Times New Roman"/>
              </a:rPr>
              <a:t> convergence</a:t>
            </a:r>
            <a:endParaRPr sz="1200">
              <a:latin typeface="Times New Roman"/>
              <a:cs typeface="Times New Roman"/>
            </a:endParaRPr>
          </a:p>
          <a:p>
            <a:pPr marL="3175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a. </a:t>
            </a:r>
            <a:r>
              <a:rPr sz="1200" b="1" spc="-5" dirty="0">
                <a:latin typeface="Times New Roman"/>
                <a:cs typeface="Times New Roman"/>
              </a:rPr>
              <a:t>foyer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image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88900" marR="81280">
              <a:lnSpc>
                <a:spcPts val="1380"/>
              </a:lnSpc>
            </a:pPr>
            <a:r>
              <a:rPr sz="1200" spc="-5" dirty="0">
                <a:latin typeface="Times New Roman"/>
                <a:cs typeface="Times New Roman"/>
              </a:rPr>
              <a:t>Par définition,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foyer </a:t>
            </a:r>
            <a:r>
              <a:rPr sz="1200" dirty="0">
                <a:latin typeface="Times New Roman"/>
                <a:cs typeface="Times New Roman"/>
              </a:rPr>
              <a:t>image </a:t>
            </a:r>
            <a:r>
              <a:rPr sz="1200" spc="-5" dirty="0">
                <a:latin typeface="Times New Roman"/>
                <a:cs typeface="Times New Roman"/>
              </a:rPr>
              <a:t>F’est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conjugué </a:t>
            </a:r>
            <a:r>
              <a:rPr sz="1200" spc="5" dirty="0">
                <a:latin typeface="Times New Roman"/>
                <a:cs typeface="Times New Roman"/>
              </a:rPr>
              <a:t>du </a:t>
            </a:r>
            <a:r>
              <a:rPr sz="1200" dirty="0">
                <a:latin typeface="Times New Roman"/>
                <a:cs typeface="Times New Roman"/>
              </a:rPr>
              <a:t>point objet à l’infini </a:t>
            </a:r>
            <a:r>
              <a:rPr sz="1200" spc="-5" dirty="0">
                <a:latin typeface="Times New Roman"/>
                <a:cs typeface="Times New Roman"/>
              </a:rPr>
              <a:t>sur l’axe. </a:t>
            </a:r>
            <a:r>
              <a:rPr sz="1200" dirty="0">
                <a:latin typeface="Times New Roman"/>
                <a:cs typeface="Times New Roman"/>
              </a:rPr>
              <a:t>Pour trouver </a:t>
            </a:r>
            <a:r>
              <a:rPr sz="1200" spc="-5" dirty="0">
                <a:latin typeface="Times New Roman"/>
                <a:cs typeface="Times New Roman"/>
              </a:rPr>
              <a:t>sa </a:t>
            </a:r>
            <a:r>
              <a:rPr sz="1200" dirty="0">
                <a:latin typeface="Times New Roman"/>
                <a:cs typeface="Times New Roman"/>
              </a:rPr>
              <a:t>position,  on </a:t>
            </a:r>
            <a:r>
              <a:rPr sz="1200" spc="-5" dirty="0">
                <a:latin typeface="Times New Roman"/>
                <a:cs typeface="Times New Roman"/>
              </a:rPr>
              <a:t>fait tendre </a:t>
            </a:r>
            <a:r>
              <a:rPr sz="1200" i="1" dirty="0">
                <a:latin typeface="Times New Roman"/>
                <a:cs typeface="Times New Roman"/>
              </a:rPr>
              <a:t>SA </a:t>
            </a:r>
            <a:r>
              <a:rPr sz="1200" dirty="0">
                <a:latin typeface="Times New Roman"/>
                <a:cs typeface="Times New Roman"/>
              </a:rPr>
              <a:t>vers l’infini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relation </a:t>
            </a:r>
            <a:r>
              <a:rPr sz="1200" dirty="0">
                <a:latin typeface="Times New Roman"/>
                <a:cs typeface="Times New Roman"/>
              </a:rPr>
              <a:t>de conjugaison </a:t>
            </a:r>
            <a:r>
              <a:rPr sz="1200" spc="-5" dirty="0">
                <a:latin typeface="Times New Roman"/>
                <a:cs typeface="Times New Roman"/>
              </a:rPr>
              <a:t>avec </a:t>
            </a:r>
            <a:r>
              <a:rPr sz="1200" dirty="0">
                <a:latin typeface="Times New Roman"/>
                <a:cs typeface="Times New Roman"/>
              </a:rPr>
              <a:t>origine </a:t>
            </a:r>
            <a:r>
              <a:rPr sz="1200" spc="-5" dirty="0">
                <a:latin typeface="Times New Roman"/>
                <a:cs typeface="Times New Roman"/>
              </a:rPr>
              <a:t>au sommet, ce </a:t>
            </a:r>
            <a:r>
              <a:rPr sz="1200" dirty="0">
                <a:latin typeface="Times New Roman"/>
                <a:cs typeface="Times New Roman"/>
              </a:rPr>
              <a:t>qui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/>
          <p:nvPr/>
        </p:nvSpPr>
        <p:spPr>
          <a:xfrm>
            <a:off x="1265555" y="3040379"/>
            <a:ext cx="3360420" cy="635"/>
          </a:xfrm>
          <a:custGeom>
            <a:avLst/>
            <a:gdLst/>
            <a:ahLst/>
            <a:cxnLst/>
            <a:rect l="l" t="t" r="r" b="b"/>
            <a:pathLst>
              <a:path w="3360420" h="635">
                <a:moveTo>
                  <a:pt x="0" y="634"/>
                </a:moveTo>
                <a:lnTo>
                  <a:pt x="336042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4019169" y="3406266"/>
            <a:ext cx="184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3218814" y="3406266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2944495" y="3062985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3904615" y="2834385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/>
          <p:nvPr/>
        </p:nvSpPr>
        <p:spPr>
          <a:xfrm>
            <a:off x="3284854" y="2240279"/>
            <a:ext cx="541020" cy="1600200"/>
          </a:xfrm>
          <a:custGeom>
            <a:avLst/>
            <a:gdLst/>
            <a:ahLst/>
            <a:cxnLst/>
            <a:rect l="l" t="t" r="r" b="b"/>
            <a:pathLst>
              <a:path w="541020" h="1600200">
                <a:moveTo>
                  <a:pt x="0" y="0"/>
                </a:moveTo>
                <a:lnTo>
                  <a:pt x="38641" y="2016"/>
                </a:lnTo>
                <a:lnTo>
                  <a:pt x="76549" y="7974"/>
                </a:lnTo>
                <a:lnTo>
                  <a:pt x="113631" y="17739"/>
                </a:lnTo>
                <a:lnTo>
                  <a:pt x="149796" y="31173"/>
                </a:lnTo>
                <a:lnTo>
                  <a:pt x="184953" y="48142"/>
                </a:lnTo>
                <a:lnTo>
                  <a:pt x="219009" y="68510"/>
                </a:lnTo>
                <a:lnTo>
                  <a:pt x="251875" y="92139"/>
                </a:lnTo>
                <a:lnTo>
                  <a:pt x="283457" y="118896"/>
                </a:lnTo>
                <a:lnTo>
                  <a:pt x="313665" y="148643"/>
                </a:lnTo>
                <a:lnTo>
                  <a:pt x="342407" y="181245"/>
                </a:lnTo>
                <a:lnTo>
                  <a:pt x="369591" y="216566"/>
                </a:lnTo>
                <a:lnTo>
                  <a:pt x="395127" y="254470"/>
                </a:lnTo>
                <a:lnTo>
                  <a:pt x="418922" y="294821"/>
                </a:lnTo>
                <a:lnTo>
                  <a:pt x="440885" y="337483"/>
                </a:lnTo>
                <a:lnTo>
                  <a:pt x="460925" y="382320"/>
                </a:lnTo>
                <a:lnTo>
                  <a:pt x="478950" y="429197"/>
                </a:lnTo>
                <a:lnTo>
                  <a:pt x="494868" y="477977"/>
                </a:lnTo>
                <a:lnTo>
                  <a:pt x="508589" y="528525"/>
                </a:lnTo>
                <a:lnTo>
                  <a:pt x="520020" y="580704"/>
                </a:lnTo>
                <a:lnTo>
                  <a:pt x="529070" y="634379"/>
                </a:lnTo>
                <a:lnTo>
                  <a:pt x="535648" y="689415"/>
                </a:lnTo>
                <a:lnTo>
                  <a:pt x="539661" y="745673"/>
                </a:lnTo>
                <a:lnTo>
                  <a:pt x="541020" y="803021"/>
                </a:lnTo>
                <a:lnTo>
                  <a:pt x="539646" y="860564"/>
                </a:lnTo>
                <a:lnTo>
                  <a:pt x="535584" y="917090"/>
                </a:lnTo>
                <a:lnTo>
                  <a:pt x="528923" y="972449"/>
                </a:lnTo>
                <a:lnTo>
                  <a:pt x="519750" y="1026494"/>
                </a:lnTo>
                <a:lnTo>
                  <a:pt x="508155" y="1079076"/>
                </a:lnTo>
                <a:lnTo>
                  <a:pt x="494226" y="1130046"/>
                </a:lnTo>
                <a:lnTo>
                  <a:pt x="478051" y="1179256"/>
                </a:lnTo>
                <a:lnTo>
                  <a:pt x="459719" y="1226557"/>
                </a:lnTo>
                <a:lnTo>
                  <a:pt x="439319" y="1271800"/>
                </a:lnTo>
                <a:lnTo>
                  <a:pt x="416939" y="1314838"/>
                </a:lnTo>
                <a:lnTo>
                  <a:pt x="392668" y="1355522"/>
                </a:lnTo>
                <a:lnTo>
                  <a:pt x="366593" y="1393703"/>
                </a:lnTo>
                <a:lnTo>
                  <a:pt x="338805" y="1429233"/>
                </a:lnTo>
                <a:lnTo>
                  <a:pt x="309390" y="1461962"/>
                </a:lnTo>
                <a:lnTo>
                  <a:pt x="278439" y="1491744"/>
                </a:lnTo>
                <a:lnTo>
                  <a:pt x="246038" y="1518428"/>
                </a:lnTo>
                <a:lnTo>
                  <a:pt x="212278" y="1541867"/>
                </a:lnTo>
                <a:lnTo>
                  <a:pt x="177246" y="1561913"/>
                </a:lnTo>
                <a:lnTo>
                  <a:pt x="141030" y="1578415"/>
                </a:lnTo>
                <a:lnTo>
                  <a:pt x="103720" y="1591227"/>
                </a:lnTo>
                <a:lnTo>
                  <a:pt x="65405" y="16002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1494155" y="2621279"/>
            <a:ext cx="2286000" cy="402590"/>
          </a:xfrm>
          <a:custGeom>
            <a:avLst/>
            <a:gdLst/>
            <a:ahLst/>
            <a:cxnLst/>
            <a:rect l="l" t="t" r="r" b="b"/>
            <a:pathLst>
              <a:path w="2286000" h="402589">
                <a:moveTo>
                  <a:pt x="2285999" y="0"/>
                </a:moveTo>
                <a:lnTo>
                  <a:pt x="0" y="402589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3054985" y="1875789"/>
            <a:ext cx="1828800" cy="1257300"/>
          </a:xfrm>
          <a:custGeom>
            <a:avLst/>
            <a:gdLst/>
            <a:ahLst/>
            <a:cxnLst/>
            <a:rect l="l" t="t" r="r" b="b"/>
            <a:pathLst>
              <a:path w="1828800" h="1257300">
                <a:moveTo>
                  <a:pt x="0" y="1257300"/>
                </a:moveTo>
                <a:lnTo>
                  <a:pt x="18288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/>
          <p:nvPr/>
        </p:nvSpPr>
        <p:spPr>
          <a:xfrm>
            <a:off x="1449069" y="3062985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2" name="object 92"/>
          <p:cNvSpPr/>
          <p:nvPr/>
        </p:nvSpPr>
        <p:spPr>
          <a:xfrm>
            <a:off x="3780154" y="2278379"/>
            <a:ext cx="914400" cy="342900"/>
          </a:xfrm>
          <a:custGeom>
            <a:avLst/>
            <a:gdLst/>
            <a:ahLst/>
            <a:cxnLst/>
            <a:rect l="l" t="t" r="r" b="b"/>
            <a:pathLst>
              <a:path w="914400" h="342900">
                <a:moveTo>
                  <a:pt x="914400" y="0"/>
                </a:moveTo>
                <a:lnTo>
                  <a:pt x="0" y="342900"/>
                </a:lnTo>
              </a:path>
            </a:pathLst>
          </a:custGeom>
          <a:ln w="222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1835150" y="2827400"/>
            <a:ext cx="573405" cy="146685"/>
          </a:xfrm>
          <a:custGeom>
            <a:avLst/>
            <a:gdLst/>
            <a:ahLst/>
            <a:cxnLst/>
            <a:rect l="l" t="t" r="r" b="b"/>
            <a:pathLst>
              <a:path w="573405" h="146685">
                <a:moveTo>
                  <a:pt x="515576" y="24340"/>
                </a:moveTo>
                <a:lnTo>
                  <a:pt x="0" y="127380"/>
                </a:lnTo>
                <a:lnTo>
                  <a:pt x="3810" y="146176"/>
                </a:lnTo>
                <a:lnTo>
                  <a:pt x="519227" y="43018"/>
                </a:lnTo>
                <a:lnTo>
                  <a:pt x="523569" y="32509"/>
                </a:lnTo>
                <a:lnTo>
                  <a:pt x="523526" y="32290"/>
                </a:lnTo>
                <a:lnTo>
                  <a:pt x="515576" y="24340"/>
                </a:lnTo>
                <a:close/>
              </a:path>
              <a:path w="573405" h="146685">
                <a:moveTo>
                  <a:pt x="572588" y="23113"/>
                </a:moveTo>
                <a:lnTo>
                  <a:pt x="521716" y="23113"/>
                </a:lnTo>
                <a:lnTo>
                  <a:pt x="525399" y="41782"/>
                </a:lnTo>
                <a:lnTo>
                  <a:pt x="519227" y="43018"/>
                </a:lnTo>
                <a:lnTo>
                  <a:pt x="506094" y="74802"/>
                </a:lnTo>
                <a:lnTo>
                  <a:pt x="572588" y="23113"/>
                </a:lnTo>
                <a:close/>
              </a:path>
              <a:path w="573405" h="146685">
                <a:moveTo>
                  <a:pt x="523569" y="32509"/>
                </a:moveTo>
                <a:lnTo>
                  <a:pt x="519227" y="43018"/>
                </a:lnTo>
                <a:lnTo>
                  <a:pt x="525399" y="41782"/>
                </a:lnTo>
                <a:lnTo>
                  <a:pt x="523569" y="32509"/>
                </a:lnTo>
                <a:close/>
              </a:path>
              <a:path w="573405" h="146685">
                <a:moveTo>
                  <a:pt x="521716" y="23113"/>
                </a:moveTo>
                <a:lnTo>
                  <a:pt x="515576" y="24340"/>
                </a:lnTo>
                <a:lnTo>
                  <a:pt x="523526" y="32290"/>
                </a:lnTo>
                <a:lnTo>
                  <a:pt x="521716" y="23113"/>
                </a:lnTo>
                <a:close/>
              </a:path>
              <a:path w="573405" h="146685">
                <a:moveTo>
                  <a:pt x="491236" y="0"/>
                </a:moveTo>
                <a:lnTo>
                  <a:pt x="515576" y="24340"/>
                </a:lnTo>
                <a:lnTo>
                  <a:pt x="521716" y="23113"/>
                </a:lnTo>
                <a:lnTo>
                  <a:pt x="572588" y="23113"/>
                </a:lnTo>
                <a:lnTo>
                  <a:pt x="573405" y="22478"/>
                </a:lnTo>
                <a:lnTo>
                  <a:pt x="4912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2583307" y="3034030"/>
            <a:ext cx="2152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5" dirty="0">
                <a:latin typeface="Times New Roman"/>
                <a:cs typeface="Times New Roman"/>
              </a:rPr>
              <a:t>A’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/>
          <p:nvPr/>
        </p:nvSpPr>
        <p:spPr>
          <a:xfrm>
            <a:off x="3219576" y="2707766"/>
            <a:ext cx="179705" cy="186055"/>
          </a:xfrm>
          <a:custGeom>
            <a:avLst/>
            <a:gdLst/>
            <a:ahLst/>
            <a:cxnLst/>
            <a:rect l="l" t="t" r="r" b="b"/>
            <a:pathLst>
              <a:path w="179704" h="186055">
                <a:moveTo>
                  <a:pt x="179197" y="185674"/>
                </a:moveTo>
                <a:lnTo>
                  <a:pt x="135991" y="172157"/>
                </a:lnTo>
                <a:lnTo>
                  <a:pt x="96809" y="150752"/>
                </a:lnTo>
                <a:lnTo>
                  <a:pt x="62656" y="122287"/>
                </a:lnTo>
                <a:lnTo>
                  <a:pt x="34538" y="87593"/>
                </a:lnTo>
                <a:lnTo>
                  <a:pt x="13462" y="47498"/>
                </a:lnTo>
                <a:lnTo>
                  <a:pt x="2407" y="12190"/>
                </a:ln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231004" y="2272029"/>
            <a:ext cx="227330" cy="8153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/>
          <p:nvPr/>
        </p:nvSpPr>
        <p:spPr>
          <a:xfrm>
            <a:off x="3318383" y="2903219"/>
            <a:ext cx="62230" cy="156210"/>
          </a:xfrm>
          <a:custGeom>
            <a:avLst/>
            <a:gdLst/>
            <a:ahLst/>
            <a:cxnLst/>
            <a:rect l="l" t="t" r="r" b="b"/>
            <a:pathLst>
              <a:path w="62229" h="156210">
                <a:moveTo>
                  <a:pt x="0" y="0"/>
                </a:moveTo>
                <a:lnTo>
                  <a:pt x="26360" y="34087"/>
                </a:lnTo>
                <a:lnTo>
                  <a:pt x="45719" y="72199"/>
                </a:lnTo>
                <a:lnTo>
                  <a:pt x="57650" y="113264"/>
                </a:lnTo>
                <a:lnTo>
                  <a:pt x="61721" y="156210"/>
                </a:lnTo>
              </a:path>
            </a:pathLst>
          </a:custGeom>
          <a:ln w="1269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455168" y="770635"/>
            <a:ext cx="6488430" cy="176974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Times New Roman"/>
                <a:cs typeface="Times New Roman"/>
              </a:rPr>
              <a:t>Les deux relations </a:t>
            </a:r>
            <a:r>
              <a:rPr sz="1200" dirty="0">
                <a:latin typeface="Times New Roman"/>
                <a:cs typeface="Times New Roman"/>
              </a:rPr>
              <a:t>trouvés </a:t>
            </a:r>
            <a:r>
              <a:rPr sz="1200" spc="-5" dirty="0">
                <a:latin typeface="Times New Roman"/>
                <a:cs typeface="Times New Roman"/>
              </a:rPr>
              <a:t>ci-dessus définissent </a:t>
            </a:r>
            <a:r>
              <a:rPr sz="1200" dirty="0">
                <a:latin typeface="Times New Roman"/>
                <a:cs typeface="Times New Roman"/>
              </a:rPr>
              <a:t>la position </a:t>
            </a:r>
            <a:r>
              <a:rPr sz="1200" spc="-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points </a:t>
            </a:r>
            <a:r>
              <a:rPr sz="1200" spc="-5" dirty="0">
                <a:latin typeface="Times New Roman"/>
                <a:cs typeface="Times New Roman"/>
              </a:rPr>
              <a:t>conjugués </a:t>
            </a:r>
            <a:r>
              <a:rPr sz="1150" i="1" dirty="0">
                <a:latin typeface="Times New Roman"/>
                <a:cs typeface="Times New Roman"/>
              </a:rPr>
              <a:t>A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150" i="1" spc="5" dirty="0">
                <a:latin typeface="Times New Roman"/>
                <a:cs typeface="Times New Roman"/>
              </a:rPr>
              <a:t>A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spc="-5" dirty="0">
                <a:latin typeface="Times New Roman"/>
                <a:cs typeface="Times New Roman"/>
              </a:rPr>
              <a:t>rigoureusement  </a:t>
            </a:r>
            <a:r>
              <a:rPr sz="1200" dirty="0">
                <a:latin typeface="Times New Roman"/>
                <a:cs typeface="Times New Roman"/>
              </a:rPr>
              <a:t>stigmatiques pour le dioptre </a:t>
            </a:r>
            <a:r>
              <a:rPr sz="1200" spc="-5" dirty="0">
                <a:latin typeface="Times New Roman"/>
                <a:cs typeface="Times New Roman"/>
              </a:rPr>
              <a:t>sphérique </a:t>
            </a:r>
            <a:r>
              <a:rPr sz="1200" dirty="0">
                <a:latin typeface="Times New Roman"/>
                <a:cs typeface="Times New Roman"/>
              </a:rPr>
              <a:t>; ce </a:t>
            </a:r>
            <a:r>
              <a:rPr sz="1200" spc="-5" dirty="0">
                <a:latin typeface="Times New Roman"/>
                <a:cs typeface="Times New Roman"/>
              </a:rPr>
              <a:t>couple </a:t>
            </a:r>
            <a:r>
              <a:rPr sz="1200" dirty="0">
                <a:latin typeface="Times New Roman"/>
                <a:cs typeface="Times New Roman"/>
              </a:rPr>
              <a:t>de point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unique, </a:t>
            </a:r>
            <a:r>
              <a:rPr sz="1200" spc="-5" dirty="0">
                <a:latin typeface="Times New Roman"/>
                <a:cs typeface="Times New Roman"/>
              </a:rPr>
              <a:t>ce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de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Weirstrass.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  <a:tabLst>
                <a:tab pos="6985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IV.	Stigmatisme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approché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a. </a:t>
            </a:r>
            <a:r>
              <a:rPr sz="1200" b="1" spc="-5" dirty="0">
                <a:latin typeface="Times New Roman"/>
                <a:cs typeface="Times New Roman"/>
              </a:rPr>
              <a:t>Stigmatisme approché dans les conditions de</a:t>
            </a:r>
            <a:r>
              <a:rPr sz="1200" b="1" dirty="0">
                <a:latin typeface="Times New Roman"/>
                <a:cs typeface="Times New Roman"/>
              </a:rPr>
              <a:t> Gauss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550">
              <a:latin typeface="Times New Roman"/>
              <a:cs typeface="Times New Roman"/>
            </a:endParaRPr>
          </a:p>
          <a:p>
            <a:pPr marL="1597660" algn="ctr">
              <a:lnSpc>
                <a:spcPct val="100000"/>
              </a:lnSpc>
            </a:pPr>
            <a:r>
              <a:rPr sz="1400" b="1" i="1" dirty="0">
                <a:latin typeface="Times New Roman"/>
                <a:cs typeface="Times New Roman"/>
              </a:rPr>
              <a:t>i’</a:t>
            </a:r>
            <a:endParaRPr sz="1400">
              <a:latin typeface="Times New Roman"/>
              <a:cs typeface="Times New Roman"/>
            </a:endParaRPr>
          </a:p>
          <a:p>
            <a:pPr marR="35560" algn="ctr">
              <a:lnSpc>
                <a:spcPct val="100000"/>
              </a:lnSpc>
              <a:spcBef>
                <a:spcPts val="120"/>
              </a:spcBef>
            </a:pPr>
            <a:r>
              <a:rPr sz="1400" b="1" dirty="0">
                <a:latin typeface="Times New Roman"/>
                <a:cs typeface="Times New Roman"/>
              </a:rPr>
              <a:t>I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 txBox="1"/>
          <p:nvPr/>
        </p:nvSpPr>
        <p:spPr>
          <a:xfrm>
            <a:off x="3515995" y="2758185"/>
            <a:ext cx="1562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ω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0" name="object 100"/>
          <p:cNvSpPr/>
          <p:nvPr/>
        </p:nvSpPr>
        <p:spPr>
          <a:xfrm>
            <a:off x="2118232" y="2922269"/>
            <a:ext cx="62230" cy="156210"/>
          </a:xfrm>
          <a:custGeom>
            <a:avLst/>
            <a:gdLst/>
            <a:ahLst/>
            <a:cxnLst/>
            <a:rect l="l" t="t" r="r" b="b"/>
            <a:pathLst>
              <a:path w="62230" h="156210">
                <a:moveTo>
                  <a:pt x="0" y="0"/>
                </a:moveTo>
                <a:lnTo>
                  <a:pt x="26360" y="34087"/>
                </a:lnTo>
                <a:lnTo>
                  <a:pt x="45719" y="72199"/>
                </a:lnTo>
                <a:lnTo>
                  <a:pt x="57650" y="113264"/>
                </a:lnTo>
                <a:lnTo>
                  <a:pt x="61722" y="15621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1" name="object 101"/>
          <p:cNvSpPr txBox="1"/>
          <p:nvPr/>
        </p:nvSpPr>
        <p:spPr>
          <a:xfrm>
            <a:off x="2242408" y="2817699"/>
            <a:ext cx="22479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250" i="1" spc="10" dirty="0">
                <a:latin typeface="Symbol"/>
                <a:cs typeface="Symbol"/>
              </a:rPr>
              <a:t></a:t>
            </a:r>
            <a:r>
              <a:rPr sz="1050" spc="15" baseline="-23809" dirty="0">
                <a:latin typeface="Times New Roman"/>
                <a:cs typeface="Times New Roman"/>
              </a:rPr>
              <a:t>1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102" name="object 102"/>
          <p:cNvSpPr/>
          <p:nvPr/>
        </p:nvSpPr>
        <p:spPr>
          <a:xfrm>
            <a:off x="2522854" y="2621279"/>
            <a:ext cx="1257300" cy="457200"/>
          </a:xfrm>
          <a:custGeom>
            <a:avLst/>
            <a:gdLst/>
            <a:ahLst/>
            <a:cxnLst/>
            <a:rect l="l" t="t" r="r" b="b"/>
            <a:pathLst>
              <a:path w="1257300" h="457200">
                <a:moveTo>
                  <a:pt x="1257299" y="0"/>
                </a:moveTo>
                <a:lnTo>
                  <a:pt x="0" y="457200"/>
                </a:lnTo>
              </a:path>
            </a:pathLst>
          </a:custGeom>
          <a:ln w="222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2952736" y="2966229"/>
            <a:ext cx="7048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70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2838980" y="2839483"/>
            <a:ext cx="3238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60985" algn="l"/>
              </a:tabLst>
            </a:pPr>
            <a:r>
              <a:rPr sz="1250" i="1" spc="-25" dirty="0">
                <a:latin typeface="Symbol"/>
                <a:cs typeface="Symbol"/>
              </a:rPr>
              <a:t></a:t>
            </a:r>
            <a:r>
              <a:rPr sz="1250" spc="-25" dirty="0">
                <a:latin typeface="Times New Roman"/>
                <a:cs typeface="Times New Roman"/>
              </a:rPr>
              <a:t>	</a:t>
            </a:r>
            <a:r>
              <a:rPr sz="2100" b="1" i="1" baseline="1984" dirty="0">
                <a:latin typeface="Times New Roman"/>
                <a:cs typeface="Times New Roman"/>
              </a:rPr>
              <a:t>i</a:t>
            </a:r>
            <a:endParaRPr sz="2100" baseline="1984">
              <a:latin typeface="Times New Roman"/>
              <a:cs typeface="Times New Roman"/>
            </a:endParaRPr>
          </a:p>
        </p:txBody>
      </p:sp>
      <p:sp>
        <p:nvSpPr>
          <p:cNvPr id="105" name="object 105"/>
          <p:cNvSpPr/>
          <p:nvPr/>
        </p:nvSpPr>
        <p:spPr>
          <a:xfrm>
            <a:off x="4077715" y="2412999"/>
            <a:ext cx="235838" cy="1215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1382394" y="5481954"/>
            <a:ext cx="685800" cy="182880"/>
          </a:xfrm>
          <a:custGeom>
            <a:avLst/>
            <a:gdLst/>
            <a:ahLst/>
            <a:cxnLst/>
            <a:rect l="l" t="t" r="r" b="b"/>
            <a:pathLst>
              <a:path w="685800" h="182879">
                <a:moveTo>
                  <a:pt x="514350" y="0"/>
                </a:moveTo>
                <a:lnTo>
                  <a:pt x="514350" y="45719"/>
                </a:lnTo>
                <a:lnTo>
                  <a:pt x="0" y="45719"/>
                </a:lnTo>
                <a:lnTo>
                  <a:pt x="0" y="137159"/>
                </a:lnTo>
                <a:lnTo>
                  <a:pt x="514350" y="137159"/>
                </a:lnTo>
                <a:lnTo>
                  <a:pt x="514350" y="182879"/>
                </a:lnTo>
                <a:lnTo>
                  <a:pt x="685800" y="91439"/>
                </a:lnTo>
                <a:lnTo>
                  <a:pt x="51435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25</a:t>
            </a:fld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6682" y="555802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473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94248" y="528732"/>
            <a:ext cx="208279" cy="0"/>
          </a:xfrm>
          <a:custGeom>
            <a:avLst/>
            <a:gdLst/>
            <a:ahLst/>
            <a:cxnLst/>
            <a:rect l="l" t="t" r="r" b="b"/>
            <a:pathLst>
              <a:path w="208279">
                <a:moveTo>
                  <a:pt x="0" y="0"/>
                </a:moveTo>
                <a:lnTo>
                  <a:pt x="207662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66969" y="555802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>
                <a:moveTo>
                  <a:pt x="0" y="0"/>
                </a:moveTo>
                <a:lnTo>
                  <a:pt x="158858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54227" y="528732"/>
            <a:ext cx="184785" cy="0"/>
          </a:xfrm>
          <a:custGeom>
            <a:avLst/>
            <a:gdLst/>
            <a:ahLst/>
            <a:cxnLst/>
            <a:rect l="l" t="t" r="r" b="b"/>
            <a:pathLst>
              <a:path w="184784">
                <a:moveTo>
                  <a:pt x="0" y="0"/>
                </a:moveTo>
                <a:lnTo>
                  <a:pt x="184343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09855" y="528732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662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3982" y="532137"/>
            <a:ext cx="970915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72745" algn="l"/>
                <a:tab pos="768350" algn="l"/>
              </a:tabLst>
            </a:pPr>
            <a:r>
              <a:rPr sz="1200" i="1" spc="35" dirty="0">
                <a:latin typeface="Times New Roman"/>
                <a:cs typeface="Times New Roman"/>
              </a:rPr>
              <a:t>S</a:t>
            </a:r>
            <a:r>
              <a:rPr sz="1200" i="1" spc="-70" dirty="0">
                <a:latin typeface="Times New Roman"/>
                <a:cs typeface="Times New Roman"/>
              </a:rPr>
              <a:t>A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i="1" spc="35" dirty="0">
                <a:latin typeface="Times New Roman"/>
                <a:cs typeface="Times New Roman"/>
              </a:rPr>
              <a:t>S</a:t>
            </a:r>
            <a:r>
              <a:rPr sz="1200" i="1" spc="15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800" i="1" spc="60" baseline="4629" dirty="0">
                <a:latin typeface="Times New Roman"/>
                <a:cs typeface="Times New Roman"/>
              </a:rPr>
              <a:t>SC</a:t>
            </a:r>
            <a:endParaRPr sz="1800" baseline="4629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1481" y="304912"/>
            <a:ext cx="51435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800" spc="22" baseline="-34722" dirty="0">
                <a:latin typeface="Symbol"/>
                <a:cs typeface="Symbol"/>
              </a:rPr>
              <a:t>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32697" y="425543"/>
            <a:ext cx="182880" cy="0"/>
          </a:xfrm>
          <a:custGeom>
            <a:avLst/>
            <a:gdLst/>
            <a:ahLst/>
            <a:cxnLst/>
            <a:rect l="l" t="t" r="r" b="b"/>
            <a:pathLst>
              <a:path w="182879">
                <a:moveTo>
                  <a:pt x="0" y="0"/>
                </a:moveTo>
                <a:lnTo>
                  <a:pt x="182826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586223" y="425543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481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045543" y="402146"/>
            <a:ext cx="4540885" cy="2108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800" i="1" spc="15" baseline="37037" dirty="0">
                <a:latin typeface="Times New Roman"/>
                <a:cs typeface="Times New Roman"/>
              </a:rPr>
              <a:t>n</a:t>
            </a:r>
            <a:r>
              <a:rPr sz="1800" spc="15" baseline="37037" dirty="0">
                <a:latin typeface="Times New Roman"/>
                <a:cs typeface="Times New Roman"/>
              </a:rPr>
              <a:t>'</a:t>
            </a:r>
            <a:r>
              <a:rPr sz="1800" spc="15" baseline="37037" dirty="0">
                <a:latin typeface="Symbol"/>
                <a:cs typeface="Symbol"/>
              </a:rPr>
              <a:t></a:t>
            </a:r>
            <a:r>
              <a:rPr sz="1800" i="1" spc="15" baseline="37037" dirty="0">
                <a:latin typeface="Times New Roman"/>
                <a:cs typeface="Times New Roman"/>
              </a:rPr>
              <a:t>n </a:t>
            </a:r>
            <a:r>
              <a:rPr sz="1800" spc="-7" baseline="2314" dirty="0">
                <a:latin typeface="Times New Roman"/>
                <a:cs typeface="Times New Roman"/>
              </a:rPr>
              <a:t>(</a:t>
            </a:r>
            <a:r>
              <a:rPr sz="1800" i="1" spc="-7" baseline="2314" dirty="0">
                <a:latin typeface="Times New Roman"/>
                <a:cs typeface="Times New Roman"/>
              </a:rPr>
              <a:t>SA </a:t>
            </a:r>
            <a:r>
              <a:rPr sz="1800" baseline="2314" dirty="0">
                <a:latin typeface="Times New Roman"/>
                <a:cs typeface="Times New Roman"/>
              </a:rPr>
              <a:t>tend </a:t>
            </a:r>
            <a:r>
              <a:rPr sz="1800" spc="-7" baseline="2314" dirty="0">
                <a:latin typeface="Times New Roman"/>
                <a:cs typeface="Times New Roman"/>
              </a:rPr>
              <a:t>vers l’infini </a:t>
            </a:r>
            <a:r>
              <a:rPr sz="1800" baseline="2314" dirty="0">
                <a:latin typeface="Times New Roman"/>
                <a:cs typeface="Times New Roman"/>
              </a:rPr>
              <a:t>alors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i="1" spc="40" dirty="0">
                <a:latin typeface="Times New Roman"/>
                <a:cs typeface="Times New Roman"/>
              </a:rPr>
              <a:t>SF</a:t>
            </a:r>
            <a:r>
              <a:rPr sz="1200" spc="40" dirty="0">
                <a:latin typeface="Times New Roman"/>
                <a:cs typeface="Times New Roman"/>
              </a:rPr>
              <a:t>'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f 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baseline="2314" dirty="0">
                <a:latin typeface="Times New Roman"/>
                <a:cs typeface="Times New Roman"/>
              </a:rPr>
              <a:t>: </a:t>
            </a:r>
            <a:r>
              <a:rPr sz="1800" spc="-7" baseline="2314" dirty="0">
                <a:latin typeface="Times New Roman"/>
                <a:cs typeface="Times New Roman"/>
              </a:rPr>
              <a:t>distance focale</a:t>
            </a:r>
            <a:r>
              <a:rPr sz="1800" spc="44" baseline="2314" dirty="0">
                <a:latin typeface="Times New Roman"/>
                <a:cs typeface="Times New Roman"/>
              </a:rPr>
              <a:t> </a:t>
            </a:r>
            <a:r>
              <a:rPr sz="1800" baseline="2314" dirty="0">
                <a:latin typeface="Times New Roman"/>
                <a:cs typeface="Times New Roman"/>
              </a:rPr>
              <a:t>image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94135" y="943621"/>
            <a:ext cx="226695" cy="0"/>
          </a:xfrm>
          <a:custGeom>
            <a:avLst/>
            <a:gdLst/>
            <a:ahLst/>
            <a:cxnLst/>
            <a:rect l="l" t="t" r="r" b="b"/>
            <a:pathLst>
              <a:path w="226695">
                <a:moveTo>
                  <a:pt x="0" y="0"/>
                </a:moveTo>
                <a:lnTo>
                  <a:pt x="226541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91200" y="943621"/>
            <a:ext cx="286385" cy="0"/>
          </a:xfrm>
          <a:custGeom>
            <a:avLst/>
            <a:gdLst/>
            <a:ahLst/>
            <a:cxnLst/>
            <a:rect l="l" t="t" r="r" b="b"/>
            <a:pathLst>
              <a:path w="286384">
                <a:moveTo>
                  <a:pt x="0" y="0"/>
                </a:moveTo>
                <a:lnTo>
                  <a:pt x="285966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494123" y="935534"/>
            <a:ext cx="65087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449580" algn="l"/>
              </a:tabLst>
            </a:pPr>
            <a:r>
              <a:rPr sz="1150" i="1" spc="60" dirty="0">
                <a:latin typeface="Times New Roman"/>
                <a:cs typeface="Times New Roman"/>
              </a:rPr>
              <a:t>S</a:t>
            </a:r>
            <a:r>
              <a:rPr sz="1150" i="1" spc="105" dirty="0">
                <a:latin typeface="Times New Roman"/>
                <a:cs typeface="Times New Roman"/>
              </a:rPr>
              <a:t>F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dirty="0">
                <a:latin typeface="Times New Roman"/>
                <a:cs typeface="Times New Roman"/>
              </a:rPr>
              <a:t>	</a:t>
            </a:r>
            <a:r>
              <a:rPr sz="1150" i="1" spc="65" dirty="0">
                <a:latin typeface="Times New Roman"/>
                <a:cs typeface="Times New Roman"/>
              </a:rPr>
              <a:t>SC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45807" y="722989"/>
            <a:ext cx="13144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i="1" spc="35" dirty="0">
                <a:latin typeface="Times New Roman"/>
                <a:cs typeface="Times New Roman"/>
              </a:rPr>
              <a:t>n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620021" y="841041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4">
                <a:moveTo>
                  <a:pt x="0" y="0"/>
                </a:moveTo>
                <a:lnTo>
                  <a:pt x="202336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1994023" y="841041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6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227358" y="943621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5">
                <a:moveTo>
                  <a:pt x="0" y="0"/>
                </a:moveTo>
                <a:lnTo>
                  <a:pt x="28723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15062" y="817879"/>
            <a:ext cx="25038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1870075" algn="l"/>
              </a:tabLst>
            </a:pP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37" baseline="36231" dirty="0">
                <a:latin typeface="Times New Roman"/>
                <a:cs typeface="Times New Roman"/>
              </a:rPr>
              <a:t>n</a:t>
            </a:r>
            <a:r>
              <a:rPr sz="1725" spc="37" baseline="36231" dirty="0">
                <a:latin typeface="Times New Roman"/>
                <a:cs typeface="Times New Roman"/>
              </a:rPr>
              <a:t>'</a:t>
            </a:r>
            <a:r>
              <a:rPr sz="1725" spc="37" baseline="36231" dirty="0">
                <a:latin typeface="Symbol"/>
                <a:cs typeface="Symbol"/>
              </a:rPr>
              <a:t></a:t>
            </a:r>
            <a:r>
              <a:rPr sz="1725" i="1" spc="37" baseline="36231" dirty="0">
                <a:latin typeface="Times New Roman"/>
                <a:cs typeface="Times New Roman"/>
              </a:rPr>
              <a:t>n  </a:t>
            </a:r>
            <a:r>
              <a:rPr sz="1200" spc="-5" dirty="0">
                <a:latin typeface="Times New Roman"/>
                <a:cs typeface="Times New Roman"/>
              </a:rPr>
              <a:t>D’où  </a:t>
            </a:r>
            <a:r>
              <a:rPr sz="1150" i="1" spc="60" dirty="0">
                <a:latin typeface="Times New Roman"/>
                <a:cs typeface="Times New Roman"/>
              </a:rPr>
              <a:t>SF</a:t>
            </a:r>
            <a:r>
              <a:rPr sz="1150" spc="60" dirty="0">
                <a:latin typeface="Times New Roman"/>
                <a:cs typeface="Times New Roman"/>
              </a:rPr>
              <a:t>'</a:t>
            </a:r>
            <a:r>
              <a:rPr sz="1150" spc="-25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55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SC</a:t>
            </a:r>
            <a:r>
              <a:rPr sz="1150" spc="25" dirty="0">
                <a:latin typeface="Times New Roman"/>
                <a:cs typeface="Times New Roman"/>
              </a:rPr>
              <a:t>.	</a:t>
            </a:r>
            <a:r>
              <a:rPr sz="1200" dirty="0">
                <a:latin typeface="Times New Roman"/>
                <a:cs typeface="Times New Roman"/>
              </a:rPr>
              <a:t>où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encore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24831" y="937271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7797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84514" y="93727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224880" y="935534"/>
            <a:ext cx="1878964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310005" algn="l"/>
                <a:tab pos="1764664" algn="l"/>
              </a:tabLst>
            </a:pPr>
            <a:r>
              <a:rPr sz="1150" i="1" spc="40" dirty="0">
                <a:latin typeface="Times New Roman"/>
                <a:cs typeface="Times New Roman"/>
              </a:rPr>
              <a:t>n</a:t>
            </a:r>
            <a:r>
              <a:rPr sz="1150" spc="-5" dirty="0">
                <a:latin typeface="Times New Roman"/>
                <a:cs typeface="Times New Roman"/>
              </a:rPr>
              <a:t>'</a:t>
            </a:r>
            <a:r>
              <a:rPr sz="1150" spc="60" dirty="0">
                <a:latin typeface="Symbol"/>
                <a:cs typeface="Symbol"/>
              </a:rPr>
              <a:t>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i="1" dirty="0">
                <a:latin typeface="Times New Roman"/>
                <a:cs typeface="Times New Roman"/>
              </a:rPr>
              <a:t>	</a:t>
            </a:r>
            <a:r>
              <a:rPr sz="1725" i="1" spc="52" baseline="2415" dirty="0">
                <a:latin typeface="Times New Roman"/>
                <a:cs typeface="Times New Roman"/>
              </a:rPr>
              <a:t>n</a:t>
            </a:r>
            <a:r>
              <a:rPr sz="1725" spc="-7" baseline="2415" dirty="0">
                <a:latin typeface="Times New Roman"/>
                <a:cs typeface="Times New Roman"/>
              </a:rPr>
              <a:t>'</a:t>
            </a:r>
            <a:r>
              <a:rPr sz="1725" spc="89" baseline="2415" dirty="0">
                <a:latin typeface="Symbol"/>
                <a:cs typeface="Symbol"/>
              </a:rPr>
              <a:t></a:t>
            </a:r>
            <a:r>
              <a:rPr sz="1725" i="1" spc="22" baseline="2415" dirty="0">
                <a:latin typeface="Times New Roman"/>
                <a:cs typeface="Times New Roman"/>
              </a:rPr>
              <a:t>n</a:t>
            </a:r>
            <a:r>
              <a:rPr sz="1725" i="1" baseline="2415" dirty="0">
                <a:latin typeface="Times New Roman"/>
                <a:cs typeface="Times New Roman"/>
              </a:rPr>
              <a:t>	</a:t>
            </a:r>
            <a:r>
              <a:rPr sz="1725" i="1" spc="37" baseline="2415" dirty="0">
                <a:latin typeface="Times New Roman"/>
                <a:cs typeface="Times New Roman"/>
              </a:rPr>
              <a:t>C</a:t>
            </a:r>
            <a:endParaRPr sz="1725" baseline="2415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284073" y="722989"/>
            <a:ext cx="187007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  <a:tabLst>
                <a:tab pos="992505" algn="l"/>
              </a:tabLst>
            </a:pP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spc="20" dirty="0">
                <a:latin typeface="Times New Roman"/>
                <a:cs typeface="Times New Roman"/>
              </a:rPr>
              <a:t>'	</a:t>
            </a:r>
            <a:r>
              <a:rPr sz="1725" i="1" spc="15" baseline="-33816" dirty="0">
                <a:latin typeface="Times New Roman"/>
                <a:cs typeface="Times New Roman"/>
              </a:rPr>
              <a:t>f </a:t>
            </a:r>
            <a:r>
              <a:rPr sz="1725" spc="7" baseline="-33816" dirty="0">
                <a:latin typeface="Times New Roman"/>
                <a:cs typeface="Times New Roman"/>
              </a:rPr>
              <a:t>' </a:t>
            </a:r>
            <a:r>
              <a:rPr sz="1725" spc="30" baseline="-33816" dirty="0">
                <a:latin typeface="Symbol"/>
                <a:cs typeface="Symbol"/>
              </a:rPr>
              <a:t></a:t>
            </a:r>
            <a:r>
              <a:rPr sz="1725" spc="30" baseline="-33816" dirty="0">
                <a:latin typeface="Times New Roman"/>
                <a:cs typeface="Times New Roman"/>
              </a:rPr>
              <a:t> </a:t>
            </a:r>
            <a:r>
              <a:rPr sz="1725" i="1" spc="30" baseline="2415" dirty="0">
                <a:latin typeface="Times New Roman"/>
                <a:cs typeface="Times New Roman"/>
              </a:rPr>
              <a:t>n</a:t>
            </a:r>
            <a:r>
              <a:rPr sz="1725" spc="30" baseline="2415" dirty="0">
                <a:latin typeface="Times New Roman"/>
                <a:cs typeface="Times New Roman"/>
              </a:rPr>
              <a:t>' </a:t>
            </a:r>
            <a:r>
              <a:rPr sz="1725" i="1" spc="30" baseline="2415" dirty="0">
                <a:latin typeface="Times New Roman"/>
                <a:cs typeface="Times New Roman"/>
              </a:rPr>
              <a:t>R </a:t>
            </a:r>
            <a:r>
              <a:rPr sz="1725" spc="30" baseline="-33816" dirty="0">
                <a:latin typeface="Symbol"/>
                <a:cs typeface="Symbol"/>
              </a:rPr>
              <a:t></a:t>
            </a:r>
            <a:r>
              <a:rPr sz="1725" spc="112" baseline="-33816" dirty="0">
                <a:latin typeface="Times New Roman"/>
                <a:cs typeface="Times New Roman"/>
              </a:rPr>
              <a:t> </a:t>
            </a:r>
            <a:r>
              <a:rPr sz="1725" i="1" spc="30" baseline="2415" dirty="0">
                <a:latin typeface="Times New Roman"/>
                <a:cs typeface="Times New Roman"/>
              </a:rPr>
              <a:t>n</a:t>
            </a:r>
            <a:r>
              <a:rPr sz="1725" spc="30" baseline="2415" dirty="0">
                <a:latin typeface="Times New Roman"/>
                <a:cs typeface="Times New Roman"/>
              </a:rPr>
              <a:t>'</a:t>
            </a:r>
            <a:endParaRPr sz="1725" baseline="2415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25419" y="733043"/>
            <a:ext cx="915035" cy="0"/>
          </a:xfrm>
          <a:custGeom>
            <a:avLst/>
            <a:gdLst/>
            <a:ahLst/>
            <a:cxnLst/>
            <a:rect l="l" t="t" r="r" b="b"/>
            <a:pathLst>
              <a:path w="915035">
                <a:moveTo>
                  <a:pt x="0" y="0"/>
                </a:moveTo>
                <a:lnTo>
                  <a:pt x="9147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222370" y="729995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638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143121" y="729995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638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225419" y="1132433"/>
            <a:ext cx="915035" cy="0"/>
          </a:xfrm>
          <a:custGeom>
            <a:avLst/>
            <a:gdLst/>
            <a:ahLst/>
            <a:cxnLst/>
            <a:rect l="l" t="t" r="r" b="b"/>
            <a:pathLst>
              <a:path w="915035">
                <a:moveTo>
                  <a:pt x="0" y="0"/>
                </a:moveTo>
                <a:lnTo>
                  <a:pt x="914704" y="0"/>
                </a:lnTo>
              </a:path>
            </a:pathLst>
          </a:custGeom>
          <a:ln w="64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68156" y="1344306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6563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54682" y="1336219"/>
            <a:ext cx="11811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i="1" spc="20" dirty="0"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54610" y="1123674"/>
            <a:ext cx="62992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725" i="1" spc="37" baseline="-36231" dirty="0">
                <a:latin typeface="Times New Roman"/>
                <a:cs typeface="Times New Roman"/>
              </a:rPr>
              <a:t>C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725" spc="202" baseline="-36231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n</a:t>
            </a:r>
            <a:r>
              <a:rPr sz="1150" spc="25" dirty="0">
                <a:latin typeface="Times New Roman"/>
                <a:cs typeface="Times New Roman"/>
              </a:rPr>
              <a:t>'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i="1" spc="25" dirty="0"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73963" y="1140205"/>
            <a:ext cx="610235" cy="0"/>
          </a:xfrm>
          <a:custGeom>
            <a:avLst/>
            <a:gdLst/>
            <a:ahLst/>
            <a:cxnLst/>
            <a:rect l="l" t="t" r="r" b="b"/>
            <a:pathLst>
              <a:path w="610235">
                <a:moveTo>
                  <a:pt x="0" y="0"/>
                </a:moveTo>
                <a:lnTo>
                  <a:pt x="6099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70916" y="1137157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383"/>
                </a:lnTo>
              </a:path>
            </a:pathLst>
          </a:custGeom>
          <a:ln w="609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086916" y="1137157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5">
                <a:moveTo>
                  <a:pt x="0" y="0"/>
                </a:moveTo>
                <a:lnTo>
                  <a:pt x="0" y="405383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73963" y="1539493"/>
            <a:ext cx="610235" cy="0"/>
          </a:xfrm>
          <a:custGeom>
            <a:avLst/>
            <a:gdLst/>
            <a:ahLst/>
            <a:cxnLst/>
            <a:rect l="l" t="t" r="r" b="b"/>
            <a:pathLst>
              <a:path w="610235">
                <a:moveTo>
                  <a:pt x="0" y="0"/>
                </a:moveTo>
                <a:lnTo>
                  <a:pt x="609904" y="0"/>
                </a:lnTo>
              </a:path>
            </a:pathLst>
          </a:custGeom>
          <a:ln w="609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133652" y="1225041"/>
            <a:ext cx="59740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est appelé vergence, c’est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caractéristique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sphérique </a:t>
            </a:r>
            <a:r>
              <a:rPr sz="1200" dirty="0">
                <a:latin typeface="Times New Roman"/>
                <a:cs typeface="Times New Roman"/>
              </a:rPr>
              <a:t>, l’unité de C </a:t>
            </a:r>
            <a:r>
              <a:rPr sz="1200" spc="-5" dirty="0">
                <a:latin typeface="Times New Roman"/>
                <a:cs typeface="Times New Roman"/>
              </a:rPr>
              <a:t>et</a:t>
            </a:r>
            <a:r>
              <a:rPr sz="1200" spc="9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Times New Roman"/>
                <a:cs typeface="Times New Roman"/>
              </a:rPr>
              <a:t>la </a:t>
            </a:r>
            <a:r>
              <a:rPr sz="1200" dirty="0">
                <a:latin typeface="Times New Roman"/>
                <a:cs typeface="Times New Roman"/>
              </a:rPr>
              <a:t>dioptrie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5168" y="1519173"/>
            <a:ext cx="5012690" cy="734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(δ).la quantité </a:t>
            </a:r>
            <a:r>
              <a:rPr sz="1200" i="1" dirty="0">
                <a:latin typeface="Times New Roman"/>
                <a:cs typeface="Times New Roman"/>
              </a:rPr>
              <a:t>SF’ </a:t>
            </a:r>
            <a:r>
              <a:rPr sz="1200" spc="-5" dirty="0">
                <a:latin typeface="Times New Roman"/>
                <a:cs typeface="Times New Roman"/>
              </a:rPr>
              <a:t>(attention </a:t>
            </a:r>
            <a:r>
              <a:rPr sz="1200" dirty="0">
                <a:latin typeface="Times New Roman"/>
                <a:cs typeface="Times New Roman"/>
              </a:rPr>
              <a:t>au </a:t>
            </a:r>
            <a:r>
              <a:rPr sz="1200" spc="-5" dirty="0">
                <a:latin typeface="Times New Roman"/>
                <a:cs typeface="Times New Roman"/>
              </a:rPr>
              <a:t>signe) notée </a:t>
            </a:r>
            <a:r>
              <a:rPr sz="1200" i="1" dirty="0">
                <a:latin typeface="Times New Roman"/>
                <a:cs typeface="Times New Roman"/>
              </a:rPr>
              <a:t>f’ </a:t>
            </a:r>
            <a:r>
              <a:rPr sz="1200" i="1" spc="-5" dirty="0">
                <a:latin typeface="Times New Roman"/>
                <a:cs typeface="Times New Roman"/>
              </a:rPr>
              <a:t>est appelée distance </a:t>
            </a:r>
            <a:r>
              <a:rPr sz="1200" i="1" dirty="0">
                <a:latin typeface="Times New Roman"/>
                <a:cs typeface="Times New Roman"/>
              </a:rPr>
              <a:t>focale</a:t>
            </a:r>
            <a:r>
              <a:rPr sz="1200" i="1" spc="16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image.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</a:pPr>
            <a:r>
              <a:rPr sz="1200" b="1" spc="-5" dirty="0">
                <a:latin typeface="Times New Roman"/>
                <a:cs typeface="Times New Roman"/>
              </a:rPr>
              <a:t>b. foyer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objet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foyer objet </a:t>
            </a:r>
            <a:r>
              <a:rPr sz="1200" dirty="0">
                <a:latin typeface="Times New Roman"/>
                <a:cs typeface="Times New Roman"/>
              </a:rPr>
              <a:t>F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tel que </a:t>
            </a:r>
            <a:r>
              <a:rPr sz="1200" spc="-5" dirty="0">
                <a:latin typeface="Times New Roman"/>
                <a:cs typeface="Times New Roman"/>
              </a:rPr>
              <a:t>son conjugué est </a:t>
            </a:r>
            <a:r>
              <a:rPr sz="1200" dirty="0">
                <a:latin typeface="Times New Roman"/>
                <a:cs typeface="Times New Roman"/>
              </a:rPr>
              <a:t>à l’infini </a:t>
            </a:r>
            <a:r>
              <a:rPr sz="1200" spc="-5" dirty="0">
                <a:latin typeface="Times New Roman"/>
                <a:cs typeface="Times New Roman"/>
              </a:rPr>
              <a:t>sur l’axe </a:t>
            </a:r>
            <a:r>
              <a:rPr sz="1200" dirty="0">
                <a:latin typeface="Times New Roman"/>
                <a:cs typeface="Times New Roman"/>
              </a:rPr>
              <a:t>optique ; on 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545189" y="2474409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943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32206" y="2447382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4">
                <a:moveTo>
                  <a:pt x="0" y="0"/>
                </a:moveTo>
                <a:lnTo>
                  <a:pt x="209597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907503" y="2474409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5">
                <a:moveTo>
                  <a:pt x="0" y="0"/>
                </a:moveTo>
                <a:lnTo>
                  <a:pt x="160135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94819" y="2447382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491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252188" y="2447382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422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507089" y="2180355"/>
            <a:ext cx="619125" cy="4794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 indent="42545">
              <a:lnSpc>
                <a:spcPct val="124100"/>
              </a:lnSpc>
              <a:spcBef>
                <a:spcPts val="95"/>
              </a:spcBef>
              <a:tabLst>
                <a:tab pos="400050" algn="l"/>
              </a:tabLst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800" spc="15" baseline="-34722" dirty="0">
                <a:latin typeface="Symbol"/>
                <a:cs typeface="Symbol"/>
              </a:rPr>
              <a:t>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  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-6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'	</a:t>
            </a:r>
            <a:r>
              <a:rPr sz="1200" i="1" spc="40" dirty="0">
                <a:latin typeface="Times New Roman"/>
                <a:cs typeface="Times New Roman"/>
              </a:rPr>
              <a:t>SA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2199290" y="2342579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4">
                <a:moveTo>
                  <a:pt x="0" y="0"/>
                </a:moveTo>
                <a:lnTo>
                  <a:pt x="183212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05715" y="2344513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5">
                <a:moveTo>
                  <a:pt x="0" y="0"/>
                </a:moveTo>
                <a:lnTo>
                  <a:pt x="158990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497451" y="2344513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7974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475623" y="2474409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766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463200" y="2447382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941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5836761" y="2447382"/>
            <a:ext cx="286385" cy="0"/>
          </a:xfrm>
          <a:custGeom>
            <a:avLst/>
            <a:gdLst/>
            <a:ahLst/>
            <a:cxnLst/>
            <a:rect l="l" t="t" r="r" b="b"/>
            <a:pathLst>
              <a:path w="286385">
                <a:moveTo>
                  <a:pt x="0" y="0"/>
                </a:moveTo>
                <a:lnTo>
                  <a:pt x="286218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5877202" y="2438916"/>
            <a:ext cx="2152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40" dirty="0">
                <a:latin typeface="Times New Roman"/>
                <a:cs typeface="Times New Roman"/>
              </a:rPr>
              <a:t>SC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1074948" y="2321115"/>
            <a:ext cx="4619625" cy="338455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30504" marR="30480" indent="-180340">
              <a:lnSpc>
                <a:spcPct val="70000"/>
              </a:lnSpc>
              <a:spcBef>
                <a:spcPts val="545"/>
              </a:spcBef>
              <a:tabLst>
                <a:tab pos="4400550" algn="l"/>
              </a:tabLst>
            </a:pP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800" i="1" spc="15" baseline="37037" dirty="0">
                <a:latin typeface="Times New Roman"/>
                <a:cs typeface="Times New Roman"/>
              </a:rPr>
              <a:t>n</a:t>
            </a:r>
            <a:r>
              <a:rPr sz="1800" spc="15" baseline="37037" dirty="0">
                <a:latin typeface="Times New Roman"/>
                <a:cs typeface="Times New Roman"/>
              </a:rPr>
              <a:t>'</a:t>
            </a:r>
            <a:r>
              <a:rPr sz="1800" spc="15" baseline="37037" dirty="0">
                <a:latin typeface="Symbol"/>
                <a:cs typeface="Symbol"/>
              </a:rPr>
              <a:t></a:t>
            </a:r>
            <a:r>
              <a:rPr sz="1800" i="1" spc="15" baseline="37037" dirty="0">
                <a:latin typeface="Times New Roman"/>
                <a:cs typeface="Times New Roman"/>
              </a:rPr>
              <a:t>n </a:t>
            </a:r>
            <a:r>
              <a:rPr sz="1800" baseline="2314" dirty="0">
                <a:latin typeface="Times New Roman"/>
                <a:cs typeface="Times New Roman"/>
              </a:rPr>
              <a:t>, lorsque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45" dirty="0">
                <a:latin typeface="Symbol"/>
                <a:cs typeface="Symbol"/>
              </a:rPr>
              <a:t>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Symbol"/>
                <a:cs typeface="Symbol"/>
              </a:rPr>
              <a:t>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800" baseline="2314" dirty="0">
                <a:latin typeface="Times New Roman"/>
                <a:cs typeface="Times New Roman"/>
              </a:rPr>
              <a:t>on a </a:t>
            </a:r>
            <a:r>
              <a:rPr sz="1200" i="1" spc="40" dirty="0">
                <a:latin typeface="Times New Roman"/>
                <a:cs typeface="Times New Roman"/>
              </a:rPr>
              <a:t>SA </a:t>
            </a:r>
            <a:r>
              <a:rPr sz="1200" spc="70" dirty="0">
                <a:latin typeface="Symbol"/>
                <a:cs typeface="Symbol"/>
              </a:rPr>
              <a:t>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200" i="1" spc="40" dirty="0">
                <a:latin typeface="Times New Roman"/>
                <a:cs typeface="Times New Roman"/>
              </a:rPr>
              <a:t>SF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f </a:t>
            </a:r>
            <a:r>
              <a:rPr sz="1800" baseline="2314" dirty="0">
                <a:latin typeface="Times New Roman"/>
                <a:cs typeface="Times New Roman"/>
              </a:rPr>
              <a:t>: </a:t>
            </a:r>
            <a:r>
              <a:rPr sz="1800" spc="-7" baseline="2314" dirty="0">
                <a:latin typeface="Times New Roman"/>
                <a:cs typeface="Times New Roman"/>
              </a:rPr>
              <a:t>distance focal objet </a:t>
            </a:r>
            <a:r>
              <a:rPr sz="1200" spc="15" dirty="0">
                <a:latin typeface="Symbol"/>
                <a:cs typeface="Symbol"/>
              </a:rPr>
              <a:t>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800" i="1" spc="15" baseline="37037" dirty="0">
                <a:latin typeface="Times New Roman"/>
                <a:cs typeface="Times New Roman"/>
              </a:rPr>
              <a:t>n  </a:t>
            </a:r>
            <a:r>
              <a:rPr sz="1800" i="1" spc="60" baseline="4629" dirty="0">
                <a:latin typeface="Times New Roman"/>
                <a:cs typeface="Times New Roman"/>
              </a:rPr>
              <a:t>S</a:t>
            </a:r>
            <a:r>
              <a:rPr sz="1800" i="1" spc="15" baseline="4629" dirty="0">
                <a:latin typeface="Times New Roman"/>
                <a:cs typeface="Times New Roman"/>
              </a:rPr>
              <a:t>C</a:t>
            </a:r>
            <a:r>
              <a:rPr sz="1800" i="1" baseline="4629" dirty="0">
                <a:latin typeface="Times New Roman"/>
                <a:cs typeface="Times New Roman"/>
              </a:rPr>
              <a:t>	</a:t>
            </a:r>
            <a:r>
              <a:rPr sz="1200" i="1" spc="40" dirty="0">
                <a:latin typeface="Times New Roman"/>
                <a:cs typeface="Times New Roman"/>
              </a:rPr>
              <a:t>SF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5673101" y="2223890"/>
            <a:ext cx="56642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10" dirty="0">
                <a:latin typeface="Symbol"/>
                <a:cs typeface="Symbol"/>
              </a:rPr>
              <a:t>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i="1" spc="70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Times New Roman"/>
                <a:cs typeface="Times New Roman"/>
              </a:rPr>
              <a:t>,</a:t>
            </a:r>
            <a:endParaRPr sz="1800" baseline="-34722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/>
          <p:nvPr/>
        </p:nvSpPr>
        <p:spPr>
          <a:xfrm>
            <a:off x="3638956" y="2863861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852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4201474" y="286386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73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3266722" y="2738097"/>
            <a:ext cx="107378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135"/>
              </a:spcBef>
            </a:pP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67" baseline="36231" dirty="0">
                <a:latin typeface="Times New Roman"/>
                <a:cs typeface="Times New Roman"/>
              </a:rPr>
              <a:t>nR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170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endParaRPr sz="1725" baseline="36231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649523" y="2855774"/>
            <a:ext cx="67183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35"/>
              </a:spcBef>
              <a:tabLst>
                <a:tab pos="556895" algn="l"/>
              </a:tabLst>
            </a:pPr>
            <a:r>
              <a:rPr sz="1150" i="1" spc="35" dirty="0">
                <a:latin typeface="Times New Roman"/>
                <a:cs typeface="Times New Roman"/>
              </a:rPr>
              <a:t>n</a:t>
            </a:r>
            <a:r>
              <a:rPr sz="1150" spc="-5" dirty="0">
                <a:latin typeface="Times New Roman"/>
                <a:cs typeface="Times New Roman"/>
              </a:rPr>
              <a:t>'</a:t>
            </a:r>
            <a:r>
              <a:rPr sz="1150" spc="55" dirty="0">
                <a:latin typeface="Symbol"/>
                <a:cs typeface="Symbol"/>
              </a:rPr>
              <a:t>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i="1" dirty="0">
                <a:latin typeface="Times New Roman"/>
                <a:cs typeface="Times New Roman"/>
              </a:rPr>
              <a:t>	</a:t>
            </a:r>
            <a:r>
              <a:rPr sz="1150" i="1" spc="25" dirty="0">
                <a:latin typeface="Times New Roman"/>
                <a:cs typeface="Times New Roman"/>
              </a:rPr>
              <a:t>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240658" y="2656585"/>
            <a:ext cx="1117600" cy="0"/>
          </a:xfrm>
          <a:custGeom>
            <a:avLst/>
            <a:gdLst/>
            <a:ahLst/>
            <a:cxnLst/>
            <a:rect l="l" t="t" r="r" b="b"/>
            <a:pathLst>
              <a:path w="1117600">
                <a:moveTo>
                  <a:pt x="0" y="0"/>
                </a:moveTo>
                <a:lnTo>
                  <a:pt x="1117396" y="0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234563" y="2650489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4">
                <a:moveTo>
                  <a:pt x="0" y="0"/>
                </a:moveTo>
                <a:lnTo>
                  <a:pt x="0" y="405384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364101" y="2650489"/>
            <a:ext cx="0" cy="405765"/>
          </a:xfrm>
          <a:custGeom>
            <a:avLst/>
            <a:gdLst/>
            <a:ahLst/>
            <a:cxnLst/>
            <a:rect l="l" t="t" r="r" b="b"/>
            <a:pathLst>
              <a:path h="405764">
                <a:moveTo>
                  <a:pt x="0" y="0"/>
                </a:moveTo>
                <a:lnTo>
                  <a:pt x="0" y="405384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228467" y="305587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191" y="0"/>
                </a:moveTo>
                <a:lnTo>
                  <a:pt x="0" y="0"/>
                </a:lnTo>
                <a:lnTo>
                  <a:pt x="0" y="12191"/>
                </a:lnTo>
                <a:lnTo>
                  <a:pt x="12191" y="1219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3228467" y="305587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191" y="0"/>
                </a:moveTo>
                <a:lnTo>
                  <a:pt x="0" y="0"/>
                </a:lnTo>
                <a:lnTo>
                  <a:pt x="0" y="12191"/>
                </a:lnTo>
                <a:lnTo>
                  <a:pt x="12191" y="1219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3240658" y="3061969"/>
            <a:ext cx="1117600" cy="0"/>
          </a:xfrm>
          <a:custGeom>
            <a:avLst/>
            <a:gdLst/>
            <a:ahLst/>
            <a:cxnLst/>
            <a:rect l="l" t="t" r="r" b="b"/>
            <a:pathLst>
              <a:path w="1117600">
                <a:moveTo>
                  <a:pt x="0" y="0"/>
                </a:moveTo>
                <a:lnTo>
                  <a:pt x="1117396" y="0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358004" y="305587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191" y="0"/>
                </a:moveTo>
                <a:lnTo>
                  <a:pt x="0" y="0"/>
                </a:lnTo>
                <a:lnTo>
                  <a:pt x="0" y="12191"/>
                </a:lnTo>
                <a:lnTo>
                  <a:pt x="12191" y="1219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358004" y="3055873"/>
            <a:ext cx="12700" cy="12700"/>
          </a:xfrm>
          <a:custGeom>
            <a:avLst/>
            <a:gdLst/>
            <a:ahLst/>
            <a:cxnLst/>
            <a:rect l="l" t="t" r="r" b="b"/>
            <a:pathLst>
              <a:path w="12700" h="12700">
                <a:moveTo>
                  <a:pt x="12191" y="0"/>
                </a:moveTo>
                <a:lnTo>
                  <a:pt x="0" y="0"/>
                </a:lnTo>
                <a:lnTo>
                  <a:pt x="0" y="12191"/>
                </a:lnTo>
                <a:lnTo>
                  <a:pt x="12191" y="12191"/>
                </a:lnTo>
                <a:lnTo>
                  <a:pt x="1219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683768" y="3219957"/>
            <a:ext cx="24542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c. relation entre </a:t>
            </a:r>
            <a:r>
              <a:rPr sz="1200" b="1" dirty="0">
                <a:latin typeface="Times New Roman"/>
                <a:cs typeface="Times New Roman"/>
              </a:rPr>
              <a:t>les </a:t>
            </a:r>
            <a:r>
              <a:rPr sz="1200" b="1" spc="-5" dirty="0">
                <a:latin typeface="Times New Roman"/>
                <a:cs typeface="Times New Roman"/>
              </a:rPr>
              <a:t>distances</a:t>
            </a:r>
            <a:r>
              <a:rPr sz="1200" b="1" spc="10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focales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/>
          <p:nvPr/>
        </p:nvSpPr>
        <p:spPr>
          <a:xfrm>
            <a:off x="518765" y="3447509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347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507034" y="3674383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816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94378" y="3647363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39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894750" y="3647363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7252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1319214" y="3647363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4">
                <a:moveTo>
                  <a:pt x="0" y="0"/>
                </a:moveTo>
                <a:lnTo>
                  <a:pt x="118534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 txBox="1"/>
          <p:nvPr/>
        </p:nvSpPr>
        <p:spPr>
          <a:xfrm>
            <a:off x="480665" y="3424360"/>
            <a:ext cx="54610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i="1" spc="20" dirty="0">
                <a:latin typeface="Times New Roman"/>
                <a:cs typeface="Times New Roman"/>
              </a:rPr>
              <a:t>SF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1049274" y="3520379"/>
            <a:ext cx="130175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800" i="1" baseline="34722" dirty="0">
                <a:latin typeface="Times New Roman"/>
                <a:cs typeface="Times New Roman"/>
              </a:rPr>
              <a:t>n </a:t>
            </a:r>
            <a:r>
              <a:rPr sz="1200" b="1" spc="-5" dirty="0">
                <a:latin typeface="Times New Roman"/>
                <a:cs typeface="Times New Roman"/>
              </a:rPr>
              <a:t>et </a:t>
            </a: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20" dirty="0">
                <a:latin typeface="Symbol"/>
                <a:cs typeface="Symbol"/>
              </a:rPr>
              <a:t>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-90" dirty="0">
                <a:latin typeface="Times New Roman"/>
                <a:cs typeface="Times New Roman"/>
              </a:rPr>
              <a:t> </a:t>
            </a:r>
            <a:r>
              <a:rPr sz="1150" i="1" spc="25" dirty="0">
                <a:latin typeface="Times New Roman"/>
                <a:cs typeface="Times New Roman"/>
              </a:rPr>
              <a:t>R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55168" y="3650922"/>
            <a:ext cx="6652259" cy="1453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435">
              <a:lnSpc>
                <a:spcPct val="100000"/>
              </a:lnSpc>
              <a:spcBef>
                <a:spcPts val="100"/>
              </a:spcBef>
              <a:tabLst>
                <a:tab pos="478155" algn="l"/>
                <a:tab pos="873760" algn="l"/>
              </a:tabLst>
            </a:pPr>
            <a:r>
              <a:rPr sz="1200" i="1" spc="40" dirty="0">
                <a:latin typeface="Times New Roman"/>
                <a:cs typeface="Times New Roman"/>
              </a:rPr>
              <a:t>SF</a:t>
            </a:r>
            <a:r>
              <a:rPr sz="1200" spc="40" dirty="0">
                <a:latin typeface="Times New Roman"/>
                <a:cs typeface="Times New Roman"/>
              </a:rPr>
              <a:t>'	</a:t>
            </a:r>
            <a:r>
              <a:rPr sz="1800" i="1" baseline="4629" dirty="0">
                <a:latin typeface="Times New Roman"/>
                <a:cs typeface="Times New Roman"/>
              </a:rPr>
              <a:t>f</a:t>
            </a:r>
            <a:r>
              <a:rPr sz="1800" i="1" spc="-22" baseline="4629" dirty="0">
                <a:latin typeface="Times New Roman"/>
                <a:cs typeface="Times New Roman"/>
              </a:rPr>
              <a:t> </a:t>
            </a:r>
            <a:r>
              <a:rPr sz="1800" baseline="4629" dirty="0">
                <a:latin typeface="Times New Roman"/>
                <a:cs typeface="Times New Roman"/>
              </a:rPr>
              <a:t>'	</a:t>
            </a:r>
            <a:r>
              <a:rPr sz="1800" i="1" spc="7" baseline="4629" dirty="0">
                <a:latin typeface="Times New Roman"/>
                <a:cs typeface="Times New Roman"/>
              </a:rPr>
              <a:t>n</a:t>
            </a:r>
            <a:r>
              <a:rPr sz="1800" spc="7" baseline="4629" dirty="0">
                <a:latin typeface="Times New Roman"/>
                <a:cs typeface="Times New Roman"/>
              </a:rPr>
              <a:t>'</a:t>
            </a:r>
            <a:endParaRPr sz="1800" baseline="4629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150"/>
              </a:spcBef>
            </a:pPr>
            <a:r>
              <a:rPr sz="1200" spc="-5" dirty="0">
                <a:latin typeface="Times New Roman"/>
                <a:cs typeface="Times New Roman"/>
              </a:rPr>
              <a:t>Ainsi les deux foyers </a:t>
            </a:r>
            <a:r>
              <a:rPr sz="1200" i="1" dirty="0">
                <a:latin typeface="Times New Roman"/>
                <a:cs typeface="Times New Roman"/>
              </a:rPr>
              <a:t>f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dirty="0">
                <a:latin typeface="Times New Roman"/>
                <a:cs typeface="Times New Roman"/>
              </a:rPr>
              <a:t>f’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situés </a:t>
            </a:r>
            <a:r>
              <a:rPr sz="1200" dirty="0">
                <a:latin typeface="Times New Roman"/>
                <a:cs typeface="Times New Roman"/>
              </a:rPr>
              <a:t>à la même </a:t>
            </a:r>
            <a:r>
              <a:rPr sz="1200" spc="-5" dirty="0">
                <a:latin typeface="Times New Roman"/>
                <a:cs typeface="Times New Roman"/>
              </a:rPr>
              <a:t>distance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S et </a:t>
            </a:r>
            <a:r>
              <a:rPr sz="1200" dirty="0">
                <a:latin typeface="Times New Roman"/>
                <a:cs typeface="Times New Roman"/>
              </a:rPr>
              <a:t>C </a:t>
            </a:r>
            <a:r>
              <a:rPr sz="1200" spc="-5" dirty="0">
                <a:latin typeface="Times New Roman"/>
                <a:cs typeface="Times New Roman"/>
              </a:rPr>
              <a:t>respectivement </a:t>
            </a:r>
            <a:r>
              <a:rPr sz="1200" dirty="0">
                <a:latin typeface="Times New Roman"/>
                <a:cs typeface="Times New Roman"/>
              </a:rPr>
              <a:t>; de plus </a:t>
            </a:r>
            <a:r>
              <a:rPr sz="1200" spc="-5" dirty="0">
                <a:latin typeface="Times New Roman"/>
                <a:cs typeface="Times New Roman"/>
              </a:rPr>
              <a:t>ils sont situés 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part et </a:t>
            </a:r>
            <a:r>
              <a:rPr sz="1200" dirty="0">
                <a:latin typeface="Times New Roman"/>
                <a:cs typeface="Times New Roman"/>
              </a:rPr>
              <a:t>d’autre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S (</a:t>
            </a:r>
            <a:r>
              <a:rPr sz="1200" i="1" dirty="0">
                <a:latin typeface="Times New Roman"/>
                <a:cs typeface="Times New Roman"/>
              </a:rPr>
              <a:t>SF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dirty="0">
                <a:latin typeface="Times New Roman"/>
                <a:cs typeface="Times New Roman"/>
              </a:rPr>
              <a:t>SF’ </a:t>
            </a:r>
            <a:r>
              <a:rPr sz="1200" dirty="0">
                <a:latin typeface="Times New Roman"/>
                <a:cs typeface="Times New Roman"/>
              </a:rPr>
              <a:t>sont de </a:t>
            </a:r>
            <a:r>
              <a:rPr sz="1200" spc="-5" dirty="0">
                <a:latin typeface="Times New Roman"/>
                <a:cs typeface="Times New Roman"/>
              </a:rPr>
              <a:t>signes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contraires).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345"/>
              </a:lnSpc>
            </a:pPr>
            <a:r>
              <a:rPr sz="1200" b="1" spc="-5" dirty="0">
                <a:latin typeface="Times New Roman"/>
                <a:cs typeface="Times New Roman"/>
              </a:rPr>
              <a:t>d.</a:t>
            </a:r>
            <a:r>
              <a:rPr sz="1200" b="1" spc="229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convergence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Si le </a:t>
            </a:r>
            <a:r>
              <a:rPr sz="1200" spc="-5" dirty="0">
                <a:latin typeface="Times New Roman"/>
                <a:cs typeface="Times New Roman"/>
              </a:rPr>
              <a:t>foyer image </a:t>
            </a:r>
            <a:r>
              <a:rPr sz="1200" dirty="0">
                <a:latin typeface="Times New Roman"/>
                <a:cs typeface="Times New Roman"/>
              </a:rPr>
              <a:t>d’un dioptre </a:t>
            </a:r>
            <a:r>
              <a:rPr sz="1200" spc="-5" dirty="0">
                <a:latin typeface="Times New Roman"/>
                <a:cs typeface="Times New Roman"/>
              </a:rPr>
              <a:t>est réel, </a:t>
            </a:r>
            <a:r>
              <a:rPr sz="1200" dirty="0">
                <a:latin typeface="Times New Roman"/>
                <a:cs typeface="Times New Roman"/>
              </a:rPr>
              <a:t>tous les </a:t>
            </a:r>
            <a:r>
              <a:rPr sz="1200" spc="-5" dirty="0">
                <a:latin typeface="Times New Roman"/>
                <a:cs typeface="Times New Roman"/>
              </a:rPr>
              <a:t>rayons incidents </a:t>
            </a:r>
            <a:r>
              <a:rPr sz="1200" dirty="0">
                <a:latin typeface="Times New Roman"/>
                <a:cs typeface="Times New Roman"/>
              </a:rPr>
              <a:t>parallèles à l’axe </a:t>
            </a:r>
            <a:r>
              <a:rPr sz="1200" spc="-5" dirty="0">
                <a:latin typeface="Times New Roman"/>
                <a:cs typeface="Times New Roman"/>
              </a:rPr>
              <a:t>convergent </a:t>
            </a: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i="1" spc="-5" dirty="0">
                <a:latin typeface="Times New Roman"/>
                <a:cs typeface="Times New Roman"/>
              </a:rPr>
              <a:t>F’</a:t>
            </a:r>
            <a:r>
              <a:rPr sz="1200" spc="-5" dirty="0">
                <a:latin typeface="Times New Roman"/>
                <a:cs typeface="Times New Roman"/>
              </a:rPr>
              <a:t>, </a:t>
            </a:r>
            <a:r>
              <a:rPr sz="1200" dirty="0">
                <a:latin typeface="Times New Roman"/>
                <a:cs typeface="Times New Roman"/>
              </a:rPr>
              <a:t>ce  dioptre à foyers </a:t>
            </a:r>
            <a:r>
              <a:rPr sz="1200" spc="-5" dirty="0">
                <a:latin typeface="Times New Roman"/>
                <a:cs typeface="Times New Roman"/>
              </a:rPr>
              <a:t>réels est convergent. </a:t>
            </a:r>
            <a:r>
              <a:rPr sz="1200" dirty="0">
                <a:latin typeface="Times New Roman"/>
                <a:cs typeface="Times New Roman"/>
              </a:rPr>
              <a:t>Si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foyers sont </a:t>
            </a:r>
            <a:r>
              <a:rPr sz="1200" spc="-5" dirty="0">
                <a:latin typeface="Times New Roman"/>
                <a:cs typeface="Times New Roman"/>
              </a:rPr>
              <a:t>virtuels </a:t>
            </a:r>
            <a:r>
              <a:rPr sz="1200" dirty="0">
                <a:latin typeface="Times New Roman"/>
                <a:cs typeface="Times New Roman"/>
              </a:rPr>
              <a:t>le dioptre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dit </a:t>
            </a:r>
            <a:r>
              <a:rPr sz="1200" spc="-5" dirty="0">
                <a:latin typeface="Times New Roman"/>
                <a:cs typeface="Times New Roman"/>
              </a:rPr>
              <a:t>divergent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70"/>
              </a:lnSpc>
            </a:pPr>
            <a:r>
              <a:rPr sz="1200" spc="-5" dirty="0">
                <a:latin typeface="Times New Roman"/>
                <a:cs typeface="Times New Roman"/>
              </a:rPr>
              <a:t>Différents cas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figures possibles </a:t>
            </a:r>
            <a:r>
              <a:rPr sz="1200" dirty="0">
                <a:latin typeface="Times New Roman"/>
                <a:cs typeface="Times New Roman"/>
              </a:rPr>
              <a:t>suivant que </a:t>
            </a:r>
            <a:r>
              <a:rPr sz="1200" i="1" spc="45" dirty="0">
                <a:latin typeface="Times New Roman"/>
                <a:cs typeface="Times New Roman"/>
              </a:rPr>
              <a:t>R </a:t>
            </a:r>
            <a:r>
              <a:rPr sz="1200" spc="40" dirty="0">
                <a:latin typeface="Symbol"/>
                <a:cs typeface="Symbol"/>
              </a:rPr>
              <a:t>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Times New Roman"/>
                <a:cs typeface="Times New Roman"/>
              </a:rPr>
              <a:t>0où </a:t>
            </a:r>
            <a:r>
              <a:rPr sz="1200" i="1" spc="45" dirty="0">
                <a:latin typeface="Times New Roman"/>
                <a:cs typeface="Times New Roman"/>
              </a:rPr>
              <a:t>R </a:t>
            </a:r>
            <a:r>
              <a:rPr sz="1200" spc="40" dirty="0">
                <a:latin typeface="Symbol"/>
                <a:cs typeface="Symbol"/>
              </a:rPr>
              <a:t>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Times New Roman"/>
                <a:cs typeface="Times New Roman"/>
              </a:rPr>
              <a:t>0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que </a:t>
            </a:r>
            <a:r>
              <a:rPr sz="1200" i="1" spc="15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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n </a:t>
            </a:r>
            <a:r>
              <a:rPr sz="1200" dirty="0">
                <a:latin typeface="Times New Roman"/>
                <a:cs typeface="Times New Roman"/>
              </a:rPr>
              <a:t>où </a:t>
            </a:r>
            <a:r>
              <a:rPr sz="1200" i="1" spc="55" dirty="0">
                <a:latin typeface="Times New Roman"/>
                <a:cs typeface="Times New Roman"/>
              </a:rPr>
              <a:t>n</a:t>
            </a:r>
            <a:r>
              <a:rPr sz="1200" spc="55" dirty="0">
                <a:latin typeface="Times New Roman"/>
                <a:cs typeface="Times New Roman"/>
              </a:rPr>
              <a:t>'</a:t>
            </a:r>
            <a:r>
              <a:rPr sz="1200" spc="55" dirty="0">
                <a:latin typeface="Symbol"/>
                <a:cs typeface="Symbol"/>
              </a:rPr>
              <a:t></a:t>
            </a:r>
            <a:r>
              <a:rPr sz="1200" spc="-19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683768" y="5260047"/>
            <a:ext cx="1816735" cy="2120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41300" indent="-229235">
              <a:lnSpc>
                <a:spcPct val="100000"/>
              </a:lnSpc>
              <a:spcBef>
                <a:spcPts val="120"/>
              </a:spcBef>
              <a:buFont typeface="Symbol"/>
              <a:buChar char=""/>
              <a:tabLst>
                <a:tab pos="241300" algn="l"/>
                <a:tab pos="241935" algn="l"/>
              </a:tabLst>
            </a:pPr>
            <a:r>
              <a:rPr sz="1800" b="1" i="1" baseline="2314" dirty="0">
                <a:latin typeface="Times New Roman"/>
                <a:cs typeface="Times New Roman"/>
              </a:rPr>
              <a:t>R </a:t>
            </a:r>
            <a:r>
              <a:rPr sz="1800" b="1" spc="-7" baseline="2314" dirty="0">
                <a:latin typeface="Times New Roman"/>
                <a:cs typeface="Times New Roman"/>
              </a:rPr>
              <a:t>et </a:t>
            </a:r>
            <a:r>
              <a:rPr sz="1200" i="1" spc="15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r>
              <a:rPr sz="1200" spc="15" dirty="0">
                <a:latin typeface="Symbol"/>
                <a:cs typeface="Symbol"/>
              </a:rPr>
              <a:t></a:t>
            </a:r>
            <a:r>
              <a:rPr sz="1200" i="1" spc="15" dirty="0">
                <a:latin typeface="Times New Roman"/>
                <a:cs typeface="Times New Roman"/>
              </a:rPr>
              <a:t>n </a:t>
            </a:r>
            <a:r>
              <a:rPr sz="1800" b="1" spc="-7" baseline="2314" dirty="0">
                <a:latin typeface="Times New Roman"/>
                <a:cs typeface="Times New Roman"/>
              </a:rPr>
              <a:t>de </a:t>
            </a:r>
            <a:r>
              <a:rPr sz="1800" b="1" baseline="2314" dirty="0">
                <a:latin typeface="Times New Roman"/>
                <a:cs typeface="Times New Roman"/>
              </a:rPr>
              <a:t>même</a:t>
            </a:r>
            <a:r>
              <a:rPr sz="1800" b="1" spc="-60" baseline="2314" dirty="0">
                <a:latin typeface="Times New Roman"/>
                <a:cs typeface="Times New Roman"/>
              </a:rPr>
              <a:t> </a:t>
            </a:r>
            <a:r>
              <a:rPr sz="1800" b="1" baseline="2314" dirty="0">
                <a:latin typeface="Times New Roman"/>
                <a:cs typeface="Times New Roman"/>
              </a:rPr>
              <a:t>signe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769831" y="9067984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476" y="0"/>
                </a:lnTo>
              </a:path>
            </a:pathLst>
          </a:custGeom>
          <a:ln w="62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508082" y="9044558"/>
            <a:ext cx="706755" cy="211454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-20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i="1" spc="45" dirty="0">
                <a:latin typeface="Times New Roman"/>
                <a:cs typeface="Times New Roman"/>
              </a:rPr>
              <a:t>SF</a:t>
            </a:r>
            <a:r>
              <a:rPr sz="1200" spc="45" dirty="0">
                <a:latin typeface="Times New Roman"/>
                <a:cs typeface="Times New Roman"/>
              </a:rPr>
              <a:t>'</a:t>
            </a:r>
            <a:r>
              <a:rPr sz="1200" spc="-195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Symbol"/>
                <a:cs typeface="Symbol"/>
              </a:rPr>
              <a:t>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2015952" y="9044178"/>
            <a:ext cx="5899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20" dirty="0">
                <a:latin typeface="Symbol"/>
                <a:cs typeface="Symbol"/>
              </a:rPr>
              <a:t>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15" dirty="0">
                <a:latin typeface="Times New Roman"/>
                <a:cs typeface="Times New Roman"/>
              </a:rPr>
              <a:t>0</a:t>
            </a:r>
            <a:r>
              <a:rPr sz="115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car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7" name="object 77"/>
          <p:cNvSpPr/>
          <p:nvPr/>
        </p:nvSpPr>
        <p:spPr>
          <a:xfrm>
            <a:off x="2658362" y="9169938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7308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3082137" y="9169938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4">
                <a:moveTo>
                  <a:pt x="0" y="0"/>
                </a:moveTo>
                <a:lnTo>
                  <a:pt x="118712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2684719" y="9161842"/>
            <a:ext cx="52705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40767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f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i="1" spc="15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2696712" y="8948144"/>
            <a:ext cx="6794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200" i="1" spc="-5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813084" y="9043465"/>
            <a:ext cx="40513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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800" i="1" spc="-7" baseline="34722" dirty="0">
                <a:latin typeface="Times New Roman"/>
                <a:cs typeface="Times New Roman"/>
              </a:rPr>
              <a:t>n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/>
          <p:nvPr/>
        </p:nvSpPr>
        <p:spPr>
          <a:xfrm>
            <a:off x="2548508" y="5291708"/>
            <a:ext cx="4511675" cy="1660525"/>
          </a:xfrm>
          <a:custGeom>
            <a:avLst/>
            <a:gdLst/>
            <a:ahLst/>
            <a:cxnLst/>
            <a:rect l="l" t="t" r="r" b="b"/>
            <a:pathLst>
              <a:path w="4511675" h="1660525">
                <a:moveTo>
                  <a:pt x="0" y="1660398"/>
                </a:moveTo>
                <a:lnTo>
                  <a:pt x="4511548" y="1660398"/>
                </a:lnTo>
                <a:lnTo>
                  <a:pt x="4511548" y="0"/>
                </a:lnTo>
                <a:lnTo>
                  <a:pt x="0" y="0"/>
                </a:lnTo>
                <a:lnTo>
                  <a:pt x="0" y="166039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3528059" y="6269354"/>
            <a:ext cx="3460750" cy="0"/>
          </a:xfrm>
          <a:custGeom>
            <a:avLst/>
            <a:gdLst/>
            <a:ahLst/>
            <a:cxnLst/>
            <a:rect l="l" t="t" r="r" b="b"/>
            <a:pathLst>
              <a:path w="3460750">
                <a:moveTo>
                  <a:pt x="0" y="0"/>
                </a:moveTo>
                <a:lnTo>
                  <a:pt x="3460749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 txBox="1"/>
          <p:nvPr/>
        </p:nvSpPr>
        <p:spPr>
          <a:xfrm>
            <a:off x="5864097" y="6536816"/>
            <a:ext cx="120014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n’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5251069" y="6536816"/>
            <a:ext cx="800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664328" y="6280784"/>
            <a:ext cx="996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5864097" y="6076568"/>
            <a:ext cx="800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2949575" y="5382894"/>
            <a:ext cx="44704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41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R&lt;0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n</a:t>
            </a:r>
            <a:r>
              <a:rPr sz="1200" b="1" spc="-5" dirty="0">
                <a:latin typeface="Times New Roman"/>
                <a:cs typeface="Times New Roman"/>
              </a:rPr>
              <a:t>’-n</a:t>
            </a:r>
            <a:r>
              <a:rPr sz="1200" b="1" dirty="0">
                <a:latin typeface="Times New Roman"/>
                <a:cs typeface="Times New Roman"/>
              </a:rPr>
              <a:t>&lt;0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9" name="object 89"/>
          <p:cNvSpPr/>
          <p:nvPr/>
        </p:nvSpPr>
        <p:spPr>
          <a:xfrm>
            <a:off x="4186237" y="5522594"/>
            <a:ext cx="2771775" cy="13950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 txBox="1"/>
          <p:nvPr/>
        </p:nvSpPr>
        <p:spPr>
          <a:xfrm>
            <a:off x="3740530" y="6350888"/>
            <a:ext cx="1060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1" name="object 91"/>
          <p:cNvSpPr/>
          <p:nvPr/>
        </p:nvSpPr>
        <p:spPr>
          <a:xfrm>
            <a:off x="3871912" y="6209347"/>
            <a:ext cx="81279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 txBox="1"/>
          <p:nvPr/>
        </p:nvSpPr>
        <p:spPr>
          <a:xfrm>
            <a:off x="4332096" y="6756272"/>
            <a:ext cx="156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3" name="object 93"/>
          <p:cNvSpPr/>
          <p:nvPr/>
        </p:nvSpPr>
        <p:spPr>
          <a:xfrm>
            <a:off x="1833626" y="7023989"/>
            <a:ext cx="4330700" cy="1520825"/>
          </a:xfrm>
          <a:custGeom>
            <a:avLst/>
            <a:gdLst/>
            <a:ahLst/>
            <a:cxnLst/>
            <a:rect l="l" t="t" r="r" b="b"/>
            <a:pathLst>
              <a:path w="4330700" h="1520825">
                <a:moveTo>
                  <a:pt x="0" y="1520698"/>
                </a:moveTo>
                <a:lnTo>
                  <a:pt x="4330446" y="1520698"/>
                </a:lnTo>
                <a:lnTo>
                  <a:pt x="4330446" y="0"/>
                </a:lnTo>
                <a:lnTo>
                  <a:pt x="0" y="0"/>
                </a:lnTo>
                <a:lnTo>
                  <a:pt x="0" y="152069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2632075" y="8001634"/>
            <a:ext cx="3460750" cy="0"/>
          </a:xfrm>
          <a:custGeom>
            <a:avLst/>
            <a:gdLst/>
            <a:ahLst/>
            <a:cxnLst/>
            <a:rect l="l" t="t" r="r" b="b"/>
            <a:pathLst>
              <a:path w="3460750">
                <a:moveTo>
                  <a:pt x="0" y="0"/>
                </a:moveTo>
                <a:lnTo>
                  <a:pt x="346075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5" name="object 95"/>
          <p:cNvSpPr txBox="1"/>
          <p:nvPr/>
        </p:nvSpPr>
        <p:spPr>
          <a:xfrm>
            <a:off x="4249292" y="7863077"/>
            <a:ext cx="927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2040382" y="7118984"/>
            <a:ext cx="386080" cy="32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1175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R&gt;0</a:t>
            </a: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ts val="1175"/>
              </a:lnSpc>
            </a:pPr>
            <a:r>
              <a:rPr sz="1000" b="1" spc="-10" dirty="0">
                <a:latin typeface="Times New Roman"/>
                <a:cs typeface="Times New Roman"/>
              </a:rPr>
              <a:t>n</a:t>
            </a:r>
            <a:r>
              <a:rPr sz="1000" b="1" spc="-5" dirty="0">
                <a:latin typeface="Times New Roman"/>
                <a:cs typeface="Times New Roman"/>
              </a:rPr>
              <a:t>’-n</a:t>
            </a:r>
            <a:r>
              <a:rPr sz="1000" b="1" spc="-15" dirty="0">
                <a:latin typeface="Times New Roman"/>
                <a:cs typeface="Times New Roman"/>
              </a:rPr>
              <a:t>&gt;</a:t>
            </a:r>
            <a:r>
              <a:rPr sz="1000" b="1" spc="-5" dirty="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97" name="object 97"/>
          <p:cNvSpPr/>
          <p:nvPr/>
        </p:nvSpPr>
        <p:spPr>
          <a:xfrm>
            <a:off x="3525520" y="7242555"/>
            <a:ext cx="2536507" cy="135915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8" name="object 98"/>
          <p:cNvSpPr txBox="1"/>
          <p:nvPr/>
        </p:nvSpPr>
        <p:spPr>
          <a:xfrm>
            <a:off x="3080130" y="8007553"/>
            <a:ext cx="2310765" cy="79565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760"/>
              </a:spcBef>
            </a:pPr>
            <a:r>
              <a:rPr sz="950" b="1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  <a:p>
            <a:pPr marL="1296035">
              <a:lnSpc>
                <a:spcPct val="100000"/>
              </a:lnSpc>
              <a:spcBef>
                <a:spcPts val="660"/>
              </a:spcBef>
              <a:tabLst>
                <a:tab pos="1638935" algn="l"/>
              </a:tabLst>
            </a:pPr>
            <a:r>
              <a:rPr sz="950" b="1" spc="-5" dirty="0">
                <a:latin typeface="Times New Roman"/>
                <a:cs typeface="Times New Roman"/>
              </a:rPr>
              <a:t>n	n’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Dioptres convergents</a:t>
            </a:r>
            <a:r>
              <a:rPr sz="1200" b="1" spc="-165" dirty="0">
                <a:latin typeface="Times New Roman"/>
                <a:cs typeface="Times New Roman"/>
              </a:rPr>
              <a:t> </a:t>
            </a:r>
            <a:r>
              <a:rPr sz="1800" b="1" spc="-7" baseline="2314" dirty="0">
                <a:latin typeface="Times New Roman"/>
                <a:cs typeface="Times New Roman"/>
              </a:rPr>
              <a:t>F’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99" name="object 99"/>
          <p:cNvSpPr/>
          <p:nvPr/>
        </p:nvSpPr>
        <p:spPr>
          <a:xfrm>
            <a:off x="1268094" y="9041765"/>
            <a:ext cx="685800" cy="114300"/>
          </a:xfrm>
          <a:custGeom>
            <a:avLst/>
            <a:gdLst/>
            <a:ahLst/>
            <a:cxnLst/>
            <a:rect l="l" t="t" r="r" b="b"/>
            <a:pathLst>
              <a:path w="685800" h="114300">
                <a:moveTo>
                  <a:pt x="514350" y="0"/>
                </a:moveTo>
                <a:lnTo>
                  <a:pt x="514350" y="28575"/>
                </a:lnTo>
                <a:lnTo>
                  <a:pt x="0" y="28575"/>
                </a:lnTo>
                <a:lnTo>
                  <a:pt x="0" y="85725"/>
                </a:lnTo>
                <a:lnTo>
                  <a:pt x="514350" y="85725"/>
                </a:lnTo>
                <a:lnTo>
                  <a:pt x="514350" y="114300"/>
                </a:lnTo>
                <a:lnTo>
                  <a:pt x="685800" y="57150"/>
                </a:lnTo>
                <a:lnTo>
                  <a:pt x="514350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26</a:t>
            </a:fld>
            <a:endParaRPr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3768" y="1013205"/>
            <a:ext cx="958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Symbol"/>
                <a:cs typeface="Symbol"/>
              </a:rPr>
              <a:t>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2672" y="1014480"/>
            <a:ext cx="2261870" cy="21145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1800" b="1" i="1" baseline="2314" dirty="0">
                <a:latin typeface="Times New Roman"/>
                <a:cs typeface="Times New Roman"/>
              </a:rPr>
              <a:t>R </a:t>
            </a:r>
            <a:r>
              <a:rPr sz="1800" b="1" spc="-7" baseline="2314" dirty="0">
                <a:latin typeface="Times New Roman"/>
                <a:cs typeface="Times New Roman"/>
              </a:rPr>
              <a:t>et </a:t>
            </a:r>
            <a:r>
              <a:rPr sz="1200" i="1" spc="15" dirty="0">
                <a:latin typeface="Times New Roman"/>
                <a:cs typeface="Times New Roman"/>
              </a:rPr>
              <a:t>n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r>
              <a:rPr sz="1200" spc="15" dirty="0">
                <a:latin typeface="Symbol"/>
                <a:cs typeface="Symbol"/>
              </a:rPr>
              <a:t></a:t>
            </a:r>
            <a:r>
              <a:rPr sz="1200" i="1" spc="15" dirty="0">
                <a:latin typeface="Times New Roman"/>
                <a:cs typeface="Times New Roman"/>
              </a:rPr>
              <a:t>n </a:t>
            </a:r>
            <a:r>
              <a:rPr sz="1800" b="1" spc="-7" baseline="2314" dirty="0">
                <a:latin typeface="Times New Roman"/>
                <a:cs typeface="Times New Roman"/>
              </a:rPr>
              <a:t>sont de signes</a:t>
            </a:r>
            <a:r>
              <a:rPr sz="1800" b="1" spc="52" baseline="2314" dirty="0">
                <a:latin typeface="Times New Roman"/>
                <a:cs typeface="Times New Roman"/>
              </a:rPr>
              <a:t> </a:t>
            </a:r>
            <a:r>
              <a:rPr sz="1800" b="1" spc="-7" baseline="2314" dirty="0">
                <a:latin typeface="Times New Roman"/>
                <a:cs typeface="Times New Roman"/>
              </a:rPr>
              <a:t>contraires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67994" y="6298564"/>
            <a:ext cx="6396355" cy="310451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141272" y="9380931"/>
            <a:ext cx="3829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4. </a:t>
            </a:r>
            <a:r>
              <a:rPr sz="1200" b="1" spc="-5" dirty="0">
                <a:latin typeface="Times New Roman"/>
                <a:cs typeface="Times New Roman"/>
              </a:rPr>
              <a:t>Formule de conjugaison avec double origine </a:t>
            </a:r>
            <a:r>
              <a:rPr sz="1200" b="1" spc="-10" dirty="0">
                <a:latin typeface="Times New Roman"/>
                <a:cs typeface="Times New Roman"/>
              </a:rPr>
              <a:t>aux</a:t>
            </a:r>
            <a:r>
              <a:rPr sz="1200" b="1" spc="9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77112" y="1392173"/>
            <a:ext cx="5367655" cy="2110105"/>
          </a:xfrm>
          <a:custGeom>
            <a:avLst/>
            <a:gdLst/>
            <a:ahLst/>
            <a:cxnLst/>
            <a:rect l="l" t="t" r="r" b="b"/>
            <a:pathLst>
              <a:path w="5367655" h="2110104">
                <a:moveTo>
                  <a:pt x="0" y="2109978"/>
                </a:moveTo>
                <a:lnTo>
                  <a:pt x="5367528" y="2109978"/>
                </a:lnTo>
                <a:lnTo>
                  <a:pt x="5367528" y="0"/>
                </a:lnTo>
                <a:lnTo>
                  <a:pt x="0" y="0"/>
                </a:lnTo>
                <a:lnTo>
                  <a:pt x="0" y="2109978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020570" y="2804794"/>
            <a:ext cx="3460750" cy="0"/>
          </a:xfrm>
          <a:custGeom>
            <a:avLst/>
            <a:gdLst/>
            <a:ahLst/>
            <a:cxnLst/>
            <a:rect l="l" t="t" r="r" b="b"/>
            <a:pathLst>
              <a:path w="3460750">
                <a:moveTo>
                  <a:pt x="0" y="0"/>
                </a:moveTo>
                <a:lnTo>
                  <a:pt x="346075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742054" y="3072130"/>
            <a:ext cx="7346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  <a:tabLst>
                <a:tab pos="614045" algn="l"/>
              </a:tabLst>
            </a:pPr>
            <a:r>
              <a:rPr sz="950" b="1" spc="-5" dirty="0">
                <a:latin typeface="Times New Roman"/>
                <a:cs typeface="Times New Roman"/>
              </a:rPr>
              <a:t>n	n’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56839" y="2781045"/>
            <a:ext cx="996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356480" y="2611881"/>
            <a:ext cx="800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145154" y="2064384"/>
            <a:ext cx="1302385" cy="765810"/>
          </a:xfrm>
          <a:custGeom>
            <a:avLst/>
            <a:gdLst/>
            <a:ahLst/>
            <a:cxnLst/>
            <a:rect l="l" t="t" r="r" b="b"/>
            <a:pathLst>
              <a:path w="1302385" h="765810">
                <a:moveTo>
                  <a:pt x="0" y="765809"/>
                </a:moveTo>
                <a:lnTo>
                  <a:pt x="1302384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441958" y="1918461"/>
            <a:ext cx="44704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41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R&lt;0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n</a:t>
            </a:r>
            <a:r>
              <a:rPr sz="1200" b="1" spc="-5" dirty="0">
                <a:latin typeface="Times New Roman"/>
                <a:cs typeface="Times New Roman"/>
              </a:rPr>
              <a:t>’-n&gt;</a:t>
            </a:r>
            <a:r>
              <a:rPr sz="1200" b="1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631122" y="1918461"/>
            <a:ext cx="148082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ts val="1410"/>
              </a:lnSpc>
              <a:spcBef>
                <a:spcPts val="100"/>
              </a:spcBef>
              <a:tabLst>
                <a:tab pos="1194435" algn="l"/>
              </a:tabLst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200">
              <a:latin typeface="Times New Roman"/>
              <a:cs typeface="Times New Roman"/>
            </a:endParaRPr>
          </a:p>
          <a:p>
            <a:pPr marL="282575">
              <a:lnSpc>
                <a:spcPts val="1410"/>
              </a:lnSpc>
              <a:tabLst>
                <a:tab pos="1467485" algn="l"/>
              </a:tabLst>
            </a:pPr>
            <a:r>
              <a:rPr sz="12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3527425" y="2064384"/>
            <a:ext cx="724535" cy="725170"/>
          </a:xfrm>
          <a:custGeom>
            <a:avLst/>
            <a:gdLst/>
            <a:ahLst/>
            <a:cxnLst/>
            <a:rect l="l" t="t" r="r" b="b"/>
            <a:pathLst>
              <a:path w="724535" h="725169">
                <a:moveTo>
                  <a:pt x="0" y="0"/>
                </a:moveTo>
                <a:lnTo>
                  <a:pt x="47641" y="1542"/>
                </a:lnTo>
                <a:lnTo>
                  <a:pt x="94459" y="6105"/>
                </a:lnTo>
                <a:lnTo>
                  <a:pt x="140358" y="13593"/>
                </a:lnTo>
                <a:lnTo>
                  <a:pt x="185244" y="23911"/>
                </a:lnTo>
                <a:lnTo>
                  <a:pt x="229019" y="36964"/>
                </a:lnTo>
                <a:lnTo>
                  <a:pt x="271590" y="52655"/>
                </a:lnTo>
                <a:lnTo>
                  <a:pt x="312860" y="70890"/>
                </a:lnTo>
                <a:lnTo>
                  <a:pt x="352734" y="91572"/>
                </a:lnTo>
                <a:lnTo>
                  <a:pt x="391116" y="114607"/>
                </a:lnTo>
                <a:lnTo>
                  <a:pt x="427912" y="139899"/>
                </a:lnTo>
                <a:lnTo>
                  <a:pt x="463026" y="167352"/>
                </a:lnTo>
                <a:lnTo>
                  <a:pt x="496362" y="196871"/>
                </a:lnTo>
                <a:lnTo>
                  <a:pt x="527825" y="228360"/>
                </a:lnTo>
                <a:lnTo>
                  <a:pt x="557319" y="261725"/>
                </a:lnTo>
                <a:lnTo>
                  <a:pt x="584749" y="296869"/>
                </a:lnTo>
                <a:lnTo>
                  <a:pt x="610020" y="333696"/>
                </a:lnTo>
                <a:lnTo>
                  <a:pt x="633036" y="372113"/>
                </a:lnTo>
                <a:lnTo>
                  <a:pt x="653701" y="412022"/>
                </a:lnTo>
                <a:lnTo>
                  <a:pt x="671921" y="453329"/>
                </a:lnTo>
                <a:lnTo>
                  <a:pt x="687600" y="495938"/>
                </a:lnTo>
                <a:lnTo>
                  <a:pt x="700642" y="539753"/>
                </a:lnTo>
                <a:lnTo>
                  <a:pt x="710952" y="584679"/>
                </a:lnTo>
                <a:lnTo>
                  <a:pt x="718434" y="630621"/>
                </a:lnTo>
                <a:lnTo>
                  <a:pt x="722993" y="677483"/>
                </a:lnTo>
                <a:lnTo>
                  <a:pt x="724535" y="72517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837432" y="2480944"/>
            <a:ext cx="413384" cy="965835"/>
          </a:xfrm>
          <a:custGeom>
            <a:avLst/>
            <a:gdLst/>
            <a:ahLst/>
            <a:cxnLst/>
            <a:rect l="l" t="t" r="r" b="b"/>
            <a:pathLst>
              <a:path w="413385" h="965835">
                <a:moveTo>
                  <a:pt x="342010" y="0"/>
                </a:moveTo>
                <a:lnTo>
                  <a:pt x="361136" y="43663"/>
                </a:lnTo>
                <a:lnTo>
                  <a:pt x="377182" y="87883"/>
                </a:lnTo>
                <a:lnTo>
                  <a:pt x="390194" y="132532"/>
                </a:lnTo>
                <a:lnTo>
                  <a:pt x="400216" y="177484"/>
                </a:lnTo>
                <a:lnTo>
                  <a:pt x="407294" y="222610"/>
                </a:lnTo>
                <a:lnTo>
                  <a:pt x="411472" y="267784"/>
                </a:lnTo>
                <a:lnTo>
                  <a:pt x="412796" y="312878"/>
                </a:lnTo>
                <a:lnTo>
                  <a:pt x="411311" y="357765"/>
                </a:lnTo>
                <a:lnTo>
                  <a:pt x="407063" y="402318"/>
                </a:lnTo>
                <a:lnTo>
                  <a:pt x="400095" y="446410"/>
                </a:lnTo>
                <a:lnTo>
                  <a:pt x="390454" y="489912"/>
                </a:lnTo>
                <a:lnTo>
                  <a:pt x="378184" y="532698"/>
                </a:lnTo>
                <a:lnTo>
                  <a:pt x="363331" y="574641"/>
                </a:lnTo>
                <a:lnTo>
                  <a:pt x="345939" y="615613"/>
                </a:lnTo>
                <a:lnTo>
                  <a:pt x="326054" y="655487"/>
                </a:lnTo>
                <a:lnTo>
                  <a:pt x="303721" y="694136"/>
                </a:lnTo>
                <a:lnTo>
                  <a:pt x="278985" y="731432"/>
                </a:lnTo>
                <a:lnTo>
                  <a:pt x="251891" y="767248"/>
                </a:lnTo>
                <a:lnTo>
                  <a:pt x="222484" y="801458"/>
                </a:lnTo>
                <a:lnTo>
                  <a:pt x="190809" y="833932"/>
                </a:lnTo>
                <a:lnTo>
                  <a:pt x="156912" y="864545"/>
                </a:lnTo>
                <a:lnTo>
                  <a:pt x="120837" y="893169"/>
                </a:lnTo>
                <a:lnTo>
                  <a:pt x="82630" y="919677"/>
                </a:lnTo>
                <a:lnTo>
                  <a:pt x="42336" y="943941"/>
                </a:lnTo>
                <a:lnTo>
                  <a:pt x="0" y="9658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013075" y="2075052"/>
            <a:ext cx="389890" cy="76200"/>
          </a:xfrm>
          <a:custGeom>
            <a:avLst/>
            <a:gdLst/>
            <a:ahLst/>
            <a:cxnLst/>
            <a:rect l="l" t="t" r="r" b="b"/>
            <a:pathLst>
              <a:path w="389889" h="76200">
                <a:moveTo>
                  <a:pt x="9906" y="31241"/>
                </a:moveTo>
                <a:lnTo>
                  <a:pt x="2793" y="31241"/>
                </a:lnTo>
                <a:lnTo>
                  <a:pt x="0" y="34035"/>
                </a:lnTo>
                <a:lnTo>
                  <a:pt x="0" y="41148"/>
                </a:lnTo>
                <a:lnTo>
                  <a:pt x="2793" y="43941"/>
                </a:lnTo>
                <a:lnTo>
                  <a:pt x="9906" y="43941"/>
                </a:lnTo>
                <a:lnTo>
                  <a:pt x="12700" y="41148"/>
                </a:lnTo>
                <a:lnTo>
                  <a:pt x="12700" y="34035"/>
                </a:lnTo>
                <a:lnTo>
                  <a:pt x="9906" y="31241"/>
                </a:lnTo>
                <a:close/>
              </a:path>
              <a:path w="389889" h="76200">
                <a:moveTo>
                  <a:pt x="35306" y="31241"/>
                </a:moveTo>
                <a:lnTo>
                  <a:pt x="28193" y="31241"/>
                </a:lnTo>
                <a:lnTo>
                  <a:pt x="25400" y="34162"/>
                </a:lnTo>
                <a:lnTo>
                  <a:pt x="25400" y="41148"/>
                </a:lnTo>
                <a:lnTo>
                  <a:pt x="28193" y="43941"/>
                </a:lnTo>
                <a:lnTo>
                  <a:pt x="35306" y="43941"/>
                </a:lnTo>
                <a:lnTo>
                  <a:pt x="38100" y="41148"/>
                </a:lnTo>
                <a:lnTo>
                  <a:pt x="38100" y="34162"/>
                </a:lnTo>
                <a:lnTo>
                  <a:pt x="35306" y="31241"/>
                </a:lnTo>
                <a:close/>
              </a:path>
              <a:path w="389889" h="76200">
                <a:moveTo>
                  <a:pt x="60706" y="31369"/>
                </a:moveTo>
                <a:lnTo>
                  <a:pt x="53720" y="31369"/>
                </a:lnTo>
                <a:lnTo>
                  <a:pt x="50800" y="34162"/>
                </a:lnTo>
                <a:lnTo>
                  <a:pt x="50800" y="41148"/>
                </a:lnTo>
                <a:lnTo>
                  <a:pt x="53720" y="44069"/>
                </a:lnTo>
                <a:lnTo>
                  <a:pt x="60706" y="44069"/>
                </a:lnTo>
                <a:lnTo>
                  <a:pt x="63500" y="41148"/>
                </a:lnTo>
                <a:lnTo>
                  <a:pt x="63500" y="34162"/>
                </a:lnTo>
                <a:lnTo>
                  <a:pt x="60706" y="31369"/>
                </a:lnTo>
                <a:close/>
              </a:path>
              <a:path w="389889" h="76200">
                <a:moveTo>
                  <a:pt x="86106" y="31369"/>
                </a:moveTo>
                <a:lnTo>
                  <a:pt x="79120" y="31369"/>
                </a:lnTo>
                <a:lnTo>
                  <a:pt x="76200" y="34162"/>
                </a:lnTo>
                <a:lnTo>
                  <a:pt x="76200" y="41275"/>
                </a:lnTo>
                <a:lnTo>
                  <a:pt x="79120" y="44069"/>
                </a:lnTo>
                <a:lnTo>
                  <a:pt x="86106" y="44069"/>
                </a:lnTo>
                <a:lnTo>
                  <a:pt x="88900" y="41275"/>
                </a:lnTo>
                <a:lnTo>
                  <a:pt x="88900" y="34162"/>
                </a:lnTo>
                <a:lnTo>
                  <a:pt x="86106" y="31369"/>
                </a:lnTo>
                <a:close/>
              </a:path>
              <a:path w="389889" h="76200">
                <a:moveTo>
                  <a:pt x="111506" y="31369"/>
                </a:moveTo>
                <a:lnTo>
                  <a:pt x="104520" y="31369"/>
                </a:lnTo>
                <a:lnTo>
                  <a:pt x="101600" y="34289"/>
                </a:lnTo>
                <a:lnTo>
                  <a:pt x="101600" y="41275"/>
                </a:lnTo>
                <a:lnTo>
                  <a:pt x="104520" y="44069"/>
                </a:lnTo>
                <a:lnTo>
                  <a:pt x="111506" y="44069"/>
                </a:lnTo>
                <a:lnTo>
                  <a:pt x="114300" y="41275"/>
                </a:lnTo>
                <a:lnTo>
                  <a:pt x="114300" y="34289"/>
                </a:lnTo>
                <a:lnTo>
                  <a:pt x="111506" y="31369"/>
                </a:lnTo>
                <a:close/>
              </a:path>
              <a:path w="389889" h="76200">
                <a:moveTo>
                  <a:pt x="136906" y="31496"/>
                </a:moveTo>
                <a:lnTo>
                  <a:pt x="129920" y="31496"/>
                </a:lnTo>
                <a:lnTo>
                  <a:pt x="127000" y="34289"/>
                </a:lnTo>
                <a:lnTo>
                  <a:pt x="127000" y="41275"/>
                </a:lnTo>
                <a:lnTo>
                  <a:pt x="129920" y="44196"/>
                </a:lnTo>
                <a:lnTo>
                  <a:pt x="136906" y="44196"/>
                </a:lnTo>
                <a:lnTo>
                  <a:pt x="139826" y="41275"/>
                </a:lnTo>
                <a:lnTo>
                  <a:pt x="139826" y="34289"/>
                </a:lnTo>
                <a:lnTo>
                  <a:pt x="136906" y="31496"/>
                </a:lnTo>
                <a:close/>
              </a:path>
              <a:path w="389889" h="76200">
                <a:moveTo>
                  <a:pt x="162306" y="31496"/>
                </a:moveTo>
                <a:lnTo>
                  <a:pt x="155320" y="31496"/>
                </a:lnTo>
                <a:lnTo>
                  <a:pt x="152526" y="34289"/>
                </a:lnTo>
                <a:lnTo>
                  <a:pt x="152526" y="41401"/>
                </a:lnTo>
                <a:lnTo>
                  <a:pt x="155320" y="44196"/>
                </a:lnTo>
                <a:lnTo>
                  <a:pt x="162306" y="44196"/>
                </a:lnTo>
                <a:lnTo>
                  <a:pt x="165226" y="41401"/>
                </a:lnTo>
                <a:lnTo>
                  <a:pt x="165226" y="34289"/>
                </a:lnTo>
                <a:lnTo>
                  <a:pt x="162306" y="31496"/>
                </a:lnTo>
                <a:close/>
              </a:path>
              <a:path w="389889" h="76200">
                <a:moveTo>
                  <a:pt x="187706" y="31496"/>
                </a:moveTo>
                <a:lnTo>
                  <a:pt x="180720" y="31496"/>
                </a:lnTo>
                <a:lnTo>
                  <a:pt x="177926" y="34416"/>
                </a:lnTo>
                <a:lnTo>
                  <a:pt x="177926" y="41401"/>
                </a:lnTo>
                <a:lnTo>
                  <a:pt x="180720" y="44196"/>
                </a:lnTo>
                <a:lnTo>
                  <a:pt x="187706" y="44196"/>
                </a:lnTo>
                <a:lnTo>
                  <a:pt x="190626" y="41401"/>
                </a:lnTo>
                <a:lnTo>
                  <a:pt x="190626" y="34416"/>
                </a:lnTo>
                <a:lnTo>
                  <a:pt x="187706" y="31496"/>
                </a:lnTo>
                <a:close/>
              </a:path>
              <a:path w="389889" h="76200">
                <a:moveTo>
                  <a:pt x="213232" y="31623"/>
                </a:moveTo>
                <a:lnTo>
                  <a:pt x="206120" y="31623"/>
                </a:lnTo>
                <a:lnTo>
                  <a:pt x="203326" y="34416"/>
                </a:lnTo>
                <a:lnTo>
                  <a:pt x="203326" y="41401"/>
                </a:lnTo>
                <a:lnTo>
                  <a:pt x="206120" y="44323"/>
                </a:lnTo>
                <a:lnTo>
                  <a:pt x="213232" y="44323"/>
                </a:lnTo>
                <a:lnTo>
                  <a:pt x="216026" y="41401"/>
                </a:lnTo>
                <a:lnTo>
                  <a:pt x="216026" y="34416"/>
                </a:lnTo>
                <a:lnTo>
                  <a:pt x="213232" y="31623"/>
                </a:lnTo>
                <a:close/>
              </a:path>
              <a:path w="389889" h="76200">
                <a:moveTo>
                  <a:pt x="238633" y="31623"/>
                </a:moveTo>
                <a:lnTo>
                  <a:pt x="231520" y="31623"/>
                </a:lnTo>
                <a:lnTo>
                  <a:pt x="228726" y="34416"/>
                </a:lnTo>
                <a:lnTo>
                  <a:pt x="228726" y="41528"/>
                </a:lnTo>
                <a:lnTo>
                  <a:pt x="231520" y="44323"/>
                </a:lnTo>
                <a:lnTo>
                  <a:pt x="238633" y="44323"/>
                </a:lnTo>
                <a:lnTo>
                  <a:pt x="241426" y="41528"/>
                </a:lnTo>
                <a:lnTo>
                  <a:pt x="241426" y="34416"/>
                </a:lnTo>
                <a:lnTo>
                  <a:pt x="238633" y="31623"/>
                </a:lnTo>
                <a:close/>
              </a:path>
              <a:path w="389889" h="76200">
                <a:moveTo>
                  <a:pt x="264033" y="31623"/>
                </a:moveTo>
                <a:lnTo>
                  <a:pt x="256921" y="31623"/>
                </a:lnTo>
                <a:lnTo>
                  <a:pt x="254126" y="34544"/>
                </a:lnTo>
                <a:lnTo>
                  <a:pt x="254126" y="41528"/>
                </a:lnTo>
                <a:lnTo>
                  <a:pt x="256921" y="44323"/>
                </a:lnTo>
                <a:lnTo>
                  <a:pt x="264033" y="44323"/>
                </a:lnTo>
                <a:lnTo>
                  <a:pt x="266826" y="41528"/>
                </a:lnTo>
                <a:lnTo>
                  <a:pt x="266826" y="34544"/>
                </a:lnTo>
                <a:lnTo>
                  <a:pt x="264033" y="31623"/>
                </a:lnTo>
                <a:close/>
              </a:path>
              <a:path w="389889" h="76200">
                <a:moveTo>
                  <a:pt x="289433" y="31750"/>
                </a:moveTo>
                <a:lnTo>
                  <a:pt x="282321" y="31750"/>
                </a:lnTo>
                <a:lnTo>
                  <a:pt x="279526" y="34544"/>
                </a:lnTo>
                <a:lnTo>
                  <a:pt x="279526" y="41528"/>
                </a:lnTo>
                <a:lnTo>
                  <a:pt x="282321" y="44450"/>
                </a:lnTo>
                <a:lnTo>
                  <a:pt x="289433" y="44450"/>
                </a:lnTo>
                <a:lnTo>
                  <a:pt x="292226" y="41528"/>
                </a:lnTo>
                <a:lnTo>
                  <a:pt x="292226" y="34544"/>
                </a:lnTo>
                <a:lnTo>
                  <a:pt x="289433" y="31750"/>
                </a:lnTo>
                <a:close/>
              </a:path>
              <a:path w="389889" h="76200">
                <a:moveTo>
                  <a:pt x="313689" y="0"/>
                </a:moveTo>
                <a:lnTo>
                  <a:pt x="313689" y="76200"/>
                </a:lnTo>
                <a:lnTo>
                  <a:pt x="377402" y="44450"/>
                </a:lnTo>
                <a:lnTo>
                  <a:pt x="314833" y="44450"/>
                </a:lnTo>
                <a:lnTo>
                  <a:pt x="317626" y="41655"/>
                </a:lnTo>
                <a:lnTo>
                  <a:pt x="317626" y="34544"/>
                </a:lnTo>
                <a:lnTo>
                  <a:pt x="314833" y="31750"/>
                </a:lnTo>
                <a:lnTo>
                  <a:pt x="376979" y="31750"/>
                </a:lnTo>
                <a:lnTo>
                  <a:pt x="313689" y="0"/>
                </a:lnTo>
                <a:close/>
              </a:path>
              <a:path w="389889" h="76200">
                <a:moveTo>
                  <a:pt x="313689" y="31750"/>
                </a:moveTo>
                <a:lnTo>
                  <a:pt x="307848" y="31750"/>
                </a:lnTo>
                <a:lnTo>
                  <a:pt x="304926" y="34544"/>
                </a:lnTo>
                <a:lnTo>
                  <a:pt x="304926" y="41655"/>
                </a:lnTo>
                <a:lnTo>
                  <a:pt x="307848" y="44450"/>
                </a:lnTo>
                <a:lnTo>
                  <a:pt x="313689" y="44450"/>
                </a:lnTo>
                <a:lnTo>
                  <a:pt x="313689" y="31750"/>
                </a:lnTo>
                <a:close/>
              </a:path>
              <a:path w="389889" h="76200">
                <a:moveTo>
                  <a:pt x="376979" y="31750"/>
                </a:moveTo>
                <a:lnTo>
                  <a:pt x="314833" y="31750"/>
                </a:lnTo>
                <a:lnTo>
                  <a:pt x="317626" y="34544"/>
                </a:lnTo>
                <a:lnTo>
                  <a:pt x="317626" y="41655"/>
                </a:lnTo>
                <a:lnTo>
                  <a:pt x="314833" y="44450"/>
                </a:lnTo>
                <a:lnTo>
                  <a:pt x="377402" y="44450"/>
                </a:lnTo>
                <a:lnTo>
                  <a:pt x="389889" y="38226"/>
                </a:lnTo>
                <a:lnTo>
                  <a:pt x="37697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271520" y="2256662"/>
            <a:ext cx="389890" cy="76200"/>
          </a:xfrm>
          <a:custGeom>
            <a:avLst/>
            <a:gdLst/>
            <a:ahLst/>
            <a:cxnLst/>
            <a:rect l="l" t="t" r="r" b="b"/>
            <a:pathLst>
              <a:path w="389889" h="76200">
                <a:moveTo>
                  <a:pt x="9905" y="31242"/>
                </a:moveTo>
                <a:lnTo>
                  <a:pt x="2793" y="31242"/>
                </a:lnTo>
                <a:lnTo>
                  <a:pt x="0" y="34036"/>
                </a:lnTo>
                <a:lnTo>
                  <a:pt x="0" y="41148"/>
                </a:lnTo>
                <a:lnTo>
                  <a:pt x="2793" y="43942"/>
                </a:lnTo>
                <a:lnTo>
                  <a:pt x="9905" y="43942"/>
                </a:lnTo>
                <a:lnTo>
                  <a:pt x="12700" y="41148"/>
                </a:lnTo>
                <a:lnTo>
                  <a:pt x="12700" y="34036"/>
                </a:lnTo>
                <a:lnTo>
                  <a:pt x="9905" y="31242"/>
                </a:lnTo>
                <a:close/>
              </a:path>
              <a:path w="389889" h="76200">
                <a:moveTo>
                  <a:pt x="35305" y="31242"/>
                </a:moveTo>
                <a:lnTo>
                  <a:pt x="28193" y="31242"/>
                </a:lnTo>
                <a:lnTo>
                  <a:pt x="25400" y="34163"/>
                </a:lnTo>
                <a:lnTo>
                  <a:pt x="25400" y="41148"/>
                </a:lnTo>
                <a:lnTo>
                  <a:pt x="28193" y="43942"/>
                </a:lnTo>
                <a:lnTo>
                  <a:pt x="35305" y="43942"/>
                </a:lnTo>
                <a:lnTo>
                  <a:pt x="38100" y="41148"/>
                </a:lnTo>
                <a:lnTo>
                  <a:pt x="38100" y="34163"/>
                </a:lnTo>
                <a:lnTo>
                  <a:pt x="35305" y="31242"/>
                </a:lnTo>
                <a:close/>
              </a:path>
              <a:path w="389889" h="76200">
                <a:moveTo>
                  <a:pt x="60705" y="31369"/>
                </a:moveTo>
                <a:lnTo>
                  <a:pt x="53720" y="31369"/>
                </a:lnTo>
                <a:lnTo>
                  <a:pt x="50800" y="34163"/>
                </a:lnTo>
                <a:lnTo>
                  <a:pt x="50800" y="41148"/>
                </a:lnTo>
                <a:lnTo>
                  <a:pt x="53720" y="44069"/>
                </a:lnTo>
                <a:lnTo>
                  <a:pt x="60705" y="44069"/>
                </a:lnTo>
                <a:lnTo>
                  <a:pt x="63500" y="41148"/>
                </a:lnTo>
                <a:lnTo>
                  <a:pt x="63500" y="34163"/>
                </a:lnTo>
                <a:lnTo>
                  <a:pt x="60705" y="31369"/>
                </a:lnTo>
                <a:close/>
              </a:path>
              <a:path w="389889" h="76200">
                <a:moveTo>
                  <a:pt x="86105" y="31369"/>
                </a:moveTo>
                <a:lnTo>
                  <a:pt x="79120" y="31369"/>
                </a:lnTo>
                <a:lnTo>
                  <a:pt x="76200" y="34163"/>
                </a:lnTo>
                <a:lnTo>
                  <a:pt x="76200" y="41275"/>
                </a:lnTo>
                <a:lnTo>
                  <a:pt x="79120" y="44069"/>
                </a:lnTo>
                <a:lnTo>
                  <a:pt x="86105" y="44069"/>
                </a:lnTo>
                <a:lnTo>
                  <a:pt x="88900" y="41275"/>
                </a:lnTo>
                <a:lnTo>
                  <a:pt x="88900" y="34163"/>
                </a:lnTo>
                <a:lnTo>
                  <a:pt x="86105" y="31369"/>
                </a:lnTo>
                <a:close/>
              </a:path>
              <a:path w="389889" h="76200">
                <a:moveTo>
                  <a:pt x="111505" y="31369"/>
                </a:moveTo>
                <a:lnTo>
                  <a:pt x="104520" y="31369"/>
                </a:lnTo>
                <a:lnTo>
                  <a:pt x="101600" y="34290"/>
                </a:lnTo>
                <a:lnTo>
                  <a:pt x="101600" y="41275"/>
                </a:lnTo>
                <a:lnTo>
                  <a:pt x="104520" y="44069"/>
                </a:lnTo>
                <a:lnTo>
                  <a:pt x="111505" y="44069"/>
                </a:lnTo>
                <a:lnTo>
                  <a:pt x="114300" y="41275"/>
                </a:lnTo>
                <a:lnTo>
                  <a:pt x="114300" y="34290"/>
                </a:lnTo>
                <a:lnTo>
                  <a:pt x="111505" y="31369"/>
                </a:lnTo>
                <a:close/>
              </a:path>
              <a:path w="389889" h="76200">
                <a:moveTo>
                  <a:pt x="136905" y="31496"/>
                </a:moveTo>
                <a:lnTo>
                  <a:pt x="129920" y="31496"/>
                </a:lnTo>
                <a:lnTo>
                  <a:pt x="127000" y="34290"/>
                </a:lnTo>
                <a:lnTo>
                  <a:pt x="127000" y="41275"/>
                </a:lnTo>
                <a:lnTo>
                  <a:pt x="129920" y="44196"/>
                </a:lnTo>
                <a:lnTo>
                  <a:pt x="136905" y="44196"/>
                </a:lnTo>
                <a:lnTo>
                  <a:pt x="139826" y="41275"/>
                </a:lnTo>
                <a:lnTo>
                  <a:pt x="139826" y="34290"/>
                </a:lnTo>
                <a:lnTo>
                  <a:pt x="136905" y="31496"/>
                </a:lnTo>
                <a:close/>
              </a:path>
              <a:path w="389889" h="76200">
                <a:moveTo>
                  <a:pt x="162305" y="31496"/>
                </a:moveTo>
                <a:lnTo>
                  <a:pt x="155320" y="31496"/>
                </a:lnTo>
                <a:lnTo>
                  <a:pt x="152526" y="34290"/>
                </a:lnTo>
                <a:lnTo>
                  <a:pt x="152526" y="41401"/>
                </a:lnTo>
                <a:lnTo>
                  <a:pt x="155320" y="44196"/>
                </a:lnTo>
                <a:lnTo>
                  <a:pt x="162305" y="44196"/>
                </a:lnTo>
                <a:lnTo>
                  <a:pt x="165226" y="41401"/>
                </a:lnTo>
                <a:lnTo>
                  <a:pt x="165226" y="34290"/>
                </a:lnTo>
                <a:lnTo>
                  <a:pt x="162305" y="31496"/>
                </a:lnTo>
                <a:close/>
              </a:path>
              <a:path w="389889" h="76200">
                <a:moveTo>
                  <a:pt x="187705" y="31496"/>
                </a:moveTo>
                <a:lnTo>
                  <a:pt x="180720" y="31496"/>
                </a:lnTo>
                <a:lnTo>
                  <a:pt x="177926" y="34417"/>
                </a:lnTo>
                <a:lnTo>
                  <a:pt x="177926" y="41401"/>
                </a:lnTo>
                <a:lnTo>
                  <a:pt x="180720" y="44196"/>
                </a:lnTo>
                <a:lnTo>
                  <a:pt x="187705" y="44196"/>
                </a:lnTo>
                <a:lnTo>
                  <a:pt x="190626" y="41401"/>
                </a:lnTo>
                <a:lnTo>
                  <a:pt x="190626" y="34417"/>
                </a:lnTo>
                <a:lnTo>
                  <a:pt x="187705" y="31496"/>
                </a:lnTo>
                <a:close/>
              </a:path>
              <a:path w="389889" h="76200">
                <a:moveTo>
                  <a:pt x="213232" y="31623"/>
                </a:moveTo>
                <a:lnTo>
                  <a:pt x="206120" y="31623"/>
                </a:lnTo>
                <a:lnTo>
                  <a:pt x="203326" y="34417"/>
                </a:lnTo>
                <a:lnTo>
                  <a:pt x="203326" y="41401"/>
                </a:lnTo>
                <a:lnTo>
                  <a:pt x="206120" y="44323"/>
                </a:lnTo>
                <a:lnTo>
                  <a:pt x="213232" y="44323"/>
                </a:lnTo>
                <a:lnTo>
                  <a:pt x="216026" y="41401"/>
                </a:lnTo>
                <a:lnTo>
                  <a:pt x="216026" y="34417"/>
                </a:lnTo>
                <a:lnTo>
                  <a:pt x="213232" y="31623"/>
                </a:lnTo>
                <a:close/>
              </a:path>
              <a:path w="389889" h="76200">
                <a:moveTo>
                  <a:pt x="238632" y="31623"/>
                </a:moveTo>
                <a:lnTo>
                  <a:pt x="231520" y="31623"/>
                </a:lnTo>
                <a:lnTo>
                  <a:pt x="228726" y="34417"/>
                </a:lnTo>
                <a:lnTo>
                  <a:pt x="228726" y="41528"/>
                </a:lnTo>
                <a:lnTo>
                  <a:pt x="231520" y="44323"/>
                </a:lnTo>
                <a:lnTo>
                  <a:pt x="238632" y="44323"/>
                </a:lnTo>
                <a:lnTo>
                  <a:pt x="241426" y="41528"/>
                </a:lnTo>
                <a:lnTo>
                  <a:pt x="241426" y="34417"/>
                </a:lnTo>
                <a:lnTo>
                  <a:pt x="238632" y="31623"/>
                </a:lnTo>
                <a:close/>
              </a:path>
              <a:path w="389889" h="76200">
                <a:moveTo>
                  <a:pt x="264032" y="31623"/>
                </a:moveTo>
                <a:lnTo>
                  <a:pt x="256920" y="31623"/>
                </a:lnTo>
                <a:lnTo>
                  <a:pt x="254126" y="34544"/>
                </a:lnTo>
                <a:lnTo>
                  <a:pt x="254126" y="41528"/>
                </a:lnTo>
                <a:lnTo>
                  <a:pt x="256920" y="44323"/>
                </a:lnTo>
                <a:lnTo>
                  <a:pt x="264032" y="44323"/>
                </a:lnTo>
                <a:lnTo>
                  <a:pt x="266826" y="41528"/>
                </a:lnTo>
                <a:lnTo>
                  <a:pt x="266826" y="34544"/>
                </a:lnTo>
                <a:lnTo>
                  <a:pt x="264032" y="31623"/>
                </a:lnTo>
                <a:close/>
              </a:path>
              <a:path w="389889" h="76200">
                <a:moveTo>
                  <a:pt x="289432" y="31750"/>
                </a:moveTo>
                <a:lnTo>
                  <a:pt x="282320" y="31750"/>
                </a:lnTo>
                <a:lnTo>
                  <a:pt x="279526" y="34544"/>
                </a:lnTo>
                <a:lnTo>
                  <a:pt x="279526" y="41528"/>
                </a:lnTo>
                <a:lnTo>
                  <a:pt x="282320" y="44450"/>
                </a:lnTo>
                <a:lnTo>
                  <a:pt x="289432" y="44450"/>
                </a:lnTo>
                <a:lnTo>
                  <a:pt x="292226" y="41528"/>
                </a:lnTo>
                <a:lnTo>
                  <a:pt x="292226" y="34544"/>
                </a:lnTo>
                <a:lnTo>
                  <a:pt x="289432" y="31750"/>
                </a:lnTo>
                <a:close/>
              </a:path>
              <a:path w="389889" h="76200">
                <a:moveTo>
                  <a:pt x="313689" y="0"/>
                </a:moveTo>
                <a:lnTo>
                  <a:pt x="313689" y="76200"/>
                </a:lnTo>
                <a:lnTo>
                  <a:pt x="377402" y="44450"/>
                </a:lnTo>
                <a:lnTo>
                  <a:pt x="314832" y="44450"/>
                </a:lnTo>
                <a:lnTo>
                  <a:pt x="317626" y="41655"/>
                </a:lnTo>
                <a:lnTo>
                  <a:pt x="317626" y="34544"/>
                </a:lnTo>
                <a:lnTo>
                  <a:pt x="314832" y="31750"/>
                </a:lnTo>
                <a:lnTo>
                  <a:pt x="376979" y="31750"/>
                </a:lnTo>
                <a:lnTo>
                  <a:pt x="313689" y="0"/>
                </a:lnTo>
                <a:close/>
              </a:path>
              <a:path w="389889" h="76200">
                <a:moveTo>
                  <a:pt x="313689" y="31750"/>
                </a:moveTo>
                <a:lnTo>
                  <a:pt x="307847" y="31750"/>
                </a:lnTo>
                <a:lnTo>
                  <a:pt x="304926" y="34544"/>
                </a:lnTo>
                <a:lnTo>
                  <a:pt x="304926" y="41655"/>
                </a:lnTo>
                <a:lnTo>
                  <a:pt x="307847" y="44450"/>
                </a:lnTo>
                <a:lnTo>
                  <a:pt x="313689" y="44450"/>
                </a:lnTo>
                <a:lnTo>
                  <a:pt x="313689" y="31750"/>
                </a:lnTo>
                <a:close/>
              </a:path>
              <a:path w="389889" h="76200">
                <a:moveTo>
                  <a:pt x="376979" y="31750"/>
                </a:moveTo>
                <a:lnTo>
                  <a:pt x="314832" y="31750"/>
                </a:lnTo>
                <a:lnTo>
                  <a:pt x="317626" y="34544"/>
                </a:lnTo>
                <a:lnTo>
                  <a:pt x="317626" y="41655"/>
                </a:lnTo>
                <a:lnTo>
                  <a:pt x="314832" y="44450"/>
                </a:lnTo>
                <a:lnTo>
                  <a:pt x="377402" y="44450"/>
                </a:lnTo>
                <a:lnTo>
                  <a:pt x="389889" y="38226"/>
                </a:lnTo>
                <a:lnTo>
                  <a:pt x="37697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2538095" y="2906014"/>
            <a:ext cx="156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669222" y="2765107"/>
            <a:ext cx="81279" cy="88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164522" y="2744787"/>
            <a:ext cx="81279" cy="889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216717" y="2770187"/>
            <a:ext cx="81280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5369242" y="2754312"/>
            <a:ext cx="81280" cy="8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2788285" y="1969769"/>
            <a:ext cx="2171700" cy="800100"/>
          </a:xfrm>
          <a:custGeom>
            <a:avLst/>
            <a:gdLst/>
            <a:ahLst/>
            <a:cxnLst/>
            <a:rect l="l" t="t" r="r" b="b"/>
            <a:pathLst>
              <a:path w="2171700" h="800100">
                <a:moveTo>
                  <a:pt x="0" y="800100"/>
                </a:moveTo>
                <a:lnTo>
                  <a:pt x="21717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43298" y="1894839"/>
            <a:ext cx="1069340" cy="424180"/>
          </a:xfrm>
          <a:custGeom>
            <a:avLst/>
            <a:gdLst/>
            <a:ahLst/>
            <a:cxnLst/>
            <a:rect l="l" t="t" r="r" b="b"/>
            <a:pathLst>
              <a:path w="1069339" h="424180">
                <a:moveTo>
                  <a:pt x="995649" y="29691"/>
                </a:moveTo>
                <a:lnTo>
                  <a:pt x="0" y="411861"/>
                </a:lnTo>
                <a:lnTo>
                  <a:pt x="4572" y="423799"/>
                </a:lnTo>
                <a:lnTo>
                  <a:pt x="1000189" y="41516"/>
                </a:lnTo>
                <a:lnTo>
                  <a:pt x="995649" y="29691"/>
                </a:lnTo>
                <a:close/>
              </a:path>
              <a:path w="1069339" h="424180">
                <a:moveTo>
                  <a:pt x="1053628" y="25146"/>
                </a:moveTo>
                <a:lnTo>
                  <a:pt x="1007490" y="25146"/>
                </a:lnTo>
                <a:lnTo>
                  <a:pt x="1012063" y="36957"/>
                </a:lnTo>
                <a:lnTo>
                  <a:pt x="1000189" y="41516"/>
                </a:lnTo>
                <a:lnTo>
                  <a:pt x="1011554" y="71120"/>
                </a:lnTo>
                <a:lnTo>
                  <a:pt x="1053628" y="25146"/>
                </a:lnTo>
                <a:close/>
              </a:path>
              <a:path w="1069339" h="424180">
                <a:moveTo>
                  <a:pt x="1007490" y="25146"/>
                </a:moveTo>
                <a:lnTo>
                  <a:pt x="995649" y="29691"/>
                </a:lnTo>
                <a:lnTo>
                  <a:pt x="1000189" y="41516"/>
                </a:lnTo>
                <a:lnTo>
                  <a:pt x="1012063" y="36957"/>
                </a:lnTo>
                <a:lnTo>
                  <a:pt x="1007490" y="25146"/>
                </a:lnTo>
                <a:close/>
              </a:path>
              <a:path w="1069339" h="424180">
                <a:moveTo>
                  <a:pt x="984250" y="0"/>
                </a:moveTo>
                <a:lnTo>
                  <a:pt x="995649" y="29691"/>
                </a:lnTo>
                <a:lnTo>
                  <a:pt x="1007490" y="25146"/>
                </a:lnTo>
                <a:lnTo>
                  <a:pt x="1053628" y="25146"/>
                </a:lnTo>
                <a:lnTo>
                  <a:pt x="1069086" y="8254"/>
                </a:lnTo>
                <a:lnTo>
                  <a:pt x="9842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5281548" y="2906014"/>
            <a:ext cx="1060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3699128" y="1531619"/>
            <a:ext cx="842010" cy="577215"/>
          </a:xfrm>
          <a:custGeom>
            <a:avLst/>
            <a:gdLst/>
            <a:ahLst/>
            <a:cxnLst/>
            <a:rect l="l" t="t" r="r" b="b"/>
            <a:pathLst>
              <a:path w="842010" h="577214">
                <a:moveTo>
                  <a:pt x="775189" y="37680"/>
                </a:moveTo>
                <a:lnTo>
                  <a:pt x="0" y="566293"/>
                </a:lnTo>
                <a:lnTo>
                  <a:pt x="7112" y="576707"/>
                </a:lnTo>
                <a:lnTo>
                  <a:pt x="782349" y="48187"/>
                </a:lnTo>
                <a:lnTo>
                  <a:pt x="775189" y="37680"/>
                </a:lnTo>
                <a:close/>
              </a:path>
              <a:path w="842010" h="577214">
                <a:moveTo>
                  <a:pt x="824747" y="30480"/>
                </a:moveTo>
                <a:lnTo>
                  <a:pt x="785749" y="30480"/>
                </a:lnTo>
                <a:lnTo>
                  <a:pt x="792861" y="41021"/>
                </a:lnTo>
                <a:lnTo>
                  <a:pt x="782349" y="48187"/>
                </a:lnTo>
                <a:lnTo>
                  <a:pt x="800226" y="74422"/>
                </a:lnTo>
                <a:lnTo>
                  <a:pt x="824747" y="30480"/>
                </a:lnTo>
                <a:close/>
              </a:path>
              <a:path w="842010" h="577214">
                <a:moveTo>
                  <a:pt x="785749" y="30480"/>
                </a:moveTo>
                <a:lnTo>
                  <a:pt x="775189" y="37680"/>
                </a:lnTo>
                <a:lnTo>
                  <a:pt x="782349" y="48187"/>
                </a:lnTo>
                <a:lnTo>
                  <a:pt x="792861" y="41021"/>
                </a:lnTo>
                <a:lnTo>
                  <a:pt x="785749" y="30480"/>
                </a:lnTo>
                <a:close/>
              </a:path>
              <a:path w="842010" h="577214">
                <a:moveTo>
                  <a:pt x="841756" y="0"/>
                </a:moveTo>
                <a:lnTo>
                  <a:pt x="757301" y="11430"/>
                </a:lnTo>
                <a:lnTo>
                  <a:pt x="775189" y="37680"/>
                </a:lnTo>
                <a:lnTo>
                  <a:pt x="785749" y="30480"/>
                </a:lnTo>
                <a:lnTo>
                  <a:pt x="824747" y="30480"/>
                </a:lnTo>
                <a:lnTo>
                  <a:pt x="8417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2683510" y="1464944"/>
            <a:ext cx="1981200" cy="1352550"/>
          </a:xfrm>
          <a:custGeom>
            <a:avLst/>
            <a:gdLst/>
            <a:ahLst/>
            <a:cxnLst/>
            <a:rect l="l" t="t" r="r" b="b"/>
            <a:pathLst>
              <a:path w="1981200" h="1352550">
                <a:moveTo>
                  <a:pt x="0" y="1352550"/>
                </a:moveTo>
                <a:lnTo>
                  <a:pt x="19812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1092961" y="3603878"/>
            <a:ext cx="5382895" cy="2068195"/>
          </a:xfrm>
          <a:custGeom>
            <a:avLst/>
            <a:gdLst/>
            <a:ahLst/>
            <a:cxnLst/>
            <a:rect l="l" t="t" r="r" b="b"/>
            <a:pathLst>
              <a:path w="5382895" h="2068195">
                <a:moveTo>
                  <a:pt x="0" y="2068067"/>
                </a:moveTo>
                <a:lnTo>
                  <a:pt x="5382768" y="2068067"/>
                </a:lnTo>
                <a:lnTo>
                  <a:pt x="5382768" y="0"/>
                </a:lnTo>
                <a:lnTo>
                  <a:pt x="0" y="0"/>
                </a:lnTo>
                <a:lnTo>
                  <a:pt x="0" y="2068067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2312670" y="4695824"/>
            <a:ext cx="3460750" cy="0"/>
          </a:xfrm>
          <a:custGeom>
            <a:avLst/>
            <a:gdLst/>
            <a:ahLst/>
            <a:cxnLst/>
            <a:rect l="l" t="t" r="r" b="b"/>
            <a:pathLst>
              <a:path w="3460750">
                <a:moveTo>
                  <a:pt x="0" y="0"/>
                </a:moveTo>
                <a:lnTo>
                  <a:pt x="346075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55168" y="4962075"/>
            <a:ext cx="6645275" cy="1172210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010285" algn="ctr">
              <a:lnSpc>
                <a:spcPct val="100000"/>
              </a:lnSpc>
              <a:spcBef>
                <a:spcPts val="505"/>
              </a:spcBef>
              <a:tabLst>
                <a:tab pos="1353185" algn="l"/>
              </a:tabLst>
            </a:pPr>
            <a:r>
              <a:rPr sz="950" b="1" spc="-5" dirty="0">
                <a:latin typeface="Times New Roman"/>
                <a:cs typeface="Times New Roman"/>
              </a:rPr>
              <a:t>n	n’</a:t>
            </a:r>
            <a:endParaRPr sz="950">
              <a:latin typeface="Times New Roman"/>
              <a:cs typeface="Times New Roman"/>
            </a:endParaRPr>
          </a:p>
          <a:p>
            <a:pPr marL="3175" algn="ctr">
              <a:lnSpc>
                <a:spcPct val="100000"/>
              </a:lnSpc>
              <a:spcBef>
                <a:spcPts val="520"/>
              </a:spcBef>
            </a:pPr>
            <a:r>
              <a:rPr sz="1200" b="1" spc="-5" dirty="0">
                <a:latin typeface="Times New Roman"/>
                <a:cs typeface="Times New Roman"/>
              </a:rPr>
              <a:t>Dioptres divergents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sz="1200" spc="-5" dirty="0">
                <a:latin typeface="Times New Roman"/>
                <a:cs typeface="Times New Roman"/>
              </a:rPr>
              <a:t>L’examen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ces </a:t>
            </a:r>
            <a:r>
              <a:rPr sz="1200" dirty="0">
                <a:latin typeface="Times New Roman"/>
                <a:cs typeface="Times New Roman"/>
              </a:rPr>
              <a:t>figures montre que le </a:t>
            </a:r>
            <a:r>
              <a:rPr sz="1200" spc="-5" dirty="0">
                <a:latin typeface="Times New Roman"/>
                <a:cs typeface="Times New Roman"/>
              </a:rPr>
              <a:t>centre </a:t>
            </a:r>
            <a:r>
              <a:rPr sz="1200" dirty="0">
                <a:latin typeface="Times New Roman"/>
                <a:cs typeface="Times New Roman"/>
              </a:rPr>
              <a:t>d’un dioptre </a:t>
            </a:r>
            <a:r>
              <a:rPr sz="1200" spc="-5" dirty="0">
                <a:latin typeface="Times New Roman"/>
                <a:cs typeface="Times New Roman"/>
              </a:rPr>
              <a:t>convergent est situé dans </a:t>
            </a:r>
            <a:r>
              <a:rPr sz="1200" dirty="0">
                <a:latin typeface="Times New Roman"/>
                <a:cs typeface="Times New Roman"/>
              </a:rPr>
              <a:t>le milieu le plus  </a:t>
            </a:r>
            <a:r>
              <a:rPr sz="1200" spc="-5" dirty="0">
                <a:latin typeface="Times New Roman"/>
                <a:cs typeface="Times New Roman"/>
              </a:rPr>
              <a:t>réfringent et </a:t>
            </a:r>
            <a:r>
              <a:rPr sz="1200" dirty="0">
                <a:latin typeface="Times New Roman"/>
                <a:cs typeface="Times New Roman"/>
              </a:rPr>
              <a:t>que </a:t>
            </a:r>
            <a:r>
              <a:rPr sz="1200" spc="-5" dirty="0">
                <a:latin typeface="Times New Roman"/>
                <a:cs typeface="Times New Roman"/>
              </a:rPr>
              <a:t>celui </a:t>
            </a:r>
            <a:r>
              <a:rPr sz="1200" dirty="0">
                <a:latin typeface="Times New Roman"/>
                <a:cs typeface="Times New Roman"/>
              </a:rPr>
              <a:t>d’un dioptre </a:t>
            </a:r>
            <a:r>
              <a:rPr sz="1200" spc="-5" dirty="0">
                <a:latin typeface="Times New Roman"/>
                <a:cs typeface="Times New Roman"/>
              </a:rPr>
              <a:t>divergent </a:t>
            </a:r>
            <a:r>
              <a:rPr sz="1200" dirty="0">
                <a:latin typeface="Times New Roman"/>
                <a:cs typeface="Times New Roman"/>
              </a:rPr>
              <a:t>est situé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milieu </a:t>
            </a:r>
            <a:r>
              <a:rPr sz="1200" dirty="0">
                <a:latin typeface="Times New Roman"/>
                <a:cs typeface="Times New Roman"/>
              </a:rPr>
              <a:t>le moins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réfringent</a:t>
            </a:r>
            <a:r>
              <a:rPr sz="1200" b="1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72177" y="4785486"/>
            <a:ext cx="996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943222" y="4556886"/>
            <a:ext cx="800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734566" y="3813174"/>
            <a:ext cx="373380" cy="3238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ts val="1175"/>
              </a:lnSpc>
              <a:spcBef>
                <a:spcPts val="95"/>
              </a:spcBef>
            </a:pPr>
            <a:r>
              <a:rPr sz="1000" b="1" spc="-5" dirty="0">
                <a:latin typeface="Times New Roman"/>
                <a:cs typeface="Times New Roman"/>
              </a:rPr>
              <a:t>R&gt;0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ts val="1175"/>
              </a:lnSpc>
            </a:pPr>
            <a:r>
              <a:rPr sz="1000" b="1" spc="-10" dirty="0">
                <a:latin typeface="Times New Roman"/>
                <a:cs typeface="Times New Roman"/>
              </a:rPr>
              <a:t>n</a:t>
            </a:r>
            <a:r>
              <a:rPr sz="1000" b="1" spc="-5" dirty="0">
                <a:latin typeface="Times New Roman"/>
                <a:cs typeface="Times New Roman"/>
              </a:rPr>
              <a:t>’-</a:t>
            </a:r>
            <a:r>
              <a:rPr sz="1000" b="1" spc="-10" dirty="0">
                <a:latin typeface="Times New Roman"/>
                <a:cs typeface="Times New Roman"/>
              </a:rPr>
              <a:t>n&lt;</a:t>
            </a:r>
            <a:r>
              <a:rPr sz="1000" b="1" spc="-5" dirty="0">
                <a:latin typeface="Times New Roman"/>
                <a:cs typeface="Times New Roman"/>
              </a:rPr>
              <a:t>0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225164" y="4069714"/>
            <a:ext cx="1150620" cy="635"/>
          </a:xfrm>
          <a:custGeom>
            <a:avLst/>
            <a:gdLst/>
            <a:ahLst/>
            <a:cxnLst/>
            <a:rect l="l" t="t" r="r" b="b"/>
            <a:pathLst>
              <a:path w="1150620" h="635">
                <a:moveTo>
                  <a:pt x="0" y="0"/>
                </a:moveTo>
                <a:lnTo>
                  <a:pt x="1150620" y="63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3206114" y="4185919"/>
            <a:ext cx="1149985" cy="0"/>
          </a:xfrm>
          <a:custGeom>
            <a:avLst/>
            <a:gdLst/>
            <a:ahLst/>
            <a:cxnLst/>
            <a:rect l="l" t="t" r="r" b="b"/>
            <a:pathLst>
              <a:path w="1149985">
                <a:moveTo>
                  <a:pt x="0" y="0"/>
                </a:moveTo>
                <a:lnTo>
                  <a:pt x="114998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236246" y="3847972"/>
            <a:ext cx="387985" cy="979169"/>
          </a:xfrm>
          <a:custGeom>
            <a:avLst/>
            <a:gdLst/>
            <a:ahLst/>
            <a:cxnLst/>
            <a:rect l="l" t="t" r="r" b="b"/>
            <a:pathLst>
              <a:path w="387985" h="979170">
                <a:moveTo>
                  <a:pt x="83150" y="978788"/>
                </a:moveTo>
                <a:lnTo>
                  <a:pt x="62335" y="935917"/>
                </a:lnTo>
                <a:lnTo>
                  <a:pt x="44578" y="892366"/>
                </a:lnTo>
                <a:lnTo>
                  <a:pt x="29839" y="848264"/>
                </a:lnTo>
                <a:lnTo>
                  <a:pt x="18077" y="803742"/>
                </a:lnTo>
                <a:lnTo>
                  <a:pt x="9252" y="758927"/>
                </a:lnTo>
                <a:lnTo>
                  <a:pt x="3324" y="713949"/>
                </a:lnTo>
                <a:lnTo>
                  <a:pt x="254" y="668937"/>
                </a:lnTo>
                <a:lnTo>
                  <a:pt x="0" y="624020"/>
                </a:lnTo>
                <a:lnTo>
                  <a:pt x="2522" y="579327"/>
                </a:lnTo>
                <a:lnTo>
                  <a:pt x="7781" y="534988"/>
                </a:lnTo>
                <a:lnTo>
                  <a:pt x="15736" y="491130"/>
                </a:lnTo>
                <a:lnTo>
                  <a:pt x="26347" y="447883"/>
                </a:lnTo>
                <a:lnTo>
                  <a:pt x="39573" y="405376"/>
                </a:lnTo>
                <a:lnTo>
                  <a:pt x="55375" y="363739"/>
                </a:lnTo>
                <a:lnTo>
                  <a:pt x="73713" y="323100"/>
                </a:lnTo>
                <a:lnTo>
                  <a:pt x="94546" y="283588"/>
                </a:lnTo>
                <a:lnTo>
                  <a:pt x="117834" y="245332"/>
                </a:lnTo>
                <a:lnTo>
                  <a:pt x="143536" y="208462"/>
                </a:lnTo>
                <a:lnTo>
                  <a:pt x="171614" y="173106"/>
                </a:lnTo>
                <a:lnTo>
                  <a:pt x="202026" y="139394"/>
                </a:lnTo>
                <a:lnTo>
                  <a:pt x="234732" y="107454"/>
                </a:lnTo>
                <a:lnTo>
                  <a:pt x="269692" y="77415"/>
                </a:lnTo>
                <a:lnTo>
                  <a:pt x="306866" y="49407"/>
                </a:lnTo>
                <a:lnTo>
                  <a:pt x="346214" y="23559"/>
                </a:lnTo>
                <a:lnTo>
                  <a:pt x="3876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236098" y="4177537"/>
            <a:ext cx="422275" cy="961390"/>
          </a:xfrm>
          <a:custGeom>
            <a:avLst/>
            <a:gdLst/>
            <a:ahLst/>
            <a:cxnLst/>
            <a:rect l="l" t="t" r="r" b="b"/>
            <a:pathLst>
              <a:path w="422275" h="961389">
                <a:moveTo>
                  <a:pt x="421880" y="961009"/>
                </a:moveTo>
                <a:lnTo>
                  <a:pt x="379237" y="939696"/>
                </a:lnTo>
                <a:lnTo>
                  <a:pt x="338604" y="915985"/>
                </a:lnTo>
                <a:lnTo>
                  <a:pt x="300027" y="890003"/>
                </a:lnTo>
                <a:lnTo>
                  <a:pt x="263554" y="861875"/>
                </a:lnTo>
                <a:lnTo>
                  <a:pt x="229231" y="831730"/>
                </a:lnTo>
                <a:lnTo>
                  <a:pt x="197105" y="799692"/>
                </a:lnTo>
                <a:lnTo>
                  <a:pt x="167222" y="765890"/>
                </a:lnTo>
                <a:lnTo>
                  <a:pt x="139631" y="730449"/>
                </a:lnTo>
                <a:lnTo>
                  <a:pt x="114377" y="693496"/>
                </a:lnTo>
                <a:lnTo>
                  <a:pt x="91507" y="655158"/>
                </a:lnTo>
                <a:lnTo>
                  <a:pt x="71068" y="615562"/>
                </a:lnTo>
                <a:lnTo>
                  <a:pt x="53107" y="574834"/>
                </a:lnTo>
                <a:lnTo>
                  <a:pt x="37671" y="533100"/>
                </a:lnTo>
                <a:lnTo>
                  <a:pt x="24806" y="490488"/>
                </a:lnTo>
                <a:lnTo>
                  <a:pt x="14560" y="447125"/>
                </a:lnTo>
                <a:lnTo>
                  <a:pt x="6979" y="403136"/>
                </a:lnTo>
                <a:lnTo>
                  <a:pt x="2110" y="358649"/>
                </a:lnTo>
                <a:lnTo>
                  <a:pt x="0" y="313789"/>
                </a:lnTo>
                <a:lnTo>
                  <a:pt x="695" y="268685"/>
                </a:lnTo>
                <a:lnTo>
                  <a:pt x="4243" y="223462"/>
                </a:lnTo>
                <a:lnTo>
                  <a:pt x="10690" y="178246"/>
                </a:lnTo>
                <a:lnTo>
                  <a:pt x="20083" y="133166"/>
                </a:lnTo>
                <a:lnTo>
                  <a:pt x="32469" y="88347"/>
                </a:lnTo>
                <a:lnTo>
                  <a:pt x="47894" y="43916"/>
                </a:lnTo>
                <a:lnTo>
                  <a:pt x="66407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669029" y="4032122"/>
            <a:ext cx="389890" cy="76200"/>
          </a:xfrm>
          <a:custGeom>
            <a:avLst/>
            <a:gdLst/>
            <a:ahLst/>
            <a:cxnLst/>
            <a:rect l="l" t="t" r="r" b="b"/>
            <a:pathLst>
              <a:path w="389889" h="76200">
                <a:moveTo>
                  <a:pt x="9906" y="31241"/>
                </a:moveTo>
                <a:lnTo>
                  <a:pt x="2794" y="31241"/>
                </a:lnTo>
                <a:lnTo>
                  <a:pt x="0" y="34035"/>
                </a:lnTo>
                <a:lnTo>
                  <a:pt x="0" y="41147"/>
                </a:lnTo>
                <a:lnTo>
                  <a:pt x="2794" y="43941"/>
                </a:lnTo>
                <a:lnTo>
                  <a:pt x="9906" y="43941"/>
                </a:lnTo>
                <a:lnTo>
                  <a:pt x="12700" y="41147"/>
                </a:lnTo>
                <a:lnTo>
                  <a:pt x="12700" y="34035"/>
                </a:lnTo>
                <a:lnTo>
                  <a:pt x="9906" y="31241"/>
                </a:lnTo>
                <a:close/>
              </a:path>
              <a:path w="389889" h="76200">
                <a:moveTo>
                  <a:pt x="35306" y="31241"/>
                </a:moveTo>
                <a:lnTo>
                  <a:pt x="28194" y="31241"/>
                </a:lnTo>
                <a:lnTo>
                  <a:pt x="25400" y="34162"/>
                </a:lnTo>
                <a:lnTo>
                  <a:pt x="25400" y="41147"/>
                </a:lnTo>
                <a:lnTo>
                  <a:pt x="28194" y="43941"/>
                </a:lnTo>
                <a:lnTo>
                  <a:pt x="35306" y="43941"/>
                </a:lnTo>
                <a:lnTo>
                  <a:pt x="38100" y="41147"/>
                </a:lnTo>
                <a:lnTo>
                  <a:pt x="38100" y="34162"/>
                </a:lnTo>
                <a:lnTo>
                  <a:pt x="35306" y="31241"/>
                </a:lnTo>
                <a:close/>
              </a:path>
              <a:path w="389889" h="76200">
                <a:moveTo>
                  <a:pt x="60706" y="31368"/>
                </a:moveTo>
                <a:lnTo>
                  <a:pt x="53721" y="31368"/>
                </a:lnTo>
                <a:lnTo>
                  <a:pt x="50800" y="34162"/>
                </a:lnTo>
                <a:lnTo>
                  <a:pt x="50800" y="41147"/>
                </a:lnTo>
                <a:lnTo>
                  <a:pt x="53721" y="44068"/>
                </a:lnTo>
                <a:lnTo>
                  <a:pt x="60706" y="44068"/>
                </a:lnTo>
                <a:lnTo>
                  <a:pt x="63500" y="41147"/>
                </a:lnTo>
                <a:lnTo>
                  <a:pt x="63500" y="34162"/>
                </a:lnTo>
                <a:lnTo>
                  <a:pt x="60706" y="31368"/>
                </a:lnTo>
                <a:close/>
              </a:path>
              <a:path w="389889" h="76200">
                <a:moveTo>
                  <a:pt x="86106" y="31368"/>
                </a:moveTo>
                <a:lnTo>
                  <a:pt x="79121" y="31368"/>
                </a:lnTo>
                <a:lnTo>
                  <a:pt x="76200" y="34162"/>
                </a:lnTo>
                <a:lnTo>
                  <a:pt x="76200" y="41275"/>
                </a:lnTo>
                <a:lnTo>
                  <a:pt x="79121" y="44068"/>
                </a:lnTo>
                <a:lnTo>
                  <a:pt x="86106" y="44068"/>
                </a:lnTo>
                <a:lnTo>
                  <a:pt x="88900" y="41275"/>
                </a:lnTo>
                <a:lnTo>
                  <a:pt x="88900" y="34162"/>
                </a:lnTo>
                <a:lnTo>
                  <a:pt x="86106" y="31368"/>
                </a:lnTo>
                <a:close/>
              </a:path>
              <a:path w="389889" h="76200">
                <a:moveTo>
                  <a:pt x="111506" y="31368"/>
                </a:moveTo>
                <a:lnTo>
                  <a:pt x="104521" y="31368"/>
                </a:lnTo>
                <a:lnTo>
                  <a:pt x="101600" y="34289"/>
                </a:lnTo>
                <a:lnTo>
                  <a:pt x="101600" y="41275"/>
                </a:lnTo>
                <a:lnTo>
                  <a:pt x="104521" y="44068"/>
                </a:lnTo>
                <a:lnTo>
                  <a:pt x="111506" y="44068"/>
                </a:lnTo>
                <a:lnTo>
                  <a:pt x="114300" y="41275"/>
                </a:lnTo>
                <a:lnTo>
                  <a:pt x="114300" y="34289"/>
                </a:lnTo>
                <a:lnTo>
                  <a:pt x="111506" y="31368"/>
                </a:lnTo>
                <a:close/>
              </a:path>
              <a:path w="389889" h="76200">
                <a:moveTo>
                  <a:pt x="136906" y="31495"/>
                </a:moveTo>
                <a:lnTo>
                  <a:pt x="129921" y="31495"/>
                </a:lnTo>
                <a:lnTo>
                  <a:pt x="127000" y="34289"/>
                </a:lnTo>
                <a:lnTo>
                  <a:pt x="127000" y="41275"/>
                </a:lnTo>
                <a:lnTo>
                  <a:pt x="129921" y="44195"/>
                </a:lnTo>
                <a:lnTo>
                  <a:pt x="136906" y="44195"/>
                </a:lnTo>
                <a:lnTo>
                  <a:pt x="139827" y="41275"/>
                </a:lnTo>
                <a:lnTo>
                  <a:pt x="139827" y="34289"/>
                </a:lnTo>
                <a:lnTo>
                  <a:pt x="136906" y="31495"/>
                </a:lnTo>
                <a:close/>
              </a:path>
              <a:path w="389889" h="76200">
                <a:moveTo>
                  <a:pt x="162306" y="31495"/>
                </a:moveTo>
                <a:lnTo>
                  <a:pt x="155321" y="31495"/>
                </a:lnTo>
                <a:lnTo>
                  <a:pt x="152527" y="34289"/>
                </a:lnTo>
                <a:lnTo>
                  <a:pt x="152527" y="41401"/>
                </a:lnTo>
                <a:lnTo>
                  <a:pt x="155321" y="44195"/>
                </a:lnTo>
                <a:lnTo>
                  <a:pt x="162306" y="44195"/>
                </a:lnTo>
                <a:lnTo>
                  <a:pt x="165227" y="41401"/>
                </a:lnTo>
                <a:lnTo>
                  <a:pt x="165227" y="34289"/>
                </a:lnTo>
                <a:lnTo>
                  <a:pt x="162306" y="31495"/>
                </a:lnTo>
                <a:close/>
              </a:path>
              <a:path w="389889" h="76200">
                <a:moveTo>
                  <a:pt x="187706" y="31495"/>
                </a:moveTo>
                <a:lnTo>
                  <a:pt x="180721" y="31495"/>
                </a:lnTo>
                <a:lnTo>
                  <a:pt x="177927" y="34416"/>
                </a:lnTo>
                <a:lnTo>
                  <a:pt x="177927" y="41401"/>
                </a:lnTo>
                <a:lnTo>
                  <a:pt x="180721" y="44195"/>
                </a:lnTo>
                <a:lnTo>
                  <a:pt x="187706" y="44195"/>
                </a:lnTo>
                <a:lnTo>
                  <a:pt x="190627" y="41401"/>
                </a:lnTo>
                <a:lnTo>
                  <a:pt x="190627" y="34416"/>
                </a:lnTo>
                <a:lnTo>
                  <a:pt x="187706" y="31495"/>
                </a:lnTo>
                <a:close/>
              </a:path>
              <a:path w="389889" h="76200">
                <a:moveTo>
                  <a:pt x="213233" y="31622"/>
                </a:moveTo>
                <a:lnTo>
                  <a:pt x="206121" y="31622"/>
                </a:lnTo>
                <a:lnTo>
                  <a:pt x="203327" y="34416"/>
                </a:lnTo>
                <a:lnTo>
                  <a:pt x="203327" y="41401"/>
                </a:lnTo>
                <a:lnTo>
                  <a:pt x="206121" y="44322"/>
                </a:lnTo>
                <a:lnTo>
                  <a:pt x="213233" y="44322"/>
                </a:lnTo>
                <a:lnTo>
                  <a:pt x="216027" y="41401"/>
                </a:lnTo>
                <a:lnTo>
                  <a:pt x="216027" y="34416"/>
                </a:lnTo>
                <a:lnTo>
                  <a:pt x="213233" y="31622"/>
                </a:lnTo>
                <a:close/>
              </a:path>
              <a:path w="389889" h="76200">
                <a:moveTo>
                  <a:pt x="238633" y="31622"/>
                </a:moveTo>
                <a:lnTo>
                  <a:pt x="231521" y="31622"/>
                </a:lnTo>
                <a:lnTo>
                  <a:pt x="228727" y="34416"/>
                </a:lnTo>
                <a:lnTo>
                  <a:pt x="228727" y="41528"/>
                </a:lnTo>
                <a:lnTo>
                  <a:pt x="231521" y="44322"/>
                </a:lnTo>
                <a:lnTo>
                  <a:pt x="238633" y="44322"/>
                </a:lnTo>
                <a:lnTo>
                  <a:pt x="241427" y="41528"/>
                </a:lnTo>
                <a:lnTo>
                  <a:pt x="241427" y="34416"/>
                </a:lnTo>
                <a:lnTo>
                  <a:pt x="238633" y="31622"/>
                </a:lnTo>
                <a:close/>
              </a:path>
              <a:path w="389889" h="76200">
                <a:moveTo>
                  <a:pt x="264033" y="31622"/>
                </a:moveTo>
                <a:lnTo>
                  <a:pt x="256921" y="31622"/>
                </a:lnTo>
                <a:lnTo>
                  <a:pt x="254127" y="34543"/>
                </a:lnTo>
                <a:lnTo>
                  <a:pt x="254127" y="41528"/>
                </a:lnTo>
                <a:lnTo>
                  <a:pt x="256921" y="44322"/>
                </a:lnTo>
                <a:lnTo>
                  <a:pt x="264033" y="44322"/>
                </a:lnTo>
                <a:lnTo>
                  <a:pt x="266827" y="41528"/>
                </a:lnTo>
                <a:lnTo>
                  <a:pt x="266827" y="34543"/>
                </a:lnTo>
                <a:lnTo>
                  <a:pt x="264033" y="31622"/>
                </a:lnTo>
                <a:close/>
              </a:path>
              <a:path w="389889" h="76200">
                <a:moveTo>
                  <a:pt x="289433" y="31750"/>
                </a:moveTo>
                <a:lnTo>
                  <a:pt x="282321" y="31750"/>
                </a:lnTo>
                <a:lnTo>
                  <a:pt x="279527" y="34543"/>
                </a:lnTo>
                <a:lnTo>
                  <a:pt x="279527" y="41528"/>
                </a:lnTo>
                <a:lnTo>
                  <a:pt x="282321" y="44450"/>
                </a:lnTo>
                <a:lnTo>
                  <a:pt x="289433" y="44450"/>
                </a:lnTo>
                <a:lnTo>
                  <a:pt x="292227" y="41528"/>
                </a:lnTo>
                <a:lnTo>
                  <a:pt x="292227" y="34543"/>
                </a:lnTo>
                <a:lnTo>
                  <a:pt x="289433" y="31750"/>
                </a:lnTo>
                <a:close/>
              </a:path>
              <a:path w="389889" h="76200">
                <a:moveTo>
                  <a:pt x="313817" y="0"/>
                </a:moveTo>
                <a:lnTo>
                  <a:pt x="313690" y="76200"/>
                </a:lnTo>
                <a:lnTo>
                  <a:pt x="377402" y="44450"/>
                </a:lnTo>
                <a:lnTo>
                  <a:pt x="314833" y="44450"/>
                </a:lnTo>
                <a:lnTo>
                  <a:pt x="317627" y="41655"/>
                </a:lnTo>
                <a:lnTo>
                  <a:pt x="317627" y="34543"/>
                </a:lnTo>
                <a:lnTo>
                  <a:pt x="314833" y="31750"/>
                </a:lnTo>
                <a:lnTo>
                  <a:pt x="377000" y="31750"/>
                </a:lnTo>
                <a:lnTo>
                  <a:pt x="313817" y="0"/>
                </a:lnTo>
                <a:close/>
              </a:path>
              <a:path w="389889" h="76200">
                <a:moveTo>
                  <a:pt x="313764" y="31750"/>
                </a:moveTo>
                <a:lnTo>
                  <a:pt x="307848" y="31750"/>
                </a:lnTo>
                <a:lnTo>
                  <a:pt x="304927" y="34543"/>
                </a:lnTo>
                <a:lnTo>
                  <a:pt x="304927" y="41655"/>
                </a:lnTo>
                <a:lnTo>
                  <a:pt x="307848" y="44450"/>
                </a:lnTo>
                <a:lnTo>
                  <a:pt x="313742" y="44450"/>
                </a:lnTo>
                <a:lnTo>
                  <a:pt x="313764" y="31750"/>
                </a:lnTo>
                <a:close/>
              </a:path>
              <a:path w="389889" h="76200">
                <a:moveTo>
                  <a:pt x="377000" y="31750"/>
                </a:moveTo>
                <a:lnTo>
                  <a:pt x="314833" y="31750"/>
                </a:lnTo>
                <a:lnTo>
                  <a:pt x="317627" y="34543"/>
                </a:lnTo>
                <a:lnTo>
                  <a:pt x="317627" y="41655"/>
                </a:lnTo>
                <a:lnTo>
                  <a:pt x="314833" y="44450"/>
                </a:lnTo>
                <a:lnTo>
                  <a:pt x="377402" y="44450"/>
                </a:lnTo>
                <a:lnTo>
                  <a:pt x="389890" y="38226"/>
                </a:lnTo>
                <a:lnTo>
                  <a:pt x="3770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563620" y="4147692"/>
            <a:ext cx="389890" cy="76200"/>
          </a:xfrm>
          <a:custGeom>
            <a:avLst/>
            <a:gdLst/>
            <a:ahLst/>
            <a:cxnLst/>
            <a:rect l="l" t="t" r="r" b="b"/>
            <a:pathLst>
              <a:path w="389889" h="76200">
                <a:moveTo>
                  <a:pt x="9905" y="31242"/>
                </a:moveTo>
                <a:lnTo>
                  <a:pt x="2793" y="31242"/>
                </a:lnTo>
                <a:lnTo>
                  <a:pt x="0" y="34036"/>
                </a:lnTo>
                <a:lnTo>
                  <a:pt x="0" y="41148"/>
                </a:lnTo>
                <a:lnTo>
                  <a:pt x="2793" y="43942"/>
                </a:lnTo>
                <a:lnTo>
                  <a:pt x="9905" y="43942"/>
                </a:lnTo>
                <a:lnTo>
                  <a:pt x="12700" y="41148"/>
                </a:lnTo>
                <a:lnTo>
                  <a:pt x="12700" y="34036"/>
                </a:lnTo>
                <a:lnTo>
                  <a:pt x="9905" y="31242"/>
                </a:lnTo>
                <a:close/>
              </a:path>
              <a:path w="389889" h="76200">
                <a:moveTo>
                  <a:pt x="35305" y="31242"/>
                </a:moveTo>
                <a:lnTo>
                  <a:pt x="28193" y="31242"/>
                </a:lnTo>
                <a:lnTo>
                  <a:pt x="25400" y="34163"/>
                </a:lnTo>
                <a:lnTo>
                  <a:pt x="25400" y="41148"/>
                </a:lnTo>
                <a:lnTo>
                  <a:pt x="28193" y="43942"/>
                </a:lnTo>
                <a:lnTo>
                  <a:pt x="35305" y="43942"/>
                </a:lnTo>
                <a:lnTo>
                  <a:pt x="38100" y="41148"/>
                </a:lnTo>
                <a:lnTo>
                  <a:pt x="38100" y="34163"/>
                </a:lnTo>
                <a:lnTo>
                  <a:pt x="35305" y="31242"/>
                </a:lnTo>
                <a:close/>
              </a:path>
              <a:path w="389889" h="76200">
                <a:moveTo>
                  <a:pt x="60705" y="31369"/>
                </a:moveTo>
                <a:lnTo>
                  <a:pt x="53720" y="31369"/>
                </a:lnTo>
                <a:lnTo>
                  <a:pt x="50800" y="34163"/>
                </a:lnTo>
                <a:lnTo>
                  <a:pt x="50800" y="41148"/>
                </a:lnTo>
                <a:lnTo>
                  <a:pt x="53720" y="44069"/>
                </a:lnTo>
                <a:lnTo>
                  <a:pt x="60705" y="44069"/>
                </a:lnTo>
                <a:lnTo>
                  <a:pt x="63500" y="41148"/>
                </a:lnTo>
                <a:lnTo>
                  <a:pt x="63500" y="34163"/>
                </a:lnTo>
                <a:lnTo>
                  <a:pt x="60705" y="31369"/>
                </a:lnTo>
                <a:close/>
              </a:path>
              <a:path w="389889" h="76200">
                <a:moveTo>
                  <a:pt x="86105" y="31369"/>
                </a:moveTo>
                <a:lnTo>
                  <a:pt x="79120" y="31369"/>
                </a:lnTo>
                <a:lnTo>
                  <a:pt x="76200" y="34163"/>
                </a:lnTo>
                <a:lnTo>
                  <a:pt x="76200" y="41275"/>
                </a:lnTo>
                <a:lnTo>
                  <a:pt x="79120" y="44069"/>
                </a:lnTo>
                <a:lnTo>
                  <a:pt x="86105" y="44069"/>
                </a:lnTo>
                <a:lnTo>
                  <a:pt x="88900" y="41275"/>
                </a:lnTo>
                <a:lnTo>
                  <a:pt x="88900" y="34163"/>
                </a:lnTo>
                <a:lnTo>
                  <a:pt x="86105" y="31369"/>
                </a:lnTo>
                <a:close/>
              </a:path>
              <a:path w="389889" h="76200">
                <a:moveTo>
                  <a:pt x="111505" y="31369"/>
                </a:moveTo>
                <a:lnTo>
                  <a:pt x="104520" y="31369"/>
                </a:lnTo>
                <a:lnTo>
                  <a:pt x="101600" y="34290"/>
                </a:lnTo>
                <a:lnTo>
                  <a:pt x="101600" y="41275"/>
                </a:lnTo>
                <a:lnTo>
                  <a:pt x="104520" y="44069"/>
                </a:lnTo>
                <a:lnTo>
                  <a:pt x="111505" y="44069"/>
                </a:lnTo>
                <a:lnTo>
                  <a:pt x="114300" y="41275"/>
                </a:lnTo>
                <a:lnTo>
                  <a:pt x="114300" y="34290"/>
                </a:lnTo>
                <a:lnTo>
                  <a:pt x="111505" y="31369"/>
                </a:lnTo>
                <a:close/>
              </a:path>
              <a:path w="389889" h="76200">
                <a:moveTo>
                  <a:pt x="136905" y="31496"/>
                </a:moveTo>
                <a:lnTo>
                  <a:pt x="129920" y="31496"/>
                </a:lnTo>
                <a:lnTo>
                  <a:pt x="127000" y="34290"/>
                </a:lnTo>
                <a:lnTo>
                  <a:pt x="127000" y="41275"/>
                </a:lnTo>
                <a:lnTo>
                  <a:pt x="129920" y="44196"/>
                </a:lnTo>
                <a:lnTo>
                  <a:pt x="136905" y="44196"/>
                </a:lnTo>
                <a:lnTo>
                  <a:pt x="139826" y="41275"/>
                </a:lnTo>
                <a:lnTo>
                  <a:pt x="139826" y="34290"/>
                </a:lnTo>
                <a:lnTo>
                  <a:pt x="136905" y="31496"/>
                </a:lnTo>
                <a:close/>
              </a:path>
              <a:path w="389889" h="76200">
                <a:moveTo>
                  <a:pt x="162305" y="31496"/>
                </a:moveTo>
                <a:lnTo>
                  <a:pt x="155320" y="31496"/>
                </a:lnTo>
                <a:lnTo>
                  <a:pt x="152526" y="34290"/>
                </a:lnTo>
                <a:lnTo>
                  <a:pt x="152526" y="41401"/>
                </a:lnTo>
                <a:lnTo>
                  <a:pt x="155320" y="44196"/>
                </a:lnTo>
                <a:lnTo>
                  <a:pt x="162305" y="44196"/>
                </a:lnTo>
                <a:lnTo>
                  <a:pt x="165226" y="41401"/>
                </a:lnTo>
                <a:lnTo>
                  <a:pt x="165226" y="34290"/>
                </a:lnTo>
                <a:lnTo>
                  <a:pt x="162305" y="31496"/>
                </a:lnTo>
                <a:close/>
              </a:path>
              <a:path w="389889" h="76200">
                <a:moveTo>
                  <a:pt x="187705" y="31496"/>
                </a:moveTo>
                <a:lnTo>
                  <a:pt x="180720" y="31496"/>
                </a:lnTo>
                <a:lnTo>
                  <a:pt x="177926" y="34417"/>
                </a:lnTo>
                <a:lnTo>
                  <a:pt x="177926" y="41401"/>
                </a:lnTo>
                <a:lnTo>
                  <a:pt x="180720" y="44196"/>
                </a:lnTo>
                <a:lnTo>
                  <a:pt x="187705" y="44196"/>
                </a:lnTo>
                <a:lnTo>
                  <a:pt x="190626" y="41401"/>
                </a:lnTo>
                <a:lnTo>
                  <a:pt x="190626" y="34417"/>
                </a:lnTo>
                <a:lnTo>
                  <a:pt x="187705" y="31496"/>
                </a:lnTo>
                <a:close/>
              </a:path>
              <a:path w="389889" h="76200">
                <a:moveTo>
                  <a:pt x="213232" y="31623"/>
                </a:moveTo>
                <a:lnTo>
                  <a:pt x="206120" y="31623"/>
                </a:lnTo>
                <a:lnTo>
                  <a:pt x="203326" y="34417"/>
                </a:lnTo>
                <a:lnTo>
                  <a:pt x="203326" y="41401"/>
                </a:lnTo>
                <a:lnTo>
                  <a:pt x="206120" y="44323"/>
                </a:lnTo>
                <a:lnTo>
                  <a:pt x="213232" y="44323"/>
                </a:lnTo>
                <a:lnTo>
                  <a:pt x="216026" y="41401"/>
                </a:lnTo>
                <a:lnTo>
                  <a:pt x="216026" y="34417"/>
                </a:lnTo>
                <a:lnTo>
                  <a:pt x="213232" y="31623"/>
                </a:lnTo>
                <a:close/>
              </a:path>
              <a:path w="389889" h="76200">
                <a:moveTo>
                  <a:pt x="238632" y="31623"/>
                </a:moveTo>
                <a:lnTo>
                  <a:pt x="231520" y="31623"/>
                </a:lnTo>
                <a:lnTo>
                  <a:pt x="228726" y="34417"/>
                </a:lnTo>
                <a:lnTo>
                  <a:pt x="228726" y="41529"/>
                </a:lnTo>
                <a:lnTo>
                  <a:pt x="231520" y="44323"/>
                </a:lnTo>
                <a:lnTo>
                  <a:pt x="238632" y="44323"/>
                </a:lnTo>
                <a:lnTo>
                  <a:pt x="241426" y="41529"/>
                </a:lnTo>
                <a:lnTo>
                  <a:pt x="241426" y="34417"/>
                </a:lnTo>
                <a:lnTo>
                  <a:pt x="238632" y="31623"/>
                </a:lnTo>
                <a:close/>
              </a:path>
              <a:path w="389889" h="76200">
                <a:moveTo>
                  <a:pt x="264032" y="31623"/>
                </a:moveTo>
                <a:lnTo>
                  <a:pt x="256920" y="31623"/>
                </a:lnTo>
                <a:lnTo>
                  <a:pt x="254126" y="34544"/>
                </a:lnTo>
                <a:lnTo>
                  <a:pt x="254126" y="41529"/>
                </a:lnTo>
                <a:lnTo>
                  <a:pt x="256920" y="44323"/>
                </a:lnTo>
                <a:lnTo>
                  <a:pt x="264032" y="44323"/>
                </a:lnTo>
                <a:lnTo>
                  <a:pt x="266826" y="41529"/>
                </a:lnTo>
                <a:lnTo>
                  <a:pt x="266826" y="34544"/>
                </a:lnTo>
                <a:lnTo>
                  <a:pt x="264032" y="31623"/>
                </a:lnTo>
                <a:close/>
              </a:path>
              <a:path w="389889" h="76200">
                <a:moveTo>
                  <a:pt x="289432" y="31750"/>
                </a:moveTo>
                <a:lnTo>
                  <a:pt x="282320" y="31750"/>
                </a:lnTo>
                <a:lnTo>
                  <a:pt x="279526" y="34544"/>
                </a:lnTo>
                <a:lnTo>
                  <a:pt x="279526" y="41529"/>
                </a:lnTo>
                <a:lnTo>
                  <a:pt x="282320" y="44450"/>
                </a:lnTo>
                <a:lnTo>
                  <a:pt x="289432" y="44450"/>
                </a:lnTo>
                <a:lnTo>
                  <a:pt x="292226" y="41529"/>
                </a:lnTo>
                <a:lnTo>
                  <a:pt x="292226" y="34544"/>
                </a:lnTo>
                <a:lnTo>
                  <a:pt x="289432" y="31750"/>
                </a:lnTo>
                <a:close/>
              </a:path>
              <a:path w="389889" h="76200">
                <a:moveTo>
                  <a:pt x="313689" y="0"/>
                </a:moveTo>
                <a:lnTo>
                  <a:pt x="313689" y="76200"/>
                </a:lnTo>
                <a:lnTo>
                  <a:pt x="377402" y="44450"/>
                </a:lnTo>
                <a:lnTo>
                  <a:pt x="314832" y="44450"/>
                </a:lnTo>
                <a:lnTo>
                  <a:pt x="317626" y="41656"/>
                </a:lnTo>
                <a:lnTo>
                  <a:pt x="317626" y="34544"/>
                </a:lnTo>
                <a:lnTo>
                  <a:pt x="314832" y="31750"/>
                </a:lnTo>
                <a:lnTo>
                  <a:pt x="376979" y="31750"/>
                </a:lnTo>
                <a:lnTo>
                  <a:pt x="313689" y="0"/>
                </a:lnTo>
                <a:close/>
              </a:path>
              <a:path w="389889" h="76200">
                <a:moveTo>
                  <a:pt x="313689" y="31750"/>
                </a:moveTo>
                <a:lnTo>
                  <a:pt x="307847" y="31750"/>
                </a:lnTo>
                <a:lnTo>
                  <a:pt x="304926" y="34544"/>
                </a:lnTo>
                <a:lnTo>
                  <a:pt x="304926" y="41656"/>
                </a:lnTo>
                <a:lnTo>
                  <a:pt x="307847" y="44450"/>
                </a:lnTo>
                <a:lnTo>
                  <a:pt x="313689" y="44450"/>
                </a:lnTo>
                <a:lnTo>
                  <a:pt x="313689" y="31750"/>
                </a:lnTo>
                <a:close/>
              </a:path>
              <a:path w="389889" h="76200">
                <a:moveTo>
                  <a:pt x="376979" y="31750"/>
                </a:moveTo>
                <a:lnTo>
                  <a:pt x="314832" y="31750"/>
                </a:lnTo>
                <a:lnTo>
                  <a:pt x="317626" y="34544"/>
                </a:lnTo>
                <a:lnTo>
                  <a:pt x="317626" y="41656"/>
                </a:lnTo>
                <a:lnTo>
                  <a:pt x="314832" y="44450"/>
                </a:lnTo>
                <a:lnTo>
                  <a:pt x="377402" y="44450"/>
                </a:lnTo>
                <a:lnTo>
                  <a:pt x="389889" y="38226"/>
                </a:lnTo>
                <a:lnTo>
                  <a:pt x="376979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5018722" y="4656137"/>
            <a:ext cx="81279" cy="889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661342" y="4645342"/>
            <a:ext cx="81280" cy="8890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27985" y="3724274"/>
            <a:ext cx="2171700" cy="1028700"/>
          </a:xfrm>
          <a:custGeom>
            <a:avLst/>
            <a:gdLst/>
            <a:ahLst/>
            <a:cxnLst/>
            <a:rect l="l" t="t" r="r" b="b"/>
            <a:pathLst>
              <a:path w="2171700" h="1028700">
                <a:moveTo>
                  <a:pt x="2171700" y="0"/>
                </a:moveTo>
                <a:lnTo>
                  <a:pt x="0" y="1028699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2920745" y="3605402"/>
            <a:ext cx="2636520" cy="1155065"/>
          </a:xfrm>
          <a:custGeom>
            <a:avLst/>
            <a:gdLst/>
            <a:ahLst/>
            <a:cxnLst/>
            <a:rect l="l" t="t" r="r" b="b"/>
            <a:pathLst>
              <a:path w="2636520" h="1155064">
                <a:moveTo>
                  <a:pt x="7874" y="1140332"/>
                </a:moveTo>
                <a:lnTo>
                  <a:pt x="4699" y="1141729"/>
                </a:lnTo>
                <a:lnTo>
                  <a:pt x="1397" y="1143253"/>
                </a:lnTo>
                <a:lnTo>
                  <a:pt x="0" y="1146936"/>
                </a:lnTo>
                <a:lnTo>
                  <a:pt x="1397" y="1150239"/>
                </a:lnTo>
                <a:lnTo>
                  <a:pt x="2921" y="1153414"/>
                </a:lnTo>
                <a:lnTo>
                  <a:pt x="6604" y="1154810"/>
                </a:lnTo>
                <a:lnTo>
                  <a:pt x="9906" y="1153414"/>
                </a:lnTo>
                <a:lnTo>
                  <a:pt x="13081" y="1151889"/>
                </a:lnTo>
                <a:lnTo>
                  <a:pt x="14478" y="1148206"/>
                </a:lnTo>
                <a:lnTo>
                  <a:pt x="13081" y="1144904"/>
                </a:lnTo>
                <a:lnTo>
                  <a:pt x="11556" y="1141729"/>
                </a:lnTo>
                <a:lnTo>
                  <a:pt x="7874" y="1140332"/>
                </a:lnTo>
                <a:close/>
              </a:path>
              <a:path w="2636520" h="1155064">
                <a:moveTo>
                  <a:pt x="31115" y="1130172"/>
                </a:moveTo>
                <a:lnTo>
                  <a:pt x="27940" y="1131696"/>
                </a:lnTo>
                <a:lnTo>
                  <a:pt x="24765" y="1133093"/>
                </a:lnTo>
                <a:lnTo>
                  <a:pt x="23368" y="1136903"/>
                </a:lnTo>
                <a:lnTo>
                  <a:pt x="26162" y="1143253"/>
                </a:lnTo>
                <a:lnTo>
                  <a:pt x="29972" y="1144651"/>
                </a:lnTo>
                <a:lnTo>
                  <a:pt x="33147" y="1143253"/>
                </a:lnTo>
                <a:lnTo>
                  <a:pt x="36322" y="1141729"/>
                </a:lnTo>
                <a:lnTo>
                  <a:pt x="37846" y="1138046"/>
                </a:lnTo>
                <a:lnTo>
                  <a:pt x="36322" y="1134871"/>
                </a:lnTo>
                <a:lnTo>
                  <a:pt x="34925" y="1131569"/>
                </a:lnTo>
                <a:lnTo>
                  <a:pt x="31115" y="1130172"/>
                </a:lnTo>
                <a:close/>
              </a:path>
              <a:path w="2636520" h="1155064">
                <a:moveTo>
                  <a:pt x="54483" y="1120013"/>
                </a:moveTo>
                <a:lnTo>
                  <a:pt x="51308" y="1121536"/>
                </a:lnTo>
                <a:lnTo>
                  <a:pt x="51181" y="1121536"/>
                </a:lnTo>
                <a:lnTo>
                  <a:pt x="48006" y="1122933"/>
                </a:lnTo>
                <a:lnTo>
                  <a:pt x="46609" y="1126743"/>
                </a:lnTo>
                <a:lnTo>
                  <a:pt x="48006" y="1129918"/>
                </a:lnTo>
                <a:lnTo>
                  <a:pt x="49530" y="1133093"/>
                </a:lnTo>
                <a:lnTo>
                  <a:pt x="53212" y="1134490"/>
                </a:lnTo>
                <a:lnTo>
                  <a:pt x="56515" y="1133093"/>
                </a:lnTo>
                <a:lnTo>
                  <a:pt x="59690" y="1131696"/>
                </a:lnTo>
                <a:lnTo>
                  <a:pt x="61087" y="1127886"/>
                </a:lnTo>
                <a:lnTo>
                  <a:pt x="59690" y="1124711"/>
                </a:lnTo>
                <a:lnTo>
                  <a:pt x="58166" y="1121536"/>
                </a:lnTo>
                <a:lnTo>
                  <a:pt x="54483" y="1120013"/>
                </a:lnTo>
                <a:close/>
              </a:path>
              <a:path w="2636520" h="1155064">
                <a:moveTo>
                  <a:pt x="77724" y="1109979"/>
                </a:moveTo>
                <a:lnTo>
                  <a:pt x="71374" y="1112773"/>
                </a:lnTo>
                <a:lnTo>
                  <a:pt x="69977" y="1116583"/>
                </a:lnTo>
                <a:lnTo>
                  <a:pt x="72771" y="1122933"/>
                </a:lnTo>
                <a:lnTo>
                  <a:pt x="76581" y="1124457"/>
                </a:lnTo>
                <a:lnTo>
                  <a:pt x="79756" y="1122933"/>
                </a:lnTo>
                <a:lnTo>
                  <a:pt x="82931" y="1121536"/>
                </a:lnTo>
                <a:lnTo>
                  <a:pt x="84455" y="1117727"/>
                </a:lnTo>
                <a:lnTo>
                  <a:pt x="82931" y="1114552"/>
                </a:lnTo>
                <a:lnTo>
                  <a:pt x="81534" y="1111377"/>
                </a:lnTo>
                <a:lnTo>
                  <a:pt x="77724" y="1109979"/>
                </a:lnTo>
                <a:close/>
              </a:path>
              <a:path w="2636520" h="1155064">
                <a:moveTo>
                  <a:pt x="101092" y="1099819"/>
                </a:moveTo>
                <a:lnTo>
                  <a:pt x="97917" y="1101216"/>
                </a:lnTo>
                <a:lnTo>
                  <a:pt x="94615" y="1102740"/>
                </a:lnTo>
                <a:lnTo>
                  <a:pt x="93218" y="1106423"/>
                </a:lnTo>
                <a:lnTo>
                  <a:pt x="94615" y="1109598"/>
                </a:lnTo>
                <a:lnTo>
                  <a:pt x="96139" y="1112901"/>
                </a:lnTo>
                <a:lnTo>
                  <a:pt x="99822" y="1114297"/>
                </a:lnTo>
                <a:lnTo>
                  <a:pt x="103124" y="1112773"/>
                </a:lnTo>
                <a:lnTo>
                  <a:pt x="106299" y="1111377"/>
                </a:lnTo>
                <a:lnTo>
                  <a:pt x="107696" y="1107566"/>
                </a:lnTo>
                <a:lnTo>
                  <a:pt x="106299" y="1104391"/>
                </a:lnTo>
                <a:lnTo>
                  <a:pt x="104775" y="1101216"/>
                </a:lnTo>
                <a:lnTo>
                  <a:pt x="101092" y="1099819"/>
                </a:lnTo>
                <a:close/>
              </a:path>
              <a:path w="2636520" h="1155064">
                <a:moveTo>
                  <a:pt x="124333" y="1089659"/>
                </a:moveTo>
                <a:lnTo>
                  <a:pt x="121158" y="1091056"/>
                </a:lnTo>
                <a:lnTo>
                  <a:pt x="117983" y="1092580"/>
                </a:lnTo>
                <a:lnTo>
                  <a:pt x="116586" y="1096264"/>
                </a:lnTo>
                <a:lnTo>
                  <a:pt x="117983" y="1099565"/>
                </a:lnTo>
                <a:lnTo>
                  <a:pt x="119380" y="1102740"/>
                </a:lnTo>
                <a:lnTo>
                  <a:pt x="123190" y="1104138"/>
                </a:lnTo>
                <a:lnTo>
                  <a:pt x="126365" y="1102740"/>
                </a:lnTo>
                <a:lnTo>
                  <a:pt x="129540" y="1101216"/>
                </a:lnTo>
                <a:lnTo>
                  <a:pt x="131064" y="1097533"/>
                </a:lnTo>
                <a:lnTo>
                  <a:pt x="129540" y="1094231"/>
                </a:lnTo>
                <a:lnTo>
                  <a:pt x="128143" y="1091056"/>
                </a:lnTo>
                <a:lnTo>
                  <a:pt x="124333" y="1089659"/>
                </a:lnTo>
                <a:close/>
              </a:path>
              <a:path w="2636520" h="1155064">
                <a:moveTo>
                  <a:pt x="147701" y="1079500"/>
                </a:moveTo>
                <a:lnTo>
                  <a:pt x="144526" y="1081023"/>
                </a:lnTo>
                <a:lnTo>
                  <a:pt x="144399" y="1081023"/>
                </a:lnTo>
                <a:lnTo>
                  <a:pt x="141224" y="1082420"/>
                </a:lnTo>
                <a:lnTo>
                  <a:pt x="139827" y="1086230"/>
                </a:lnTo>
                <a:lnTo>
                  <a:pt x="141224" y="1089405"/>
                </a:lnTo>
                <a:lnTo>
                  <a:pt x="142748" y="1092580"/>
                </a:lnTo>
                <a:lnTo>
                  <a:pt x="146431" y="1093977"/>
                </a:lnTo>
                <a:lnTo>
                  <a:pt x="149733" y="1092580"/>
                </a:lnTo>
                <a:lnTo>
                  <a:pt x="152908" y="1091056"/>
                </a:lnTo>
                <a:lnTo>
                  <a:pt x="154305" y="1087373"/>
                </a:lnTo>
                <a:lnTo>
                  <a:pt x="152908" y="1084198"/>
                </a:lnTo>
                <a:lnTo>
                  <a:pt x="151384" y="1080896"/>
                </a:lnTo>
                <a:lnTo>
                  <a:pt x="147701" y="1079500"/>
                </a:lnTo>
                <a:close/>
              </a:path>
              <a:path w="2636520" h="1155064">
                <a:moveTo>
                  <a:pt x="170942" y="1069466"/>
                </a:moveTo>
                <a:lnTo>
                  <a:pt x="164592" y="1072260"/>
                </a:lnTo>
                <a:lnTo>
                  <a:pt x="163195" y="1076070"/>
                </a:lnTo>
                <a:lnTo>
                  <a:pt x="165989" y="1082420"/>
                </a:lnTo>
                <a:lnTo>
                  <a:pt x="169799" y="1083817"/>
                </a:lnTo>
                <a:lnTo>
                  <a:pt x="176149" y="1081023"/>
                </a:lnTo>
                <a:lnTo>
                  <a:pt x="177673" y="1077214"/>
                </a:lnTo>
                <a:lnTo>
                  <a:pt x="176149" y="1074039"/>
                </a:lnTo>
                <a:lnTo>
                  <a:pt x="174752" y="1070864"/>
                </a:lnTo>
                <a:lnTo>
                  <a:pt x="170942" y="1069466"/>
                </a:lnTo>
                <a:close/>
              </a:path>
              <a:path w="2636520" h="1155064">
                <a:moveTo>
                  <a:pt x="194310" y="1059306"/>
                </a:moveTo>
                <a:lnTo>
                  <a:pt x="191135" y="1060703"/>
                </a:lnTo>
                <a:lnTo>
                  <a:pt x="187833" y="1062227"/>
                </a:lnTo>
                <a:lnTo>
                  <a:pt x="186436" y="1065910"/>
                </a:lnTo>
                <a:lnTo>
                  <a:pt x="187833" y="1069085"/>
                </a:lnTo>
                <a:lnTo>
                  <a:pt x="189356" y="1072260"/>
                </a:lnTo>
                <a:lnTo>
                  <a:pt x="193040" y="1073784"/>
                </a:lnTo>
                <a:lnTo>
                  <a:pt x="196342" y="1072260"/>
                </a:lnTo>
                <a:lnTo>
                  <a:pt x="199517" y="1070864"/>
                </a:lnTo>
                <a:lnTo>
                  <a:pt x="200914" y="1067053"/>
                </a:lnTo>
                <a:lnTo>
                  <a:pt x="199517" y="1063878"/>
                </a:lnTo>
                <a:lnTo>
                  <a:pt x="197993" y="1060703"/>
                </a:lnTo>
                <a:lnTo>
                  <a:pt x="194310" y="1059306"/>
                </a:lnTo>
                <a:close/>
              </a:path>
              <a:path w="2636520" h="1155064">
                <a:moveTo>
                  <a:pt x="217551" y="1049146"/>
                </a:moveTo>
                <a:lnTo>
                  <a:pt x="214376" y="1050543"/>
                </a:lnTo>
                <a:lnTo>
                  <a:pt x="211201" y="1052067"/>
                </a:lnTo>
                <a:lnTo>
                  <a:pt x="209804" y="1055751"/>
                </a:lnTo>
                <a:lnTo>
                  <a:pt x="211201" y="1058926"/>
                </a:lnTo>
                <a:lnTo>
                  <a:pt x="212598" y="1062227"/>
                </a:lnTo>
                <a:lnTo>
                  <a:pt x="216408" y="1063625"/>
                </a:lnTo>
                <a:lnTo>
                  <a:pt x="219583" y="1062101"/>
                </a:lnTo>
                <a:lnTo>
                  <a:pt x="222758" y="1060703"/>
                </a:lnTo>
                <a:lnTo>
                  <a:pt x="224281" y="1056893"/>
                </a:lnTo>
                <a:lnTo>
                  <a:pt x="222758" y="1053718"/>
                </a:lnTo>
                <a:lnTo>
                  <a:pt x="221361" y="1050543"/>
                </a:lnTo>
                <a:lnTo>
                  <a:pt x="217551" y="1049146"/>
                </a:lnTo>
                <a:close/>
              </a:path>
              <a:path w="2636520" h="1155064">
                <a:moveTo>
                  <a:pt x="240919" y="1038986"/>
                </a:moveTo>
                <a:lnTo>
                  <a:pt x="237744" y="1040510"/>
                </a:lnTo>
                <a:lnTo>
                  <a:pt x="234442" y="1041907"/>
                </a:lnTo>
                <a:lnTo>
                  <a:pt x="233045" y="1045717"/>
                </a:lnTo>
                <a:lnTo>
                  <a:pt x="234442" y="1048892"/>
                </a:lnTo>
                <a:lnTo>
                  <a:pt x="235966" y="1052067"/>
                </a:lnTo>
                <a:lnTo>
                  <a:pt x="239649" y="1053464"/>
                </a:lnTo>
                <a:lnTo>
                  <a:pt x="242951" y="1052067"/>
                </a:lnTo>
                <a:lnTo>
                  <a:pt x="246126" y="1050543"/>
                </a:lnTo>
                <a:lnTo>
                  <a:pt x="247523" y="1046860"/>
                </a:lnTo>
                <a:lnTo>
                  <a:pt x="246126" y="1043685"/>
                </a:lnTo>
                <a:lnTo>
                  <a:pt x="244602" y="1040383"/>
                </a:lnTo>
                <a:lnTo>
                  <a:pt x="240919" y="1038986"/>
                </a:lnTo>
                <a:close/>
              </a:path>
              <a:path w="2636520" h="1155064">
                <a:moveTo>
                  <a:pt x="264160" y="1028826"/>
                </a:moveTo>
                <a:lnTo>
                  <a:pt x="260985" y="1030351"/>
                </a:lnTo>
                <a:lnTo>
                  <a:pt x="257810" y="1031747"/>
                </a:lnTo>
                <a:lnTo>
                  <a:pt x="256412" y="1035557"/>
                </a:lnTo>
                <a:lnTo>
                  <a:pt x="259206" y="1041907"/>
                </a:lnTo>
                <a:lnTo>
                  <a:pt x="263017" y="1043304"/>
                </a:lnTo>
                <a:lnTo>
                  <a:pt x="269367" y="1040510"/>
                </a:lnTo>
                <a:lnTo>
                  <a:pt x="270891" y="1036701"/>
                </a:lnTo>
                <a:lnTo>
                  <a:pt x="269367" y="1033526"/>
                </a:lnTo>
                <a:lnTo>
                  <a:pt x="267970" y="1030351"/>
                </a:lnTo>
                <a:lnTo>
                  <a:pt x="264160" y="1028826"/>
                </a:lnTo>
                <a:close/>
              </a:path>
              <a:path w="2636520" h="1155064">
                <a:moveTo>
                  <a:pt x="287528" y="1018793"/>
                </a:moveTo>
                <a:lnTo>
                  <a:pt x="284353" y="1020190"/>
                </a:lnTo>
                <a:lnTo>
                  <a:pt x="281051" y="1021588"/>
                </a:lnTo>
                <a:lnTo>
                  <a:pt x="279654" y="1025397"/>
                </a:lnTo>
                <a:lnTo>
                  <a:pt x="281051" y="1028572"/>
                </a:lnTo>
                <a:lnTo>
                  <a:pt x="282575" y="1031747"/>
                </a:lnTo>
                <a:lnTo>
                  <a:pt x="286258" y="1033144"/>
                </a:lnTo>
                <a:lnTo>
                  <a:pt x="289560" y="1031747"/>
                </a:lnTo>
                <a:lnTo>
                  <a:pt x="292735" y="1030351"/>
                </a:lnTo>
                <a:lnTo>
                  <a:pt x="294131" y="1026540"/>
                </a:lnTo>
                <a:lnTo>
                  <a:pt x="292735" y="1023365"/>
                </a:lnTo>
                <a:lnTo>
                  <a:pt x="291211" y="1020190"/>
                </a:lnTo>
                <a:lnTo>
                  <a:pt x="287528" y="1018793"/>
                </a:lnTo>
                <a:close/>
              </a:path>
              <a:path w="2636520" h="1155064">
                <a:moveTo>
                  <a:pt x="310769" y="1008633"/>
                </a:moveTo>
                <a:lnTo>
                  <a:pt x="307594" y="1010030"/>
                </a:lnTo>
                <a:lnTo>
                  <a:pt x="304419" y="1011554"/>
                </a:lnTo>
                <a:lnTo>
                  <a:pt x="303022" y="1015238"/>
                </a:lnTo>
                <a:lnTo>
                  <a:pt x="304419" y="1018413"/>
                </a:lnTo>
                <a:lnTo>
                  <a:pt x="305816" y="1021714"/>
                </a:lnTo>
                <a:lnTo>
                  <a:pt x="309626" y="1023111"/>
                </a:lnTo>
                <a:lnTo>
                  <a:pt x="312801" y="1021588"/>
                </a:lnTo>
                <a:lnTo>
                  <a:pt x="315976" y="1020190"/>
                </a:lnTo>
                <a:lnTo>
                  <a:pt x="317500" y="1016380"/>
                </a:lnTo>
                <a:lnTo>
                  <a:pt x="315976" y="1013205"/>
                </a:lnTo>
                <a:lnTo>
                  <a:pt x="314579" y="1010030"/>
                </a:lnTo>
                <a:lnTo>
                  <a:pt x="310769" y="1008633"/>
                </a:lnTo>
                <a:close/>
              </a:path>
              <a:path w="2636520" h="1155064">
                <a:moveTo>
                  <a:pt x="334137" y="998473"/>
                </a:moveTo>
                <a:lnTo>
                  <a:pt x="330962" y="999870"/>
                </a:lnTo>
                <a:lnTo>
                  <a:pt x="330834" y="999870"/>
                </a:lnTo>
                <a:lnTo>
                  <a:pt x="327660" y="1001394"/>
                </a:lnTo>
                <a:lnTo>
                  <a:pt x="326263" y="1005077"/>
                </a:lnTo>
                <a:lnTo>
                  <a:pt x="327660" y="1008379"/>
                </a:lnTo>
                <a:lnTo>
                  <a:pt x="329184" y="1011554"/>
                </a:lnTo>
                <a:lnTo>
                  <a:pt x="332867" y="1012951"/>
                </a:lnTo>
                <a:lnTo>
                  <a:pt x="336169" y="1011554"/>
                </a:lnTo>
                <a:lnTo>
                  <a:pt x="339344" y="1010030"/>
                </a:lnTo>
                <a:lnTo>
                  <a:pt x="340741" y="1006347"/>
                </a:lnTo>
                <a:lnTo>
                  <a:pt x="339344" y="1003045"/>
                </a:lnTo>
                <a:lnTo>
                  <a:pt x="337819" y="999870"/>
                </a:lnTo>
                <a:lnTo>
                  <a:pt x="334137" y="998473"/>
                </a:lnTo>
                <a:close/>
              </a:path>
              <a:path w="2636520" h="1155064">
                <a:moveTo>
                  <a:pt x="357378" y="988313"/>
                </a:moveTo>
                <a:lnTo>
                  <a:pt x="354203" y="989838"/>
                </a:lnTo>
                <a:lnTo>
                  <a:pt x="351028" y="991234"/>
                </a:lnTo>
                <a:lnTo>
                  <a:pt x="349631" y="995044"/>
                </a:lnTo>
                <a:lnTo>
                  <a:pt x="352425" y="1001394"/>
                </a:lnTo>
                <a:lnTo>
                  <a:pt x="356234" y="1002791"/>
                </a:lnTo>
                <a:lnTo>
                  <a:pt x="359409" y="1001394"/>
                </a:lnTo>
                <a:lnTo>
                  <a:pt x="362584" y="999870"/>
                </a:lnTo>
                <a:lnTo>
                  <a:pt x="364108" y="996188"/>
                </a:lnTo>
                <a:lnTo>
                  <a:pt x="362584" y="993013"/>
                </a:lnTo>
                <a:lnTo>
                  <a:pt x="361188" y="989710"/>
                </a:lnTo>
                <a:lnTo>
                  <a:pt x="357378" y="988313"/>
                </a:lnTo>
                <a:close/>
              </a:path>
              <a:path w="2636520" h="1155064">
                <a:moveTo>
                  <a:pt x="380745" y="978153"/>
                </a:moveTo>
                <a:lnTo>
                  <a:pt x="377570" y="979677"/>
                </a:lnTo>
                <a:lnTo>
                  <a:pt x="374269" y="981075"/>
                </a:lnTo>
                <a:lnTo>
                  <a:pt x="372871" y="984884"/>
                </a:lnTo>
                <a:lnTo>
                  <a:pt x="374269" y="988059"/>
                </a:lnTo>
                <a:lnTo>
                  <a:pt x="375793" y="991234"/>
                </a:lnTo>
                <a:lnTo>
                  <a:pt x="379476" y="992631"/>
                </a:lnTo>
                <a:lnTo>
                  <a:pt x="382778" y="991234"/>
                </a:lnTo>
                <a:lnTo>
                  <a:pt x="385953" y="989838"/>
                </a:lnTo>
                <a:lnTo>
                  <a:pt x="387350" y="986027"/>
                </a:lnTo>
                <a:lnTo>
                  <a:pt x="385953" y="982852"/>
                </a:lnTo>
                <a:lnTo>
                  <a:pt x="384429" y="979677"/>
                </a:lnTo>
                <a:lnTo>
                  <a:pt x="380745" y="978153"/>
                </a:lnTo>
                <a:close/>
              </a:path>
              <a:path w="2636520" h="1155064">
                <a:moveTo>
                  <a:pt x="403987" y="968120"/>
                </a:moveTo>
                <a:lnTo>
                  <a:pt x="397637" y="970914"/>
                </a:lnTo>
                <a:lnTo>
                  <a:pt x="396240" y="974725"/>
                </a:lnTo>
                <a:lnTo>
                  <a:pt x="399033" y="981075"/>
                </a:lnTo>
                <a:lnTo>
                  <a:pt x="402844" y="982598"/>
                </a:lnTo>
                <a:lnTo>
                  <a:pt x="406019" y="981075"/>
                </a:lnTo>
                <a:lnTo>
                  <a:pt x="409194" y="979677"/>
                </a:lnTo>
                <a:lnTo>
                  <a:pt x="410718" y="975867"/>
                </a:lnTo>
                <a:lnTo>
                  <a:pt x="409194" y="972692"/>
                </a:lnTo>
                <a:lnTo>
                  <a:pt x="407796" y="969517"/>
                </a:lnTo>
                <a:lnTo>
                  <a:pt x="403987" y="968120"/>
                </a:lnTo>
                <a:close/>
              </a:path>
              <a:path w="2636520" h="1155064">
                <a:moveTo>
                  <a:pt x="427355" y="957960"/>
                </a:moveTo>
                <a:lnTo>
                  <a:pt x="424180" y="959357"/>
                </a:lnTo>
                <a:lnTo>
                  <a:pt x="420878" y="960881"/>
                </a:lnTo>
                <a:lnTo>
                  <a:pt x="419481" y="964564"/>
                </a:lnTo>
                <a:lnTo>
                  <a:pt x="421005" y="967739"/>
                </a:lnTo>
                <a:lnTo>
                  <a:pt x="422402" y="971041"/>
                </a:lnTo>
                <a:lnTo>
                  <a:pt x="426084" y="972438"/>
                </a:lnTo>
                <a:lnTo>
                  <a:pt x="429387" y="970914"/>
                </a:lnTo>
                <a:lnTo>
                  <a:pt x="432562" y="969517"/>
                </a:lnTo>
                <a:lnTo>
                  <a:pt x="433958" y="965707"/>
                </a:lnTo>
                <a:lnTo>
                  <a:pt x="432562" y="962532"/>
                </a:lnTo>
                <a:lnTo>
                  <a:pt x="431038" y="959357"/>
                </a:lnTo>
                <a:lnTo>
                  <a:pt x="427355" y="957960"/>
                </a:lnTo>
                <a:close/>
              </a:path>
              <a:path w="2636520" h="1155064">
                <a:moveTo>
                  <a:pt x="450595" y="947801"/>
                </a:moveTo>
                <a:lnTo>
                  <a:pt x="447420" y="949197"/>
                </a:lnTo>
                <a:lnTo>
                  <a:pt x="444245" y="950721"/>
                </a:lnTo>
                <a:lnTo>
                  <a:pt x="442849" y="954404"/>
                </a:lnTo>
                <a:lnTo>
                  <a:pt x="444245" y="957706"/>
                </a:lnTo>
                <a:lnTo>
                  <a:pt x="445643" y="960881"/>
                </a:lnTo>
                <a:lnTo>
                  <a:pt x="449453" y="962278"/>
                </a:lnTo>
                <a:lnTo>
                  <a:pt x="452628" y="960881"/>
                </a:lnTo>
                <a:lnTo>
                  <a:pt x="455803" y="959357"/>
                </a:lnTo>
                <a:lnTo>
                  <a:pt x="457327" y="955675"/>
                </a:lnTo>
                <a:lnTo>
                  <a:pt x="455803" y="952372"/>
                </a:lnTo>
                <a:lnTo>
                  <a:pt x="454406" y="949197"/>
                </a:lnTo>
                <a:lnTo>
                  <a:pt x="450595" y="947801"/>
                </a:lnTo>
                <a:close/>
              </a:path>
              <a:path w="2636520" h="1155064">
                <a:moveTo>
                  <a:pt x="473964" y="937640"/>
                </a:moveTo>
                <a:lnTo>
                  <a:pt x="470789" y="939164"/>
                </a:lnTo>
                <a:lnTo>
                  <a:pt x="467487" y="940561"/>
                </a:lnTo>
                <a:lnTo>
                  <a:pt x="466090" y="944371"/>
                </a:lnTo>
                <a:lnTo>
                  <a:pt x="467614" y="947546"/>
                </a:lnTo>
                <a:lnTo>
                  <a:pt x="469011" y="950721"/>
                </a:lnTo>
                <a:lnTo>
                  <a:pt x="472694" y="952118"/>
                </a:lnTo>
                <a:lnTo>
                  <a:pt x="475995" y="950721"/>
                </a:lnTo>
                <a:lnTo>
                  <a:pt x="479170" y="949197"/>
                </a:lnTo>
                <a:lnTo>
                  <a:pt x="480568" y="945514"/>
                </a:lnTo>
                <a:lnTo>
                  <a:pt x="479170" y="942339"/>
                </a:lnTo>
                <a:lnTo>
                  <a:pt x="477646" y="939038"/>
                </a:lnTo>
                <a:lnTo>
                  <a:pt x="473964" y="937640"/>
                </a:lnTo>
                <a:close/>
              </a:path>
              <a:path w="2636520" h="1155064">
                <a:moveTo>
                  <a:pt x="497205" y="927480"/>
                </a:moveTo>
                <a:lnTo>
                  <a:pt x="494030" y="929004"/>
                </a:lnTo>
                <a:lnTo>
                  <a:pt x="490855" y="930401"/>
                </a:lnTo>
                <a:lnTo>
                  <a:pt x="489457" y="934211"/>
                </a:lnTo>
                <a:lnTo>
                  <a:pt x="492252" y="940561"/>
                </a:lnTo>
                <a:lnTo>
                  <a:pt x="496062" y="941958"/>
                </a:lnTo>
                <a:lnTo>
                  <a:pt x="502412" y="939164"/>
                </a:lnTo>
                <a:lnTo>
                  <a:pt x="503936" y="935354"/>
                </a:lnTo>
                <a:lnTo>
                  <a:pt x="502412" y="932179"/>
                </a:lnTo>
                <a:lnTo>
                  <a:pt x="501015" y="929004"/>
                </a:lnTo>
                <a:lnTo>
                  <a:pt x="497205" y="927480"/>
                </a:lnTo>
                <a:close/>
              </a:path>
              <a:path w="2636520" h="1155064">
                <a:moveTo>
                  <a:pt x="520573" y="917447"/>
                </a:moveTo>
                <a:lnTo>
                  <a:pt x="517398" y="918844"/>
                </a:lnTo>
                <a:lnTo>
                  <a:pt x="514095" y="920241"/>
                </a:lnTo>
                <a:lnTo>
                  <a:pt x="512699" y="924051"/>
                </a:lnTo>
                <a:lnTo>
                  <a:pt x="514223" y="927226"/>
                </a:lnTo>
                <a:lnTo>
                  <a:pt x="515619" y="930401"/>
                </a:lnTo>
                <a:lnTo>
                  <a:pt x="519430" y="931926"/>
                </a:lnTo>
                <a:lnTo>
                  <a:pt x="522605" y="930401"/>
                </a:lnTo>
                <a:lnTo>
                  <a:pt x="525780" y="929004"/>
                </a:lnTo>
                <a:lnTo>
                  <a:pt x="527177" y="925194"/>
                </a:lnTo>
                <a:lnTo>
                  <a:pt x="525780" y="922019"/>
                </a:lnTo>
                <a:lnTo>
                  <a:pt x="524256" y="918844"/>
                </a:lnTo>
                <a:lnTo>
                  <a:pt x="520573" y="917447"/>
                </a:lnTo>
                <a:close/>
              </a:path>
              <a:path w="2636520" h="1155064">
                <a:moveTo>
                  <a:pt x="543814" y="907288"/>
                </a:moveTo>
                <a:lnTo>
                  <a:pt x="540639" y="908684"/>
                </a:lnTo>
                <a:lnTo>
                  <a:pt x="537464" y="910208"/>
                </a:lnTo>
                <a:lnTo>
                  <a:pt x="536067" y="913891"/>
                </a:lnTo>
                <a:lnTo>
                  <a:pt x="537464" y="917066"/>
                </a:lnTo>
                <a:lnTo>
                  <a:pt x="538861" y="920368"/>
                </a:lnTo>
                <a:lnTo>
                  <a:pt x="542670" y="921765"/>
                </a:lnTo>
                <a:lnTo>
                  <a:pt x="545845" y="920241"/>
                </a:lnTo>
                <a:lnTo>
                  <a:pt x="549020" y="918844"/>
                </a:lnTo>
                <a:lnTo>
                  <a:pt x="550544" y="915034"/>
                </a:lnTo>
                <a:lnTo>
                  <a:pt x="549020" y="911859"/>
                </a:lnTo>
                <a:lnTo>
                  <a:pt x="547624" y="908684"/>
                </a:lnTo>
                <a:lnTo>
                  <a:pt x="543814" y="907288"/>
                </a:lnTo>
                <a:close/>
              </a:path>
              <a:path w="2636520" h="1155064">
                <a:moveTo>
                  <a:pt x="567182" y="897127"/>
                </a:moveTo>
                <a:lnTo>
                  <a:pt x="564007" y="898651"/>
                </a:lnTo>
                <a:lnTo>
                  <a:pt x="560705" y="900048"/>
                </a:lnTo>
                <a:lnTo>
                  <a:pt x="559307" y="903858"/>
                </a:lnTo>
                <a:lnTo>
                  <a:pt x="560832" y="907033"/>
                </a:lnTo>
                <a:lnTo>
                  <a:pt x="562229" y="910208"/>
                </a:lnTo>
                <a:lnTo>
                  <a:pt x="566039" y="911605"/>
                </a:lnTo>
                <a:lnTo>
                  <a:pt x="569214" y="910208"/>
                </a:lnTo>
                <a:lnTo>
                  <a:pt x="572389" y="908684"/>
                </a:lnTo>
                <a:lnTo>
                  <a:pt x="573786" y="905001"/>
                </a:lnTo>
                <a:lnTo>
                  <a:pt x="572389" y="901700"/>
                </a:lnTo>
                <a:lnTo>
                  <a:pt x="570865" y="898525"/>
                </a:lnTo>
                <a:lnTo>
                  <a:pt x="567182" y="897127"/>
                </a:lnTo>
                <a:close/>
              </a:path>
              <a:path w="2636520" h="1155064">
                <a:moveTo>
                  <a:pt x="590423" y="886967"/>
                </a:moveTo>
                <a:lnTo>
                  <a:pt x="587248" y="888491"/>
                </a:lnTo>
                <a:lnTo>
                  <a:pt x="584073" y="889888"/>
                </a:lnTo>
                <a:lnTo>
                  <a:pt x="582676" y="893698"/>
                </a:lnTo>
                <a:lnTo>
                  <a:pt x="585469" y="900048"/>
                </a:lnTo>
                <a:lnTo>
                  <a:pt x="589280" y="901445"/>
                </a:lnTo>
                <a:lnTo>
                  <a:pt x="592455" y="900048"/>
                </a:lnTo>
                <a:lnTo>
                  <a:pt x="595630" y="898525"/>
                </a:lnTo>
                <a:lnTo>
                  <a:pt x="597154" y="894841"/>
                </a:lnTo>
                <a:lnTo>
                  <a:pt x="595630" y="891666"/>
                </a:lnTo>
                <a:lnTo>
                  <a:pt x="594232" y="888491"/>
                </a:lnTo>
                <a:lnTo>
                  <a:pt x="590423" y="886967"/>
                </a:lnTo>
                <a:close/>
              </a:path>
              <a:path w="2636520" h="1155064">
                <a:moveTo>
                  <a:pt x="613791" y="876934"/>
                </a:moveTo>
                <a:lnTo>
                  <a:pt x="610616" y="878331"/>
                </a:lnTo>
                <a:lnTo>
                  <a:pt x="607314" y="879728"/>
                </a:lnTo>
                <a:lnTo>
                  <a:pt x="605917" y="883538"/>
                </a:lnTo>
                <a:lnTo>
                  <a:pt x="607441" y="886713"/>
                </a:lnTo>
                <a:lnTo>
                  <a:pt x="608838" y="889888"/>
                </a:lnTo>
                <a:lnTo>
                  <a:pt x="612648" y="891285"/>
                </a:lnTo>
                <a:lnTo>
                  <a:pt x="618998" y="888491"/>
                </a:lnTo>
                <a:lnTo>
                  <a:pt x="620394" y="884681"/>
                </a:lnTo>
                <a:lnTo>
                  <a:pt x="618998" y="881506"/>
                </a:lnTo>
                <a:lnTo>
                  <a:pt x="617474" y="878331"/>
                </a:lnTo>
                <a:lnTo>
                  <a:pt x="613791" y="876934"/>
                </a:lnTo>
                <a:close/>
              </a:path>
              <a:path w="2636520" h="1155064">
                <a:moveTo>
                  <a:pt x="637032" y="866775"/>
                </a:moveTo>
                <a:lnTo>
                  <a:pt x="633857" y="868171"/>
                </a:lnTo>
                <a:lnTo>
                  <a:pt x="630682" y="869695"/>
                </a:lnTo>
                <a:lnTo>
                  <a:pt x="629284" y="873378"/>
                </a:lnTo>
                <a:lnTo>
                  <a:pt x="632079" y="879728"/>
                </a:lnTo>
                <a:lnTo>
                  <a:pt x="635889" y="881252"/>
                </a:lnTo>
                <a:lnTo>
                  <a:pt x="639064" y="879728"/>
                </a:lnTo>
                <a:lnTo>
                  <a:pt x="642239" y="878331"/>
                </a:lnTo>
                <a:lnTo>
                  <a:pt x="643763" y="874521"/>
                </a:lnTo>
                <a:lnTo>
                  <a:pt x="642239" y="871346"/>
                </a:lnTo>
                <a:lnTo>
                  <a:pt x="640842" y="868171"/>
                </a:lnTo>
                <a:lnTo>
                  <a:pt x="637032" y="866775"/>
                </a:lnTo>
                <a:close/>
              </a:path>
              <a:path w="2636520" h="1155064">
                <a:moveTo>
                  <a:pt x="660400" y="856614"/>
                </a:moveTo>
                <a:lnTo>
                  <a:pt x="657225" y="858011"/>
                </a:lnTo>
                <a:lnTo>
                  <a:pt x="653923" y="859535"/>
                </a:lnTo>
                <a:lnTo>
                  <a:pt x="652526" y="863218"/>
                </a:lnTo>
                <a:lnTo>
                  <a:pt x="654050" y="866520"/>
                </a:lnTo>
                <a:lnTo>
                  <a:pt x="655446" y="869695"/>
                </a:lnTo>
                <a:lnTo>
                  <a:pt x="659257" y="871092"/>
                </a:lnTo>
                <a:lnTo>
                  <a:pt x="662432" y="869695"/>
                </a:lnTo>
                <a:lnTo>
                  <a:pt x="665607" y="868171"/>
                </a:lnTo>
                <a:lnTo>
                  <a:pt x="667004" y="864488"/>
                </a:lnTo>
                <a:lnTo>
                  <a:pt x="665607" y="861186"/>
                </a:lnTo>
                <a:lnTo>
                  <a:pt x="664082" y="858011"/>
                </a:lnTo>
                <a:lnTo>
                  <a:pt x="660400" y="856614"/>
                </a:lnTo>
                <a:close/>
              </a:path>
              <a:path w="2636520" h="1155064">
                <a:moveTo>
                  <a:pt x="683641" y="846454"/>
                </a:moveTo>
                <a:lnTo>
                  <a:pt x="680466" y="847978"/>
                </a:lnTo>
                <a:lnTo>
                  <a:pt x="677291" y="849376"/>
                </a:lnTo>
                <a:lnTo>
                  <a:pt x="675894" y="853185"/>
                </a:lnTo>
                <a:lnTo>
                  <a:pt x="678688" y="859535"/>
                </a:lnTo>
                <a:lnTo>
                  <a:pt x="682498" y="860932"/>
                </a:lnTo>
                <a:lnTo>
                  <a:pt x="685673" y="859535"/>
                </a:lnTo>
                <a:lnTo>
                  <a:pt x="688848" y="858011"/>
                </a:lnTo>
                <a:lnTo>
                  <a:pt x="690371" y="854328"/>
                </a:lnTo>
                <a:lnTo>
                  <a:pt x="688848" y="851153"/>
                </a:lnTo>
                <a:lnTo>
                  <a:pt x="687451" y="847851"/>
                </a:lnTo>
                <a:lnTo>
                  <a:pt x="683641" y="846454"/>
                </a:lnTo>
                <a:close/>
              </a:path>
              <a:path w="2636520" h="1155064">
                <a:moveTo>
                  <a:pt x="707008" y="836294"/>
                </a:moveTo>
                <a:lnTo>
                  <a:pt x="703833" y="837818"/>
                </a:lnTo>
                <a:lnTo>
                  <a:pt x="700532" y="839215"/>
                </a:lnTo>
                <a:lnTo>
                  <a:pt x="699134" y="843026"/>
                </a:lnTo>
                <a:lnTo>
                  <a:pt x="700658" y="846201"/>
                </a:lnTo>
                <a:lnTo>
                  <a:pt x="702056" y="849376"/>
                </a:lnTo>
                <a:lnTo>
                  <a:pt x="705866" y="850772"/>
                </a:lnTo>
                <a:lnTo>
                  <a:pt x="712216" y="847978"/>
                </a:lnTo>
                <a:lnTo>
                  <a:pt x="713613" y="844168"/>
                </a:lnTo>
                <a:lnTo>
                  <a:pt x="712216" y="840993"/>
                </a:lnTo>
                <a:lnTo>
                  <a:pt x="710692" y="837818"/>
                </a:lnTo>
                <a:lnTo>
                  <a:pt x="707008" y="836294"/>
                </a:lnTo>
                <a:close/>
              </a:path>
              <a:path w="2636520" h="1155064">
                <a:moveTo>
                  <a:pt x="730250" y="826261"/>
                </a:moveTo>
                <a:lnTo>
                  <a:pt x="723900" y="829055"/>
                </a:lnTo>
                <a:lnTo>
                  <a:pt x="722503" y="832865"/>
                </a:lnTo>
                <a:lnTo>
                  <a:pt x="725296" y="839215"/>
                </a:lnTo>
                <a:lnTo>
                  <a:pt x="729107" y="840739"/>
                </a:lnTo>
                <a:lnTo>
                  <a:pt x="732282" y="839215"/>
                </a:lnTo>
                <a:lnTo>
                  <a:pt x="735457" y="837818"/>
                </a:lnTo>
                <a:lnTo>
                  <a:pt x="736981" y="834008"/>
                </a:lnTo>
                <a:lnTo>
                  <a:pt x="735457" y="830833"/>
                </a:lnTo>
                <a:lnTo>
                  <a:pt x="734059" y="827658"/>
                </a:lnTo>
                <a:lnTo>
                  <a:pt x="730250" y="826261"/>
                </a:lnTo>
                <a:close/>
              </a:path>
              <a:path w="2636520" h="1155064">
                <a:moveTo>
                  <a:pt x="753618" y="816101"/>
                </a:moveTo>
                <a:lnTo>
                  <a:pt x="750443" y="817498"/>
                </a:lnTo>
                <a:lnTo>
                  <a:pt x="747141" y="819022"/>
                </a:lnTo>
                <a:lnTo>
                  <a:pt x="745744" y="822705"/>
                </a:lnTo>
                <a:lnTo>
                  <a:pt x="747268" y="825880"/>
                </a:lnTo>
                <a:lnTo>
                  <a:pt x="748665" y="829182"/>
                </a:lnTo>
                <a:lnTo>
                  <a:pt x="752475" y="830579"/>
                </a:lnTo>
                <a:lnTo>
                  <a:pt x="755650" y="829055"/>
                </a:lnTo>
                <a:lnTo>
                  <a:pt x="758825" y="827658"/>
                </a:lnTo>
                <a:lnTo>
                  <a:pt x="760221" y="823848"/>
                </a:lnTo>
                <a:lnTo>
                  <a:pt x="758825" y="820673"/>
                </a:lnTo>
                <a:lnTo>
                  <a:pt x="757301" y="817498"/>
                </a:lnTo>
                <a:lnTo>
                  <a:pt x="753618" y="816101"/>
                </a:lnTo>
                <a:close/>
              </a:path>
              <a:path w="2636520" h="1155064">
                <a:moveTo>
                  <a:pt x="776858" y="805941"/>
                </a:moveTo>
                <a:lnTo>
                  <a:pt x="773683" y="807338"/>
                </a:lnTo>
                <a:lnTo>
                  <a:pt x="770508" y="808863"/>
                </a:lnTo>
                <a:lnTo>
                  <a:pt x="769112" y="812545"/>
                </a:lnTo>
                <a:lnTo>
                  <a:pt x="770508" y="815847"/>
                </a:lnTo>
                <a:lnTo>
                  <a:pt x="771906" y="819022"/>
                </a:lnTo>
                <a:lnTo>
                  <a:pt x="775716" y="820419"/>
                </a:lnTo>
                <a:lnTo>
                  <a:pt x="778891" y="819022"/>
                </a:lnTo>
                <a:lnTo>
                  <a:pt x="782066" y="817498"/>
                </a:lnTo>
                <a:lnTo>
                  <a:pt x="783590" y="813815"/>
                </a:lnTo>
                <a:lnTo>
                  <a:pt x="782066" y="810513"/>
                </a:lnTo>
                <a:lnTo>
                  <a:pt x="780669" y="807338"/>
                </a:lnTo>
                <a:lnTo>
                  <a:pt x="776858" y="805941"/>
                </a:lnTo>
                <a:close/>
              </a:path>
              <a:path w="2636520" h="1155064">
                <a:moveTo>
                  <a:pt x="800227" y="795781"/>
                </a:moveTo>
                <a:lnTo>
                  <a:pt x="797052" y="797305"/>
                </a:lnTo>
                <a:lnTo>
                  <a:pt x="793750" y="798702"/>
                </a:lnTo>
                <a:lnTo>
                  <a:pt x="792353" y="802513"/>
                </a:lnTo>
                <a:lnTo>
                  <a:pt x="793877" y="805688"/>
                </a:lnTo>
                <a:lnTo>
                  <a:pt x="795274" y="808863"/>
                </a:lnTo>
                <a:lnTo>
                  <a:pt x="799083" y="810259"/>
                </a:lnTo>
                <a:lnTo>
                  <a:pt x="802258" y="808863"/>
                </a:lnTo>
                <a:lnTo>
                  <a:pt x="805433" y="807338"/>
                </a:lnTo>
                <a:lnTo>
                  <a:pt x="806831" y="803655"/>
                </a:lnTo>
                <a:lnTo>
                  <a:pt x="805433" y="800480"/>
                </a:lnTo>
                <a:lnTo>
                  <a:pt x="803909" y="797178"/>
                </a:lnTo>
                <a:lnTo>
                  <a:pt x="800227" y="795781"/>
                </a:lnTo>
                <a:close/>
              </a:path>
              <a:path w="2636520" h="1155064">
                <a:moveTo>
                  <a:pt x="823468" y="785621"/>
                </a:moveTo>
                <a:lnTo>
                  <a:pt x="820293" y="787145"/>
                </a:lnTo>
                <a:lnTo>
                  <a:pt x="817118" y="788542"/>
                </a:lnTo>
                <a:lnTo>
                  <a:pt x="815720" y="792352"/>
                </a:lnTo>
                <a:lnTo>
                  <a:pt x="818515" y="798702"/>
                </a:lnTo>
                <a:lnTo>
                  <a:pt x="822325" y="800100"/>
                </a:lnTo>
                <a:lnTo>
                  <a:pt x="828675" y="797305"/>
                </a:lnTo>
                <a:lnTo>
                  <a:pt x="830199" y="793495"/>
                </a:lnTo>
                <a:lnTo>
                  <a:pt x="828675" y="790320"/>
                </a:lnTo>
                <a:lnTo>
                  <a:pt x="827278" y="787145"/>
                </a:lnTo>
                <a:lnTo>
                  <a:pt x="823468" y="785621"/>
                </a:lnTo>
                <a:close/>
              </a:path>
              <a:path w="2636520" h="1155064">
                <a:moveTo>
                  <a:pt x="846836" y="775588"/>
                </a:moveTo>
                <a:lnTo>
                  <a:pt x="843661" y="776985"/>
                </a:lnTo>
                <a:lnTo>
                  <a:pt x="840358" y="778382"/>
                </a:lnTo>
                <a:lnTo>
                  <a:pt x="838962" y="782192"/>
                </a:lnTo>
                <a:lnTo>
                  <a:pt x="840486" y="785367"/>
                </a:lnTo>
                <a:lnTo>
                  <a:pt x="841882" y="788542"/>
                </a:lnTo>
                <a:lnTo>
                  <a:pt x="845693" y="790066"/>
                </a:lnTo>
                <a:lnTo>
                  <a:pt x="848868" y="788542"/>
                </a:lnTo>
                <a:lnTo>
                  <a:pt x="852043" y="787145"/>
                </a:lnTo>
                <a:lnTo>
                  <a:pt x="853440" y="783335"/>
                </a:lnTo>
                <a:lnTo>
                  <a:pt x="852043" y="780160"/>
                </a:lnTo>
                <a:lnTo>
                  <a:pt x="850519" y="776985"/>
                </a:lnTo>
                <a:lnTo>
                  <a:pt x="846836" y="775588"/>
                </a:lnTo>
                <a:close/>
              </a:path>
              <a:path w="2636520" h="1155064">
                <a:moveTo>
                  <a:pt x="870077" y="765428"/>
                </a:moveTo>
                <a:lnTo>
                  <a:pt x="866902" y="766826"/>
                </a:lnTo>
                <a:lnTo>
                  <a:pt x="863727" y="768350"/>
                </a:lnTo>
                <a:lnTo>
                  <a:pt x="862330" y="772032"/>
                </a:lnTo>
                <a:lnTo>
                  <a:pt x="863727" y="775207"/>
                </a:lnTo>
                <a:lnTo>
                  <a:pt x="865124" y="778509"/>
                </a:lnTo>
                <a:lnTo>
                  <a:pt x="868933" y="779906"/>
                </a:lnTo>
                <a:lnTo>
                  <a:pt x="872108" y="778382"/>
                </a:lnTo>
                <a:lnTo>
                  <a:pt x="875283" y="776985"/>
                </a:lnTo>
                <a:lnTo>
                  <a:pt x="876807" y="773176"/>
                </a:lnTo>
                <a:lnTo>
                  <a:pt x="875283" y="770001"/>
                </a:lnTo>
                <a:lnTo>
                  <a:pt x="873887" y="766826"/>
                </a:lnTo>
                <a:lnTo>
                  <a:pt x="870077" y="765428"/>
                </a:lnTo>
                <a:close/>
              </a:path>
              <a:path w="2636520" h="1155064">
                <a:moveTo>
                  <a:pt x="893444" y="755268"/>
                </a:moveTo>
                <a:lnTo>
                  <a:pt x="890269" y="756665"/>
                </a:lnTo>
                <a:lnTo>
                  <a:pt x="886968" y="758189"/>
                </a:lnTo>
                <a:lnTo>
                  <a:pt x="885570" y="762000"/>
                </a:lnTo>
                <a:lnTo>
                  <a:pt x="887094" y="765175"/>
                </a:lnTo>
                <a:lnTo>
                  <a:pt x="888492" y="768350"/>
                </a:lnTo>
                <a:lnTo>
                  <a:pt x="892302" y="769746"/>
                </a:lnTo>
                <a:lnTo>
                  <a:pt x="895477" y="768350"/>
                </a:lnTo>
                <a:lnTo>
                  <a:pt x="898652" y="766826"/>
                </a:lnTo>
                <a:lnTo>
                  <a:pt x="900049" y="763142"/>
                </a:lnTo>
                <a:lnTo>
                  <a:pt x="898652" y="759840"/>
                </a:lnTo>
                <a:lnTo>
                  <a:pt x="897128" y="756665"/>
                </a:lnTo>
                <a:lnTo>
                  <a:pt x="893444" y="755268"/>
                </a:lnTo>
                <a:close/>
              </a:path>
              <a:path w="2636520" h="1155064">
                <a:moveTo>
                  <a:pt x="916686" y="745108"/>
                </a:moveTo>
                <a:lnTo>
                  <a:pt x="913511" y="746632"/>
                </a:lnTo>
                <a:lnTo>
                  <a:pt x="910336" y="748029"/>
                </a:lnTo>
                <a:lnTo>
                  <a:pt x="908939" y="751839"/>
                </a:lnTo>
                <a:lnTo>
                  <a:pt x="911732" y="758189"/>
                </a:lnTo>
                <a:lnTo>
                  <a:pt x="915543" y="759586"/>
                </a:lnTo>
                <a:lnTo>
                  <a:pt x="918718" y="758189"/>
                </a:lnTo>
                <a:lnTo>
                  <a:pt x="921893" y="756665"/>
                </a:lnTo>
                <a:lnTo>
                  <a:pt x="923417" y="752982"/>
                </a:lnTo>
                <a:lnTo>
                  <a:pt x="921893" y="749807"/>
                </a:lnTo>
                <a:lnTo>
                  <a:pt x="920495" y="746632"/>
                </a:lnTo>
                <a:lnTo>
                  <a:pt x="916686" y="745108"/>
                </a:lnTo>
                <a:close/>
              </a:path>
              <a:path w="2636520" h="1155064">
                <a:moveTo>
                  <a:pt x="940054" y="735076"/>
                </a:moveTo>
                <a:lnTo>
                  <a:pt x="936879" y="736472"/>
                </a:lnTo>
                <a:lnTo>
                  <a:pt x="933577" y="737869"/>
                </a:lnTo>
                <a:lnTo>
                  <a:pt x="932180" y="741679"/>
                </a:lnTo>
                <a:lnTo>
                  <a:pt x="933704" y="744854"/>
                </a:lnTo>
                <a:lnTo>
                  <a:pt x="935101" y="748029"/>
                </a:lnTo>
                <a:lnTo>
                  <a:pt x="938911" y="749426"/>
                </a:lnTo>
                <a:lnTo>
                  <a:pt x="945261" y="746632"/>
                </a:lnTo>
                <a:lnTo>
                  <a:pt x="946657" y="742822"/>
                </a:lnTo>
                <a:lnTo>
                  <a:pt x="945261" y="739647"/>
                </a:lnTo>
                <a:lnTo>
                  <a:pt x="943737" y="736472"/>
                </a:lnTo>
                <a:lnTo>
                  <a:pt x="940054" y="735076"/>
                </a:lnTo>
                <a:close/>
              </a:path>
              <a:path w="2636520" h="1155064">
                <a:moveTo>
                  <a:pt x="963294" y="724915"/>
                </a:moveTo>
                <a:lnTo>
                  <a:pt x="960119" y="726313"/>
                </a:lnTo>
                <a:lnTo>
                  <a:pt x="956944" y="727836"/>
                </a:lnTo>
                <a:lnTo>
                  <a:pt x="955548" y="731519"/>
                </a:lnTo>
                <a:lnTo>
                  <a:pt x="958342" y="737869"/>
                </a:lnTo>
                <a:lnTo>
                  <a:pt x="962152" y="739393"/>
                </a:lnTo>
                <a:lnTo>
                  <a:pt x="965327" y="737869"/>
                </a:lnTo>
                <a:lnTo>
                  <a:pt x="968629" y="736472"/>
                </a:lnTo>
                <a:lnTo>
                  <a:pt x="970026" y="732663"/>
                </a:lnTo>
                <a:lnTo>
                  <a:pt x="968502" y="729488"/>
                </a:lnTo>
                <a:lnTo>
                  <a:pt x="967105" y="726313"/>
                </a:lnTo>
                <a:lnTo>
                  <a:pt x="963294" y="724915"/>
                </a:lnTo>
                <a:close/>
              </a:path>
              <a:path w="2636520" h="1155064">
                <a:moveTo>
                  <a:pt x="986663" y="714755"/>
                </a:moveTo>
                <a:lnTo>
                  <a:pt x="983488" y="716152"/>
                </a:lnTo>
                <a:lnTo>
                  <a:pt x="980186" y="717676"/>
                </a:lnTo>
                <a:lnTo>
                  <a:pt x="978789" y="721359"/>
                </a:lnTo>
                <a:lnTo>
                  <a:pt x="980313" y="724661"/>
                </a:lnTo>
                <a:lnTo>
                  <a:pt x="981709" y="727836"/>
                </a:lnTo>
                <a:lnTo>
                  <a:pt x="985519" y="729233"/>
                </a:lnTo>
                <a:lnTo>
                  <a:pt x="988694" y="727836"/>
                </a:lnTo>
                <a:lnTo>
                  <a:pt x="991869" y="726313"/>
                </a:lnTo>
                <a:lnTo>
                  <a:pt x="993267" y="722502"/>
                </a:lnTo>
                <a:lnTo>
                  <a:pt x="991869" y="719327"/>
                </a:lnTo>
                <a:lnTo>
                  <a:pt x="990345" y="716152"/>
                </a:lnTo>
                <a:lnTo>
                  <a:pt x="986663" y="714755"/>
                </a:lnTo>
                <a:close/>
              </a:path>
              <a:path w="2636520" h="1155064">
                <a:moveTo>
                  <a:pt x="1009904" y="704595"/>
                </a:moveTo>
                <a:lnTo>
                  <a:pt x="1006729" y="706119"/>
                </a:lnTo>
                <a:lnTo>
                  <a:pt x="1003554" y="707516"/>
                </a:lnTo>
                <a:lnTo>
                  <a:pt x="1002157" y="711326"/>
                </a:lnTo>
                <a:lnTo>
                  <a:pt x="1004951" y="717676"/>
                </a:lnTo>
                <a:lnTo>
                  <a:pt x="1008761" y="719073"/>
                </a:lnTo>
                <a:lnTo>
                  <a:pt x="1011936" y="717676"/>
                </a:lnTo>
                <a:lnTo>
                  <a:pt x="1015238" y="716152"/>
                </a:lnTo>
                <a:lnTo>
                  <a:pt x="1016634" y="712469"/>
                </a:lnTo>
                <a:lnTo>
                  <a:pt x="1015111" y="709294"/>
                </a:lnTo>
                <a:lnTo>
                  <a:pt x="1013714" y="705992"/>
                </a:lnTo>
                <a:lnTo>
                  <a:pt x="1009904" y="704595"/>
                </a:lnTo>
                <a:close/>
              </a:path>
              <a:path w="2636520" h="1155064">
                <a:moveTo>
                  <a:pt x="1033271" y="694435"/>
                </a:moveTo>
                <a:lnTo>
                  <a:pt x="1030096" y="695959"/>
                </a:lnTo>
                <a:lnTo>
                  <a:pt x="1026794" y="697356"/>
                </a:lnTo>
                <a:lnTo>
                  <a:pt x="1025398" y="701166"/>
                </a:lnTo>
                <a:lnTo>
                  <a:pt x="1026921" y="704341"/>
                </a:lnTo>
                <a:lnTo>
                  <a:pt x="1028319" y="707516"/>
                </a:lnTo>
                <a:lnTo>
                  <a:pt x="1032129" y="708913"/>
                </a:lnTo>
                <a:lnTo>
                  <a:pt x="1038479" y="706119"/>
                </a:lnTo>
                <a:lnTo>
                  <a:pt x="1039876" y="702309"/>
                </a:lnTo>
                <a:lnTo>
                  <a:pt x="1038479" y="699134"/>
                </a:lnTo>
                <a:lnTo>
                  <a:pt x="1036955" y="695959"/>
                </a:lnTo>
                <a:lnTo>
                  <a:pt x="1033271" y="694435"/>
                </a:lnTo>
                <a:close/>
              </a:path>
              <a:path w="2636520" h="1155064">
                <a:moveTo>
                  <a:pt x="1056513" y="684402"/>
                </a:moveTo>
                <a:lnTo>
                  <a:pt x="1050163" y="687196"/>
                </a:lnTo>
                <a:lnTo>
                  <a:pt x="1048766" y="691006"/>
                </a:lnTo>
                <a:lnTo>
                  <a:pt x="1051559" y="697356"/>
                </a:lnTo>
                <a:lnTo>
                  <a:pt x="1055370" y="698880"/>
                </a:lnTo>
                <a:lnTo>
                  <a:pt x="1058545" y="697356"/>
                </a:lnTo>
                <a:lnTo>
                  <a:pt x="1061846" y="695959"/>
                </a:lnTo>
                <a:lnTo>
                  <a:pt x="1063244" y="692150"/>
                </a:lnTo>
                <a:lnTo>
                  <a:pt x="1061720" y="688975"/>
                </a:lnTo>
                <a:lnTo>
                  <a:pt x="1060323" y="685800"/>
                </a:lnTo>
                <a:lnTo>
                  <a:pt x="1056513" y="684402"/>
                </a:lnTo>
                <a:close/>
              </a:path>
              <a:path w="2636520" h="1155064">
                <a:moveTo>
                  <a:pt x="1079881" y="674242"/>
                </a:moveTo>
                <a:lnTo>
                  <a:pt x="1076706" y="675639"/>
                </a:lnTo>
                <a:lnTo>
                  <a:pt x="1073404" y="677163"/>
                </a:lnTo>
                <a:lnTo>
                  <a:pt x="1072007" y="680846"/>
                </a:lnTo>
                <a:lnTo>
                  <a:pt x="1073531" y="684021"/>
                </a:lnTo>
                <a:lnTo>
                  <a:pt x="1074928" y="687323"/>
                </a:lnTo>
                <a:lnTo>
                  <a:pt x="1078738" y="688720"/>
                </a:lnTo>
                <a:lnTo>
                  <a:pt x="1081913" y="687196"/>
                </a:lnTo>
                <a:lnTo>
                  <a:pt x="1085088" y="685800"/>
                </a:lnTo>
                <a:lnTo>
                  <a:pt x="1086484" y="681989"/>
                </a:lnTo>
                <a:lnTo>
                  <a:pt x="1085088" y="678814"/>
                </a:lnTo>
                <a:lnTo>
                  <a:pt x="1083564" y="675639"/>
                </a:lnTo>
                <a:lnTo>
                  <a:pt x="1079881" y="674242"/>
                </a:lnTo>
                <a:close/>
              </a:path>
              <a:path w="2636520" h="1155064">
                <a:moveTo>
                  <a:pt x="1103121" y="664082"/>
                </a:moveTo>
                <a:lnTo>
                  <a:pt x="1099946" y="665479"/>
                </a:lnTo>
                <a:lnTo>
                  <a:pt x="1096771" y="667003"/>
                </a:lnTo>
                <a:lnTo>
                  <a:pt x="1095375" y="670686"/>
                </a:lnTo>
                <a:lnTo>
                  <a:pt x="1096771" y="673988"/>
                </a:lnTo>
                <a:lnTo>
                  <a:pt x="1098295" y="677163"/>
                </a:lnTo>
                <a:lnTo>
                  <a:pt x="1101979" y="678560"/>
                </a:lnTo>
                <a:lnTo>
                  <a:pt x="1105154" y="677163"/>
                </a:lnTo>
                <a:lnTo>
                  <a:pt x="1108456" y="675639"/>
                </a:lnTo>
                <a:lnTo>
                  <a:pt x="1109853" y="671956"/>
                </a:lnTo>
                <a:lnTo>
                  <a:pt x="1108329" y="668654"/>
                </a:lnTo>
                <a:lnTo>
                  <a:pt x="1106932" y="665479"/>
                </a:lnTo>
                <a:lnTo>
                  <a:pt x="1103121" y="664082"/>
                </a:lnTo>
                <a:close/>
              </a:path>
              <a:path w="2636520" h="1155064">
                <a:moveTo>
                  <a:pt x="1126490" y="653922"/>
                </a:moveTo>
                <a:lnTo>
                  <a:pt x="1123315" y="655446"/>
                </a:lnTo>
                <a:lnTo>
                  <a:pt x="1120013" y="656843"/>
                </a:lnTo>
                <a:lnTo>
                  <a:pt x="1118616" y="660653"/>
                </a:lnTo>
                <a:lnTo>
                  <a:pt x="1120140" y="663828"/>
                </a:lnTo>
                <a:lnTo>
                  <a:pt x="1121537" y="667003"/>
                </a:lnTo>
                <a:lnTo>
                  <a:pt x="1125346" y="668401"/>
                </a:lnTo>
                <a:lnTo>
                  <a:pt x="1128521" y="667003"/>
                </a:lnTo>
                <a:lnTo>
                  <a:pt x="1131696" y="665479"/>
                </a:lnTo>
                <a:lnTo>
                  <a:pt x="1133094" y="661796"/>
                </a:lnTo>
                <a:lnTo>
                  <a:pt x="1131696" y="658621"/>
                </a:lnTo>
                <a:lnTo>
                  <a:pt x="1130300" y="655319"/>
                </a:lnTo>
                <a:lnTo>
                  <a:pt x="1126490" y="653922"/>
                </a:lnTo>
                <a:close/>
              </a:path>
              <a:path w="2636520" h="1155064">
                <a:moveTo>
                  <a:pt x="1149731" y="643763"/>
                </a:moveTo>
                <a:lnTo>
                  <a:pt x="1146556" y="645286"/>
                </a:lnTo>
                <a:lnTo>
                  <a:pt x="1143381" y="646683"/>
                </a:lnTo>
                <a:lnTo>
                  <a:pt x="1141983" y="650493"/>
                </a:lnTo>
                <a:lnTo>
                  <a:pt x="1143381" y="653668"/>
                </a:lnTo>
                <a:lnTo>
                  <a:pt x="1144905" y="656843"/>
                </a:lnTo>
                <a:lnTo>
                  <a:pt x="1148588" y="658240"/>
                </a:lnTo>
                <a:lnTo>
                  <a:pt x="1151763" y="656843"/>
                </a:lnTo>
                <a:lnTo>
                  <a:pt x="1155065" y="655446"/>
                </a:lnTo>
                <a:lnTo>
                  <a:pt x="1156462" y="651636"/>
                </a:lnTo>
                <a:lnTo>
                  <a:pt x="1154938" y="648461"/>
                </a:lnTo>
                <a:lnTo>
                  <a:pt x="1153541" y="645286"/>
                </a:lnTo>
                <a:lnTo>
                  <a:pt x="1149731" y="643763"/>
                </a:lnTo>
                <a:close/>
              </a:path>
              <a:path w="2636520" h="1155064">
                <a:moveTo>
                  <a:pt x="1173099" y="633729"/>
                </a:moveTo>
                <a:lnTo>
                  <a:pt x="1169924" y="635126"/>
                </a:lnTo>
                <a:lnTo>
                  <a:pt x="1166621" y="636523"/>
                </a:lnTo>
                <a:lnTo>
                  <a:pt x="1165225" y="640333"/>
                </a:lnTo>
                <a:lnTo>
                  <a:pt x="1166749" y="643508"/>
                </a:lnTo>
                <a:lnTo>
                  <a:pt x="1168145" y="646683"/>
                </a:lnTo>
                <a:lnTo>
                  <a:pt x="1171956" y="648207"/>
                </a:lnTo>
                <a:lnTo>
                  <a:pt x="1175131" y="646683"/>
                </a:lnTo>
                <a:lnTo>
                  <a:pt x="1178306" y="645286"/>
                </a:lnTo>
                <a:lnTo>
                  <a:pt x="1179703" y="641476"/>
                </a:lnTo>
                <a:lnTo>
                  <a:pt x="1176908" y="635126"/>
                </a:lnTo>
                <a:lnTo>
                  <a:pt x="1173099" y="633729"/>
                </a:lnTo>
                <a:close/>
              </a:path>
              <a:path w="2636520" h="1155064">
                <a:moveTo>
                  <a:pt x="1196340" y="623569"/>
                </a:moveTo>
                <a:lnTo>
                  <a:pt x="1193165" y="624966"/>
                </a:lnTo>
                <a:lnTo>
                  <a:pt x="1189990" y="626490"/>
                </a:lnTo>
                <a:lnTo>
                  <a:pt x="1188593" y="630173"/>
                </a:lnTo>
                <a:lnTo>
                  <a:pt x="1189990" y="633348"/>
                </a:lnTo>
                <a:lnTo>
                  <a:pt x="1191514" y="636651"/>
                </a:lnTo>
                <a:lnTo>
                  <a:pt x="1195196" y="638047"/>
                </a:lnTo>
                <a:lnTo>
                  <a:pt x="1198371" y="636523"/>
                </a:lnTo>
                <a:lnTo>
                  <a:pt x="1201674" y="635126"/>
                </a:lnTo>
                <a:lnTo>
                  <a:pt x="1203070" y="631316"/>
                </a:lnTo>
                <a:lnTo>
                  <a:pt x="1201546" y="628141"/>
                </a:lnTo>
                <a:lnTo>
                  <a:pt x="1200150" y="624966"/>
                </a:lnTo>
                <a:lnTo>
                  <a:pt x="1196340" y="623569"/>
                </a:lnTo>
                <a:close/>
              </a:path>
              <a:path w="2636520" h="1155064">
                <a:moveTo>
                  <a:pt x="1219708" y="613409"/>
                </a:moveTo>
                <a:lnTo>
                  <a:pt x="1216533" y="614806"/>
                </a:lnTo>
                <a:lnTo>
                  <a:pt x="1213231" y="616330"/>
                </a:lnTo>
                <a:lnTo>
                  <a:pt x="1211833" y="620013"/>
                </a:lnTo>
                <a:lnTo>
                  <a:pt x="1213358" y="623315"/>
                </a:lnTo>
                <a:lnTo>
                  <a:pt x="1214755" y="626490"/>
                </a:lnTo>
                <a:lnTo>
                  <a:pt x="1218565" y="627888"/>
                </a:lnTo>
                <a:lnTo>
                  <a:pt x="1221740" y="626490"/>
                </a:lnTo>
                <a:lnTo>
                  <a:pt x="1224915" y="624966"/>
                </a:lnTo>
                <a:lnTo>
                  <a:pt x="1226312" y="621283"/>
                </a:lnTo>
                <a:lnTo>
                  <a:pt x="1224915" y="617981"/>
                </a:lnTo>
                <a:lnTo>
                  <a:pt x="1223518" y="614806"/>
                </a:lnTo>
                <a:lnTo>
                  <a:pt x="1219708" y="613409"/>
                </a:lnTo>
                <a:close/>
              </a:path>
              <a:path w="2636520" h="1155064">
                <a:moveTo>
                  <a:pt x="1242949" y="603250"/>
                </a:moveTo>
                <a:lnTo>
                  <a:pt x="1239774" y="604773"/>
                </a:lnTo>
                <a:lnTo>
                  <a:pt x="1236599" y="606170"/>
                </a:lnTo>
                <a:lnTo>
                  <a:pt x="1235202" y="609980"/>
                </a:lnTo>
                <a:lnTo>
                  <a:pt x="1236599" y="613155"/>
                </a:lnTo>
                <a:lnTo>
                  <a:pt x="1238123" y="616330"/>
                </a:lnTo>
                <a:lnTo>
                  <a:pt x="1241806" y="617727"/>
                </a:lnTo>
                <a:lnTo>
                  <a:pt x="1244981" y="616330"/>
                </a:lnTo>
                <a:lnTo>
                  <a:pt x="1248283" y="614806"/>
                </a:lnTo>
                <a:lnTo>
                  <a:pt x="1249680" y="611123"/>
                </a:lnTo>
                <a:lnTo>
                  <a:pt x="1248156" y="607948"/>
                </a:lnTo>
                <a:lnTo>
                  <a:pt x="1246758" y="604646"/>
                </a:lnTo>
                <a:lnTo>
                  <a:pt x="1242949" y="603250"/>
                </a:lnTo>
                <a:close/>
              </a:path>
              <a:path w="2636520" h="1155064">
                <a:moveTo>
                  <a:pt x="1266317" y="593216"/>
                </a:moveTo>
                <a:lnTo>
                  <a:pt x="1259967" y="596010"/>
                </a:lnTo>
                <a:lnTo>
                  <a:pt x="1258443" y="599820"/>
                </a:lnTo>
                <a:lnTo>
                  <a:pt x="1259967" y="602995"/>
                </a:lnTo>
                <a:lnTo>
                  <a:pt x="1261364" y="606170"/>
                </a:lnTo>
                <a:lnTo>
                  <a:pt x="1265174" y="607567"/>
                </a:lnTo>
                <a:lnTo>
                  <a:pt x="1271524" y="604773"/>
                </a:lnTo>
                <a:lnTo>
                  <a:pt x="1272920" y="600963"/>
                </a:lnTo>
                <a:lnTo>
                  <a:pt x="1270127" y="594613"/>
                </a:lnTo>
                <a:lnTo>
                  <a:pt x="1266317" y="593216"/>
                </a:lnTo>
                <a:close/>
              </a:path>
              <a:path w="2636520" h="1155064">
                <a:moveTo>
                  <a:pt x="1289558" y="583056"/>
                </a:moveTo>
                <a:lnTo>
                  <a:pt x="1286383" y="584453"/>
                </a:lnTo>
                <a:lnTo>
                  <a:pt x="1283208" y="585977"/>
                </a:lnTo>
                <a:lnTo>
                  <a:pt x="1281811" y="589660"/>
                </a:lnTo>
                <a:lnTo>
                  <a:pt x="1283208" y="592835"/>
                </a:lnTo>
                <a:lnTo>
                  <a:pt x="1284732" y="596010"/>
                </a:lnTo>
                <a:lnTo>
                  <a:pt x="1288415" y="597534"/>
                </a:lnTo>
                <a:lnTo>
                  <a:pt x="1291590" y="596010"/>
                </a:lnTo>
                <a:lnTo>
                  <a:pt x="1294892" y="594613"/>
                </a:lnTo>
                <a:lnTo>
                  <a:pt x="1296289" y="590803"/>
                </a:lnTo>
                <a:lnTo>
                  <a:pt x="1294765" y="587628"/>
                </a:lnTo>
                <a:lnTo>
                  <a:pt x="1293368" y="584453"/>
                </a:lnTo>
                <a:lnTo>
                  <a:pt x="1289558" y="583056"/>
                </a:lnTo>
                <a:close/>
              </a:path>
              <a:path w="2636520" h="1155064">
                <a:moveTo>
                  <a:pt x="1312926" y="572897"/>
                </a:moveTo>
                <a:lnTo>
                  <a:pt x="1309751" y="574294"/>
                </a:lnTo>
                <a:lnTo>
                  <a:pt x="1306576" y="575817"/>
                </a:lnTo>
                <a:lnTo>
                  <a:pt x="1305052" y="579501"/>
                </a:lnTo>
                <a:lnTo>
                  <a:pt x="1306576" y="582802"/>
                </a:lnTo>
                <a:lnTo>
                  <a:pt x="1307973" y="585977"/>
                </a:lnTo>
                <a:lnTo>
                  <a:pt x="1311783" y="587375"/>
                </a:lnTo>
                <a:lnTo>
                  <a:pt x="1314958" y="585851"/>
                </a:lnTo>
                <a:lnTo>
                  <a:pt x="1318133" y="584453"/>
                </a:lnTo>
                <a:lnTo>
                  <a:pt x="1319530" y="580644"/>
                </a:lnTo>
                <a:lnTo>
                  <a:pt x="1316736" y="574294"/>
                </a:lnTo>
                <a:lnTo>
                  <a:pt x="1312926" y="572897"/>
                </a:lnTo>
                <a:close/>
              </a:path>
              <a:path w="2636520" h="1155064">
                <a:moveTo>
                  <a:pt x="1336167" y="562736"/>
                </a:moveTo>
                <a:lnTo>
                  <a:pt x="1332992" y="564260"/>
                </a:lnTo>
                <a:lnTo>
                  <a:pt x="1329817" y="565657"/>
                </a:lnTo>
                <a:lnTo>
                  <a:pt x="1328420" y="569467"/>
                </a:lnTo>
                <a:lnTo>
                  <a:pt x="1329817" y="572642"/>
                </a:lnTo>
                <a:lnTo>
                  <a:pt x="1331341" y="575817"/>
                </a:lnTo>
                <a:lnTo>
                  <a:pt x="1335024" y="577214"/>
                </a:lnTo>
                <a:lnTo>
                  <a:pt x="1338199" y="575817"/>
                </a:lnTo>
                <a:lnTo>
                  <a:pt x="1341501" y="574294"/>
                </a:lnTo>
                <a:lnTo>
                  <a:pt x="1342898" y="570610"/>
                </a:lnTo>
                <a:lnTo>
                  <a:pt x="1341374" y="567435"/>
                </a:lnTo>
                <a:lnTo>
                  <a:pt x="1339977" y="564133"/>
                </a:lnTo>
                <a:lnTo>
                  <a:pt x="1336167" y="562736"/>
                </a:lnTo>
                <a:close/>
              </a:path>
              <a:path w="2636520" h="1155064">
                <a:moveTo>
                  <a:pt x="1359534" y="552576"/>
                </a:moveTo>
                <a:lnTo>
                  <a:pt x="1356359" y="554101"/>
                </a:lnTo>
                <a:lnTo>
                  <a:pt x="1353184" y="555498"/>
                </a:lnTo>
                <a:lnTo>
                  <a:pt x="1351661" y="559307"/>
                </a:lnTo>
                <a:lnTo>
                  <a:pt x="1353184" y="562482"/>
                </a:lnTo>
                <a:lnTo>
                  <a:pt x="1354582" y="565657"/>
                </a:lnTo>
                <a:lnTo>
                  <a:pt x="1358392" y="567054"/>
                </a:lnTo>
                <a:lnTo>
                  <a:pt x="1364742" y="564260"/>
                </a:lnTo>
                <a:lnTo>
                  <a:pt x="1366139" y="560451"/>
                </a:lnTo>
                <a:lnTo>
                  <a:pt x="1363345" y="554101"/>
                </a:lnTo>
                <a:lnTo>
                  <a:pt x="1359534" y="552576"/>
                </a:lnTo>
                <a:close/>
              </a:path>
              <a:path w="2636520" h="1155064">
                <a:moveTo>
                  <a:pt x="1382776" y="542544"/>
                </a:moveTo>
                <a:lnTo>
                  <a:pt x="1376426" y="545337"/>
                </a:lnTo>
                <a:lnTo>
                  <a:pt x="1375029" y="549148"/>
                </a:lnTo>
                <a:lnTo>
                  <a:pt x="1376426" y="552323"/>
                </a:lnTo>
                <a:lnTo>
                  <a:pt x="1377950" y="555498"/>
                </a:lnTo>
                <a:lnTo>
                  <a:pt x="1381633" y="556895"/>
                </a:lnTo>
                <a:lnTo>
                  <a:pt x="1384808" y="555498"/>
                </a:lnTo>
                <a:lnTo>
                  <a:pt x="1388109" y="554101"/>
                </a:lnTo>
                <a:lnTo>
                  <a:pt x="1389507" y="550290"/>
                </a:lnTo>
                <a:lnTo>
                  <a:pt x="1387983" y="547115"/>
                </a:lnTo>
                <a:lnTo>
                  <a:pt x="1386586" y="543940"/>
                </a:lnTo>
                <a:lnTo>
                  <a:pt x="1382776" y="542544"/>
                </a:lnTo>
                <a:close/>
              </a:path>
              <a:path w="2636520" h="1155064">
                <a:moveTo>
                  <a:pt x="1406144" y="532383"/>
                </a:moveTo>
                <a:lnTo>
                  <a:pt x="1402969" y="533780"/>
                </a:lnTo>
                <a:lnTo>
                  <a:pt x="1399794" y="535304"/>
                </a:lnTo>
                <a:lnTo>
                  <a:pt x="1398270" y="538987"/>
                </a:lnTo>
                <a:lnTo>
                  <a:pt x="1399794" y="542162"/>
                </a:lnTo>
                <a:lnTo>
                  <a:pt x="1401191" y="545464"/>
                </a:lnTo>
                <a:lnTo>
                  <a:pt x="1405001" y="546861"/>
                </a:lnTo>
                <a:lnTo>
                  <a:pt x="1408176" y="545337"/>
                </a:lnTo>
                <a:lnTo>
                  <a:pt x="1411351" y="543940"/>
                </a:lnTo>
                <a:lnTo>
                  <a:pt x="1412748" y="540130"/>
                </a:lnTo>
                <a:lnTo>
                  <a:pt x="1409954" y="533780"/>
                </a:lnTo>
                <a:lnTo>
                  <a:pt x="1406144" y="532383"/>
                </a:lnTo>
                <a:close/>
              </a:path>
              <a:path w="2636520" h="1155064">
                <a:moveTo>
                  <a:pt x="1429384" y="522224"/>
                </a:moveTo>
                <a:lnTo>
                  <a:pt x="1426209" y="523621"/>
                </a:lnTo>
                <a:lnTo>
                  <a:pt x="1423034" y="525145"/>
                </a:lnTo>
                <a:lnTo>
                  <a:pt x="1421638" y="528827"/>
                </a:lnTo>
                <a:lnTo>
                  <a:pt x="1423034" y="532129"/>
                </a:lnTo>
                <a:lnTo>
                  <a:pt x="1424558" y="535304"/>
                </a:lnTo>
                <a:lnTo>
                  <a:pt x="1428242" y="536701"/>
                </a:lnTo>
                <a:lnTo>
                  <a:pt x="1431417" y="535304"/>
                </a:lnTo>
                <a:lnTo>
                  <a:pt x="1434719" y="533780"/>
                </a:lnTo>
                <a:lnTo>
                  <a:pt x="1436116" y="530098"/>
                </a:lnTo>
                <a:lnTo>
                  <a:pt x="1434592" y="526796"/>
                </a:lnTo>
                <a:lnTo>
                  <a:pt x="1433195" y="523621"/>
                </a:lnTo>
                <a:lnTo>
                  <a:pt x="1429384" y="522224"/>
                </a:lnTo>
                <a:close/>
              </a:path>
              <a:path w="2636520" h="1155064">
                <a:moveTo>
                  <a:pt x="1452753" y="512063"/>
                </a:moveTo>
                <a:lnTo>
                  <a:pt x="1449578" y="513587"/>
                </a:lnTo>
                <a:lnTo>
                  <a:pt x="1446403" y="514984"/>
                </a:lnTo>
                <a:lnTo>
                  <a:pt x="1444879" y="518795"/>
                </a:lnTo>
                <a:lnTo>
                  <a:pt x="1446403" y="521970"/>
                </a:lnTo>
                <a:lnTo>
                  <a:pt x="1447800" y="525145"/>
                </a:lnTo>
                <a:lnTo>
                  <a:pt x="1451609" y="526541"/>
                </a:lnTo>
                <a:lnTo>
                  <a:pt x="1454784" y="525145"/>
                </a:lnTo>
                <a:lnTo>
                  <a:pt x="1457959" y="523621"/>
                </a:lnTo>
                <a:lnTo>
                  <a:pt x="1459357" y="519937"/>
                </a:lnTo>
                <a:lnTo>
                  <a:pt x="1457959" y="516762"/>
                </a:lnTo>
                <a:lnTo>
                  <a:pt x="1456563" y="513460"/>
                </a:lnTo>
                <a:lnTo>
                  <a:pt x="1452753" y="512063"/>
                </a:lnTo>
                <a:close/>
              </a:path>
              <a:path w="2636520" h="1155064">
                <a:moveTo>
                  <a:pt x="1475994" y="501903"/>
                </a:moveTo>
                <a:lnTo>
                  <a:pt x="1472819" y="503427"/>
                </a:lnTo>
                <a:lnTo>
                  <a:pt x="1469644" y="504825"/>
                </a:lnTo>
                <a:lnTo>
                  <a:pt x="1468246" y="508634"/>
                </a:lnTo>
                <a:lnTo>
                  <a:pt x="1469644" y="511809"/>
                </a:lnTo>
                <a:lnTo>
                  <a:pt x="1471168" y="514984"/>
                </a:lnTo>
                <a:lnTo>
                  <a:pt x="1474851" y="516381"/>
                </a:lnTo>
                <a:lnTo>
                  <a:pt x="1478026" y="514984"/>
                </a:lnTo>
                <a:lnTo>
                  <a:pt x="1481328" y="513587"/>
                </a:lnTo>
                <a:lnTo>
                  <a:pt x="1482725" y="509777"/>
                </a:lnTo>
                <a:lnTo>
                  <a:pt x="1481201" y="506602"/>
                </a:lnTo>
                <a:lnTo>
                  <a:pt x="1479804" y="503427"/>
                </a:lnTo>
                <a:lnTo>
                  <a:pt x="1475994" y="501903"/>
                </a:lnTo>
                <a:close/>
              </a:path>
              <a:path w="2636520" h="1155064">
                <a:moveTo>
                  <a:pt x="1499362" y="491871"/>
                </a:moveTo>
                <a:lnTo>
                  <a:pt x="1493012" y="494664"/>
                </a:lnTo>
                <a:lnTo>
                  <a:pt x="1491488" y="498475"/>
                </a:lnTo>
                <a:lnTo>
                  <a:pt x="1493012" y="501650"/>
                </a:lnTo>
                <a:lnTo>
                  <a:pt x="1494408" y="504825"/>
                </a:lnTo>
                <a:lnTo>
                  <a:pt x="1498219" y="506349"/>
                </a:lnTo>
                <a:lnTo>
                  <a:pt x="1501394" y="504825"/>
                </a:lnTo>
                <a:lnTo>
                  <a:pt x="1504569" y="503427"/>
                </a:lnTo>
                <a:lnTo>
                  <a:pt x="1505966" y="499617"/>
                </a:lnTo>
                <a:lnTo>
                  <a:pt x="1503171" y="493267"/>
                </a:lnTo>
                <a:lnTo>
                  <a:pt x="1499362" y="491871"/>
                </a:lnTo>
                <a:close/>
              </a:path>
              <a:path w="2636520" h="1155064">
                <a:moveTo>
                  <a:pt x="1522730" y="481710"/>
                </a:moveTo>
                <a:lnTo>
                  <a:pt x="1519428" y="483107"/>
                </a:lnTo>
                <a:lnTo>
                  <a:pt x="1516253" y="484631"/>
                </a:lnTo>
                <a:lnTo>
                  <a:pt x="1514856" y="488314"/>
                </a:lnTo>
                <a:lnTo>
                  <a:pt x="1516253" y="491489"/>
                </a:lnTo>
                <a:lnTo>
                  <a:pt x="1517777" y="494791"/>
                </a:lnTo>
                <a:lnTo>
                  <a:pt x="1521459" y="496188"/>
                </a:lnTo>
                <a:lnTo>
                  <a:pt x="1524634" y="494664"/>
                </a:lnTo>
                <a:lnTo>
                  <a:pt x="1524762" y="494664"/>
                </a:lnTo>
                <a:lnTo>
                  <a:pt x="1527937" y="493267"/>
                </a:lnTo>
                <a:lnTo>
                  <a:pt x="1529333" y="489457"/>
                </a:lnTo>
                <a:lnTo>
                  <a:pt x="1527809" y="486282"/>
                </a:lnTo>
                <a:lnTo>
                  <a:pt x="1526413" y="483107"/>
                </a:lnTo>
                <a:lnTo>
                  <a:pt x="1522730" y="481710"/>
                </a:lnTo>
                <a:close/>
              </a:path>
              <a:path w="2636520" h="1155064">
                <a:moveTo>
                  <a:pt x="1545970" y="471550"/>
                </a:moveTo>
                <a:lnTo>
                  <a:pt x="1542795" y="472948"/>
                </a:lnTo>
                <a:lnTo>
                  <a:pt x="1539620" y="474472"/>
                </a:lnTo>
                <a:lnTo>
                  <a:pt x="1538096" y="478154"/>
                </a:lnTo>
                <a:lnTo>
                  <a:pt x="1539620" y="481456"/>
                </a:lnTo>
                <a:lnTo>
                  <a:pt x="1541018" y="484631"/>
                </a:lnTo>
                <a:lnTo>
                  <a:pt x="1544828" y="486028"/>
                </a:lnTo>
                <a:lnTo>
                  <a:pt x="1548003" y="484631"/>
                </a:lnTo>
                <a:lnTo>
                  <a:pt x="1551178" y="483107"/>
                </a:lnTo>
                <a:lnTo>
                  <a:pt x="1552575" y="479425"/>
                </a:lnTo>
                <a:lnTo>
                  <a:pt x="1551178" y="476123"/>
                </a:lnTo>
                <a:lnTo>
                  <a:pt x="1549781" y="472948"/>
                </a:lnTo>
                <a:lnTo>
                  <a:pt x="1545970" y="471550"/>
                </a:lnTo>
                <a:close/>
              </a:path>
              <a:path w="2636520" h="1155064">
                <a:moveTo>
                  <a:pt x="1569339" y="461390"/>
                </a:moveTo>
                <a:lnTo>
                  <a:pt x="1566037" y="462914"/>
                </a:lnTo>
                <a:lnTo>
                  <a:pt x="1562862" y="464311"/>
                </a:lnTo>
                <a:lnTo>
                  <a:pt x="1561465" y="468122"/>
                </a:lnTo>
                <a:lnTo>
                  <a:pt x="1562862" y="471297"/>
                </a:lnTo>
                <a:lnTo>
                  <a:pt x="1564386" y="474472"/>
                </a:lnTo>
                <a:lnTo>
                  <a:pt x="1568069" y="475869"/>
                </a:lnTo>
                <a:lnTo>
                  <a:pt x="1571244" y="474472"/>
                </a:lnTo>
                <a:lnTo>
                  <a:pt x="1574545" y="472948"/>
                </a:lnTo>
                <a:lnTo>
                  <a:pt x="1575943" y="469264"/>
                </a:lnTo>
                <a:lnTo>
                  <a:pt x="1574545" y="466089"/>
                </a:lnTo>
                <a:lnTo>
                  <a:pt x="1573021" y="462787"/>
                </a:lnTo>
                <a:lnTo>
                  <a:pt x="1569339" y="461390"/>
                </a:lnTo>
                <a:close/>
              </a:path>
              <a:path w="2636520" h="1155064">
                <a:moveTo>
                  <a:pt x="1592580" y="451230"/>
                </a:moveTo>
                <a:lnTo>
                  <a:pt x="1589405" y="452754"/>
                </a:lnTo>
                <a:lnTo>
                  <a:pt x="1586230" y="454151"/>
                </a:lnTo>
                <a:lnTo>
                  <a:pt x="1584706" y="457961"/>
                </a:lnTo>
                <a:lnTo>
                  <a:pt x="1586230" y="461136"/>
                </a:lnTo>
                <a:lnTo>
                  <a:pt x="1587627" y="464311"/>
                </a:lnTo>
                <a:lnTo>
                  <a:pt x="1591437" y="465708"/>
                </a:lnTo>
                <a:lnTo>
                  <a:pt x="1597787" y="462914"/>
                </a:lnTo>
                <a:lnTo>
                  <a:pt x="1599183" y="459104"/>
                </a:lnTo>
                <a:lnTo>
                  <a:pt x="1596390" y="452754"/>
                </a:lnTo>
                <a:lnTo>
                  <a:pt x="1592580" y="451230"/>
                </a:lnTo>
                <a:close/>
              </a:path>
              <a:path w="2636520" h="1155064">
                <a:moveTo>
                  <a:pt x="1615948" y="441198"/>
                </a:moveTo>
                <a:lnTo>
                  <a:pt x="1612645" y="442595"/>
                </a:lnTo>
                <a:lnTo>
                  <a:pt x="1609470" y="443991"/>
                </a:lnTo>
                <a:lnTo>
                  <a:pt x="1608074" y="447801"/>
                </a:lnTo>
                <a:lnTo>
                  <a:pt x="1609470" y="450976"/>
                </a:lnTo>
                <a:lnTo>
                  <a:pt x="1610995" y="454151"/>
                </a:lnTo>
                <a:lnTo>
                  <a:pt x="1614678" y="455675"/>
                </a:lnTo>
                <a:lnTo>
                  <a:pt x="1617853" y="454151"/>
                </a:lnTo>
                <a:lnTo>
                  <a:pt x="1621155" y="452754"/>
                </a:lnTo>
                <a:lnTo>
                  <a:pt x="1622552" y="448945"/>
                </a:lnTo>
                <a:lnTo>
                  <a:pt x="1621155" y="445770"/>
                </a:lnTo>
                <a:lnTo>
                  <a:pt x="1619631" y="442595"/>
                </a:lnTo>
                <a:lnTo>
                  <a:pt x="1615948" y="441198"/>
                </a:lnTo>
                <a:close/>
              </a:path>
              <a:path w="2636520" h="1155064">
                <a:moveTo>
                  <a:pt x="1639189" y="431037"/>
                </a:moveTo>
                <a:lnTo>
                  <a:pt x="1636014" y="432434"/>
                </a:lnTo>
                <a:lnTo>
                  <a:pt x="1632839" y="433958"/>
                </a:lnTo>
                <a:lnTo>
                  <a:pt x="1631315" y="437641"/>
                </a:lnTo>
                <a:lnTo>
                  <a:pt x="1632839" y="440816"/>
                </a:lnTo>
                <a:lnTo>
                  <a:pt x="1634236" y="444119"/>
                </a:lnTo>
                <a:lnTo>
                  <a:pt x="1638045" y="445515"/>
                </a:lnTo>
                <a:lnTo>
                  <a:pt x="1641220" y="443991"/>
                </a:lnTo>
                <a:lnTo>
                  <a:pt x="1644395" y="442595"/>
                </a:lnTo>
                <a:lnTo>
                  <a:pt x="1645793" y="438784"/>
                </a:lnTo>
                <a:lnTo>
                  <a:pt x="1642999" y="432434"/>
                </a:lnTo>
                <a:lnTo>
                  <a:pt x="1639189" y="431037"/>
                </a:lnTo>
                <a:close/>
              </a:path>
              <a:path w="2636520" h="1155064">
                <a:moveTo>
                  <a:pt x="1662557" y="420877"/>
                </a:moveTo>
                <a:lnTo>
                  <a:pt x="1659255" y="422401"/>
                </a:lnTo>
                <a:lnTo>
                  <a:pt x="1656080" y="423799"/>
                </a:lnTo>
                <a:lnTo>
                  <a:pt x="1654683" y="427608"/>
                </a:lnTo>
                <a:lnTo>
                  <a:pt x="1656080" y="430783"/>
                </a:lnTo>
                <a:lnTo>
                  <a:pt x="1657604" y="433958"/>
                </a:lnTo>
                <a:lnTo>
                  <a:pt x="1661287" y="435355"/>
                </a:lnTo>
                <a:lnTo>
                  <a:pt x="1664462" y="433958"/>
                </a:lnTo>
                <a:lnTo>
                  <a:pt x="1667764" y="432434"/>
                </a:lnTo>
                <a:lnTo>
                  <a:pt x="1669161" y="428751"/>
                </a:lnTo>
                <a:lnTo>
                  <a:pt x="1667764" y="425576"/>
                </a:lnTo>
                <a:lnTo>
                  <a:pt x="1666240" y="422275"/>
                </a:lnTo>
                <a:lnTo>
                  <a:pt x="1662557" y="420877"/>
                </a:lnTo>
                <a:close/>
              </a:path>
              <a:path w="2636520" h="1155064">
                <a:moveTo>
                  <a:pt x="1685798" y="410717"/>
                </a:moveTo>
                <a:lnTo>
                  <a:pt x="1682623" y="412241"/>
                </a:lnTo>
                <a:lnTo>
                  <a:pt x="1679448" y="413638"/>
                </a:lnTo>
                <a:lnTo>
                  <a:pt x="1677924" y="417449"/>
                </a:lnTo>
                <a:lnTo>
                  <a:pt x="1679448" y="420624"/>
                </a:lnTo>
                <a:lnTo>
                  <a:pt x="1680845" y="423799"/>
                </a:lnTo>
                <a:lnTo>
                  <a:pt x="1684655" y="425196"/>
                </a:lnTo>
                <a:lnTo>
                  <a:pt x="1691005" y="422401"/>
                </a:lnTo>
                <a:lnTo>
                  <a:pt x="1692402" y="418591"/>
                </a:lnTo>
                <a:lnTo>
                  <a:pt x="1689608" y="412241"/>
                </a:lnTo>
                <a:lnTo>
                  <a:pt x="1685798" y="410717"/>
                </a:lnTo>
                <a:close/>
              </a:path>
              <a:path w="2636520" h="1155064">
                <a:moveTo>
                  <a:pt x="1709166" y="400684"/>
                </a:moveTo>
                <a:lnTo>
                  <a:pt x="1705864" y="402081"/>
                </a:lnTo>
                <a:lnTo>
                  <a:pt x="1702689" y="403478"/>
                </a:lnTo>
                <a:lnTo>
                  <a:pt x="1701292" y="407288"/>
                </a:lnTo>
                <a:lnTo>
                  <a:pt x="1702689" y="410463"/>
                </a:lnTo>
                <a:lnTo>
                  <a:pt x="1704213" y="413638"/>
                </a:lnTo>
                <a:lnTo>
                  <a:pt x="1707895" y="415035"/>
                </a:lnTo>
                <a:lnTo>
                  <a:pt x="1711070" y="413638"/>
                </a:lnTo>
                <a:lnTo>
                  <a:pt x="1711198" y="413638"/>
                </a:lnTo>
                <a:lnTo>
                  <a:pt x="1714373" y="412241"/>
                </a:lnTo>
                <a:lnTo>
                  <a:pt x="1715770" y="408431"/>
                </a:lnTo>
                <a:lnTo>
                  <a:pt x="1714373" y="405256"/>
                </a:lnTo>
                <a:lnTo>
                  <a:pt x="1712849" y="402081"/>
                </a:lnTo>
                <a:lnTo>
                  <a:pt x="1709166" y="400684"/>
                </a:lnTo>
                <a:close/>
              </a:path>
              <a:path w="2636520" h="1155064">
                <a:moveTo>
                  <a:pt x="1732407" y="390525"/>
                </a:moveTo>
                <a:lnTo>
                  <a:pt x="1729232" y="391922"/>
                </a:lnTo>
                <a:lnTo>
                  <a:pt x="1726057" y="393446"/>
                </a:lnTo>
                <a:lnTo>
                  <a:pt x="1724533" y="397128"/>
                </a:lnTo>
                <a:lnTo>
                  <a:pt x="1726057" y="400303"/>
                </a:lnTo>
                <a:lnTo>
                  <a:pt x="1727454" y="403605"/>
                </a:lnTo>
                <a:lnTo>
                  <a:pt x="1731264" y="405002"/>
                </a:lnTo>
                <a:lnTo>
                  <a:pt x="1734439" y="403478"/>
                </a:lnTo>
                <a:lnTo>
                  <a:pt x="1737614" y="402081"/>
                </a:lnTo>
                <a:lnTo>
                  <a:pt x="1739011" y="398272"/>
                </a:lnTo>
                <a:lnTo>
                  <a:pt x="1736217" y="391922"/>
                </a:lnTo>
                <a:lnTo>
                  <a:pt x="1732407" y="390525"/>
                </a:lnTo>
                <a:close/>
              </a:path>
              <a:path w="2636520" h="1155064">
                <a:moveTo>
                  <a:pt x="1755775" y="380364"/>
                </a:moveTo>
                <a:lnTo>
                  <a:pt x="1752473" y="381761"/>
                </a:lnTo>
                <a:lnTo>
                  <a:pt x="1749298" y="383285"/>
                </a:lnTo>
                <a:lnTo>
                  <a:pt x="1747901" y="386969"/>
                </a:lnTo>
                <a:lnTo>
                  <a:pt x="1749298" y="390271"/>
                </a:lnTo>
                <a:lnTo>
                  <a:pt x="1750821" y="393446"/>
                </a:lnTo>
                <a:lnTo>
                  <a:pt x="1754505" y="394842"/>
                </a:lnTo>
                <a:lnTo>
                  <a:pt x="1757680" y="393446"/>
                </a:lnTo>
                <a:lnTo>
                  <a:pt x="1760982" y="391922"/>
                </a:lnTo>
                <a:lnTo>
                  <a:pt x="1762379" y="388238"/>
                </a:lnTo>
                <a:lnTo>
                  <a:pt x="1760982" y="384936"/>
                </a:lnTo>
                <a:lnTo>
                  <a:pt x="1759458" y="381761"/>
                </a:lnTo>
                <a:lnTo>
                  <a:pt x="1755775" y="380364"/>
                </a:lnTo>
                <a:close/>
              </a:path>
              <a:path w="2636520" h="1155064">
                <a:moveTo>
                  <a:pt x="1779016" y="370204"/>
                </a:moveTo>
                <a:lnTo>
                  <a:pt x="1775841" y="371728"/>
                </a:lnTo>
                <a:lnTo>
                  <a:pt x="1772666" y="373125"/>
                </a:lnTo>
                <a:lnTo>
                  <a:pt x="1771142" y="376935"/>
                </a:lnTo>
                <a:lnTo>
                  <a:pt x="1772666" y="380110"/>
                </a:lnTo>
                <a:lnTo>
                  <a:pt x="1774063" y="383285"/>
                </a:lnTo>
                <a:lnTo>
                  <a:pt x="1777873" y="384682"/>
                </a:lnTo>
                <a:lnTo>
                  <a:pt x="1781048" y="383285"/>
                </a:lnTo>
                <a:lnTo>
                  <a:pt x="1784223" y="381761"/>
                </a:lnTo>
                <a:lnTo>
                  <a:pt x="1785620" y="378078"/>
                </a:lnTo>
                <a:lnTo>
                  <a:pt x="1784223" y="374903"/>
                </a:lnTo>
                <a:lnTo>
                  <a:pt x="1782826" y="371601"/>
                </a:lnTo>
                <a:lnTo>
                  <a:pt x="1779016" y="370204"/>
                </a:lnTo>
                <a:close/>
              </a:path>
              <a:path w="2636520" h="1155064">
                <a:moveTo>
                  <a:pt x="1802383" y="360045"/>
                </a:moveTo>
                <a:lnTo>
                  <a:pt x="1799082" y="361569"/>
                </a:lnTo>
                <a:lnTo>
                  <a:pt x="1795907" y="362965"/>
                </a:lnTo>
                <a:lnTo>
                  <a:pt x="1794509" y="366775"/>
                </a:lnTo>
                <a:lnTo>
                  <a:pt x="1795907" y="369950"/>
                </a:lnTo>
                <a:lnTo>
                  <a:pt x="1797431" y="373125"/>
                </a:lnTo>
                <a:lnTo>
                  <a:pt x="1801114" y="374523"/>
                </a:lnTo>
                <a:lnTo>
                  <a:pt x="1804289" y="373125"/>
                </a:lnTo>
                <a:lnTo>
                  <a:pt x="1807591" y="371728"/>
                </a:lnTo>
                <a:lnTo>
                  <a:pt x="1808988" y="367919"/>
                </a:lnTo>
                <a:lnTo>
                  <a:pt x="1807591" y="364744"/>
                </a:lnTo>
                <a:lnTo>
                  <a:pt x="1806067" y="361569"/>
                </a:lnTo>
                <a:lnTo>
                  <a:pt x="1802383" y="360045"/>
                </a:lnTo>
                <a:close/>
              </a:path>
              <a:path w="2636520" h="1155064">
                <a:moveTo>
                  <a:pt x="1825625" y="350011"/>
                </a:moveTo>
                <a:lnTo>
                  <a:pt x="1819275" y="352805"/>
                </a:lnTo>
                <a:lnTo>
                  <a:pt x="1817751" y="356615"/>
                </a:lnTo>
                <a:lnTo>
                  <a:pt x="1819275" y="359790"/>
                </a:lnTo>
                <a:lnTo>
                  <a:pt x="1820671" y="362965"/>
                </a:lnTo>
                <a:lnTo>
                  <a:pt x="1824482" y="364489"/>
                </a:lnTo>
                <a:lnTo>
                  <a:pt x="1827657" y="362965"/>
                </a:lnTo>
                <a:lnTo>
                  <a:pt x="1830832" y="361569"/>
                </a:lnTo>
                <a:lnTo>
                  <a:pt x="1832229" y="357758"/>
                </a:lnTo>
                <a:lnTo>
                  <a:pt x="1829434" y="351408"/>
                </a:lnTo>
                <a:lnTo>
                  <a:pt x="1825625" y="350011"/>
                </a:lnTo>
                <a:close/>
              </a:path>
              <a:path w="2636520" h="1155064">
                <a:moveTo>
                  <a:pt x="1848993" y="339851"/>
                </a:moveTo>
                <a:lnTo>
                  <a:pt x="1845691" y="341249"/>
                </a:lnTo>
                <a:lnTo>
                  <a:pt x="1842516" y="342773"/>
                </a:lnTo>
                <a:lnTo>
                  <a:pt x="1841119" y="346455"/>
                </a:lnTo>
                <a:lnTo>
                  <a:pt x="1842516" y="349630"/>
                </a:lnTo>
                <a:lnTo>
                  <a:pt x="1844040" y="352932"/>
                </a:lnTo>
                <a:lnTo>
                  <a:pt x="1847723" y="354329"/>
                </a:lnTo>
                <a:lnTo>
                  <a:pt x="1851025" y="352805"/>
                </a:lnTo>
                <a:lnTo>
                  <a:pt x="1854200" y="351408"/>
                </a:lnTo>
                <a:lnTo>
                  <a:pt x="1855596" y="347599"/>
                </a:lnTo>
                <a:lnTo>
                  <a:pt x="1854200" y="344424"/>
                </a:lnTo>
                <a:lnTo>
                  <a:pt x="1852676" y="341249"/>
                </a:lnTo>
                <a:lnTo>
                  <a:pt x="1848993" y="339851"/>
                </a:lnTo>
                <a:close/>
              </a:path>
              <a:path w="2636520" h="1155064">
                <a:moveTo>
                  <a:pt x="1872233" y="329691"/>
                </a:moveTo>
                <a:lnTo>
                  <a:pt x="1869058" y="331088"/>
                </a:lnTo>
                <a:lnTo>
                  <a:pt x="1865883" y="332612"/>
                </a:lnTo>
                <a:lnTo>
                  <a:pt x="1864359" y="336296"/>
                </a:lnTo>
                <a:lnTo>
                  <a:pt x="1865883" y="339598"/>
                </a:lnTo>
                <a:lnTo>
                  <a:pt x="1867281" y="342773"/>
                </a:lnTo>
                <a:lnTo>
                  <a:pt x="1871091" y="344170"/>
                </a:lnTo>
                <a:lnTo>
                  <a:pt x="1874266" y="342773"/>
                </a:lnTo>
                <a:lnTo>
                  <a:pt x="1877441" y="341249"/>
                </a:lnTo>
                <a:lnTo>
                  <a:pt x="1878838" y="337565"/>
                </a:lnTo>
                <a:lnTo>
                  <a:pt x="1877441" y="334263"/>
                </a:lnTo>
                <a:lnTo>
                  <a:pt x="1876044" y="331088"/>
                </a:lnTo>
                <a:lnTo>
                  <a:pt x="1872233" y="329691"/>
                </a:lnTo>
                <a:close/>
              </a:path>
              <a:path w="2636520" h="1155064">
                <a:moveTo>
                  <a:pt x="1895602" y="319531"/>
                </a:moveTo>
                <a:lnTo>
                  <a:pt x="1892300" y="321055"/>
                </a:lnTo>
                <a:lnTo>
                  <a:pt x="1889125" y="322452"/>
                </a:lnTo>
                <a:lnTo>
                  <a:pt x="1887728" y="326262"/>
                </a:lnTo>
                <a:lnTo>
                  <a:pt x="1889125" y="329437"/>
                </a:lnTo>
                <a:lnTo>
                  <a:pt x="1890649" y="332612"/>
                </a:lnTo>
                <a:lnTo>
                  <a:pt x="1894332" y="334009"/>
                </a:lnTo>
                <a:lnTo>
                  <a:pt x="1897633" y="332612"/>
                </a:lnTo>
                <a:lnTo>
                  <a:pt x="1900808" y="331088"/>
                </a:lnTo>
                <a:lnTo>
                  <a:pt x="1902206" y="327405"/>
                </a:lnTo>
                <a:lnTo>
                  <a:pt x="1900808" y="324230"/>
                </a:lnTo>
                <a:lnTo>
                  <a:pt x="1899284" y="320928"/>
                </a:lnTo>
                <a:lnTo>
                  <a:pt x="1895602" y="319531"/>
                </a:lnTo>
                <a:close/>
              </a:path>
              <a:path w="2636520" h="1155064">
                <a:moveTo>
                  <a:pt x="1918843" y="309499"/>
                </a:moveTo>
                <a:lnTo>
                  <a:pt x="1912493" y="312292"/>
                </a:lnTo>
                <a:lnTo>
                  <a:pt x="1911095" y="316102"/>
                </a:lnTo>
                <a:lnTo>
                  <a:pt x="1913890" y="322452"/>
                </a:lnTo>
                <a:lnTo>
                  <a:pt x="1917700" y="323850"/>
                </a:lnTo>
                <a:lnTo>
                  <a:pt x="1924050" y="321055"/>
                </a:lnTo>
                <a:lnTo>
                  <a:pt x="1925446" y="317246"/>
                </a:lnTo>
                <a:lnTo>
                  <a:pt x="1922653" y="310896"/>
                </a:lnTo>
                <a:lnTo>
                  <a:pt x="1918843" y="309499"/>
                </a:lnTo>
                <a:close/>
              </a:path>
              <a:path w="2636520" h="1155064">
                <a:moveTo>
                  <a:pt x="1942211" y="299338"/>
                </a:moveTo>
                <a:lnTo>
                  <a:pt x="1938908" y="300735"/>
                </a:lnTo>
                <a:lnTo>
                  <a:pt x="1935733" y="302259"/>
                </a:lnTo>
                <a:lnTo>
                  <a:pt x="1934337" y="305942"/>
                </a:lnTo>
                <a:lnTo>
                  <a:pt x="1935733" y="309117"/>
                </a:lnTo>
                <a:lnTo>
                  <a:pt x="1937258" y="312292"/>
                </a:lnTo>
                <a:lnTo>
                  <a:pt x="1940941" y="313816"/>
                </a:lnTo>
                <a:lnTo>
                  <a:pt x="1944243" y="312292"/>
                </a:lnTo>
                <a:lnTo>
                  <a:pt x="1947418" y="310896"/>
                </a:lnTo>
                <a:lnTo>
                  <a:pt x="1948815" y="307085"/>
                </a:lnTo>
                <a:lnTo>
                  <a:pt x="1947418" y="303910"/>
                </a:lnTo>
                <a:lnTo>
                  <a:pt x="1945894" y="300735"/>
                </a:lnTo>
                <a:lnTo>
                  <a:pt x="1942211" y="299338"/>
                </a:lnTo>
                <a:close/>
              </a:path>
              <a:path w="2636520" h="1155064">
                <a:moveTo>
                  <a:pt x="1965452" y="289178"/>
                </a:moveTo>
                <a:lnTo>
                  <a:pt x="1962277" y="290575"/>
                </a:lnTo>
                <a:lnTo>
                  <a:pt x="1959102" y="292100"/>
                </a:lnTo>
                <a:lnTo>
                  <a:pt x="1957705" y="295782"/>
                </a:lnTo>
                <a:lnTo>
                  <a:pt x="1959102" y="299084"/>
                </a:lnTo>
                <a:lnTo>
                  <a:pt x="1960499" y="302259"/>
                </a:lnTo>
                <a:lnTo>
                  <a:pt x="1964308" y="303656"/>
                </a:lnTo>
                <a:lnTo>
                  <a:pt x="1967483" y="302259"/>
                </a:lnTo>
                <a:lnTo>
                  <a:pt x="1970658" y="300735"/>
                </a:lnTo>
                <a:lnTo>
                  <a:pt x="1972056" y="296925"/>
                </a:lnTo>
                <a:lnTo>
                  <a:pt x="1969262" y="290575"/>
                </a:lnTo>
                <a:lnTo>
                  <a:pt x="1965452" y="289178"/>
                </a:lnTo>
                <a:close/>
              </a:path>
              <a:path w="2636520" h="1155064">
                <a:moveTo>
                  <a:pt x="1988820" y="279019"/>
                </a:moveTo>
                <a:lnTo>
                  <a:pt x="1985518" y="280542"/>
                </a:lnTo>
                <a:lnTo>
                  <a:pt x="1982343" y="281939"/>
                </a:lnTo>
                <a:lnTo>
                  <a:pt x="1980945" y="285750"/>
                </a:lnTo>
                <a:lnTo>
                  <a:pt x="1982343" y="288925"/>
                </a:lnTo>
                <a:lnTo>
                  <a:pt x="1983867" y="292100"/>
                </a:lnTo>
                <a:lnTo>
                  <a:pt x="1987550" y="293497"/>
                </a:lnTo>
                <a:lnTo>
                  <a:pt x="1990852" y="292100"/>
                </a:lnTo>
                <a:lnTo>
                  <a:pt x="1994027" y="290575"/>
                </a:lnTo>
                <a:lnTo>
                  <a:pt x="1995424" y="286892"/>
                </a:lnTo>
                <a:lnTo>
                  <a:pt x="1994027" y="283717"/>
                </a:lnTo>
                <a:lnTo>
                  <a:pt x="1992503" y="280415"/>
                </a:lnTo>
                <a:lnTo>
                  <a:pt x="1988820" y="279019"/>
                </a:lnTo>
                <a:close/>
              </a:path>
              <a:path w="2636520" h="1155064">
                <a:moveTo>
                  <a:pt x="2012061" y="268858"/>
                </a:moveTo>
                <a:lnTo>
                  <a:pt x="2008886" y="270382"/>
                </a:lnTo>
                <a:lnTo>
                  <a:pt x="2005711" y="271779"/>
                </a:lnTo>
                <a:lnTo>
                  <a:pt x="2004314" y="275589"/>
                </a:lnTo>
                <a:lnTo>
                  <a:pt x="2007108" y="281939"/>
                </a:lnTo>
                <a:lnTo>
                  <a:pt x="2010918" y="283336"/>
                </a:lnTo>
                <a:lnTo>
                  <a:pt x="2017268" y="280542"/>
                </a:lnTo>
                <a:lnTo>
                  <a:pt x="2018792" y="276732"/>
                </a:lnTo>
                <a:lnTo>
                  <a:pt x="2017268" y="273557"/>
                </a:lnTo>
                <a:lnTo>
                  <a:pt x="2015870" y="270382"/>
                </a:lnTo>
                <a:lnTo>
                  <a:pt x="2012061" y="268858"/>
                </a:lnTo>
                <a:close/>
              </a:path>
              <a:path w="2636520" h="1155064">
                <a:moveTo>
                  <a:pt x="2035429" y="258825"/>
                </a:moveTo>
                <a:lnTo>
                  <a:pt x="2032254" y="260223"/>
                </a:lnTo>
                <a:lnTo>
                  <a:pt x="2028952" y="261620"/>
                </a:lnTo>
                <a:lnTo>
                  <a:pt x="2027555" y="265429"/>
                </a:lnTo>
                <a:lnTo>
                  <a:pt x="2028952" y="268604"/>
                </a:lnTo>
                <a:lnTo>
                  <a:pt x="2030476" y="271779"/>
                </a:lnTo>
                <a:lnTo>
                  <a:pt x="2034158" y="273303"/>
                </a:lnTo>
                <a:lnTo>
                  <a:pt x="2037461" y="271779"/>
                </a:lnTo>
                <a:lnTo>
                  <a:pt x="2040636" y="270382"/>
                </a:lnTo>
                <a:lnTo>
                  <a:pt x="2042033" y="266573"/>
                </a:lnTo>
                <a:lnTo>
                  <a:pt x="2040636" y="263398"/>
                </a:lnTo>
                <a:lnTo>
                  <a:pt x="2039112" y="260223"/>
                </a:lnTo>
                <a:lnTo>
                  <a:pt x="2035429" y="258825"/>
                </a:lnTo>
                <a:close/>
              </a:path>
              <a:path w="2636520" h="1155064">
                <a:moveTo>
                  <a:pt x="2058670" y="248665"/>
                </a:moveTo>
                <a:lnTo>
                  <a:pt x="2055495" y="250062"/>
                </a:lnTo>
                <a:lnTo>
                  <a:pt x="2052320" y="251586"/>
                </a:lnTo>
                <a:lnTo>
                  <a:pt x="2050923" y="255270"/>
                </a:lnTo>
                <a:lnTo>
                  <a:pt x="2052320" y="258445"/>
                </a:lnTo>
                <a:lnTo>
                  <a:pt x="2053717" y="261747"/>
                </a:lnTo>
                <a:lnTo>
                  <a:pt x="2057527" y="263144"/>
                </a:lnTo>
                <a:lnTo>
                  <a:pt x="2060702" y="261620"/>
                </a:lnTo>
                <a:lnTo>
                  <a:pt x="2063877" y="260223"/>
                </a:lnTo>
                <a:lnTo>
                  <a:pt x="2065401" y="256412"/>
                </a:lnTo>
                <a:lnTo>
                  <a:pt x="2063877" y="253237"/>
                </a:lnTo>
                <a:lnTo>
                  <a:pt x="2062480" y="250062"/>
                </a:lnTo>
                <a:lnTo>
                  <a:pt x="2058670" y="248665"/>
                </a:lnTo>
                <a:close/>
              </a:path>
              <a:path w="2636520" h="1155064">
                <a:moveTo>
                  <a:pt x="2082038" y="238505"/>
                </a:moveTo>
                <a:lnTo>
                  <a:pt x="2078863" y="239902"/>
                </a:lnTo>
                <a:lnTo>
                  <a:pt x="2075561" y="241426"/>
                </a:lnTo>
                <a:lnTo>
                  <a:pt x="2074164" y="245109"/>
                </a:lnTo>
                <a:lnTo>
                  <a:pt x="2075561" y="248411"/>
                </a:lnTo>
                <a:lnTo>
                  <a:pt x="2077084" y="251586"/>
                </a:lnTo>
                <a:lnTo>
                  <a:pt x="2080768" y="252983"/>
                </a:lnTo>
                <a:lnTo>
                  <a:pt x="2084070" y="251586"/>
                </a:lnTo>
                <a:lnTo>
                  <a:pt x="2087245" y="250062"/>
                </a:lnTo>
                <a:lnTo>
                  <a:pt x="2088642" y="246379"/>
                </a:lnTo>
                <a:lnTo>
                  <a:pt x="2087245" y="243077"/>
                </a:lnTo>
                <a:lnTo>
                  <a:pt x="2085720" y="239902"/>
                </a:lnTo>
                <a:lnTo>
                  <a:pt x="2082038" y="238505"/>
                </a:lnTo>
                <a:close/>
              </a:path>
              <a:path w="2636520" h="1155064">
                <a:moveTo>
                  <a:pt x="2105279" y="228346"/>
                </a:moveTo>
                <a:lnTo>
                  <a:pt x="2102104" y="229870"/>
                </a:lnTo>
                <a:lnTo>
                  <a:pt x="2098929" y="231266"/>
                </a:lnTo>
                <a:lnTo>
                  <a:pt x="2097532" y="235076"/>
                </a:lnTo>
                <a:lnTo>
                  <a:pt x="2100326" y="241426"/>
                </a:lnTo>
                <a:lnTo>
                  <a:pt x="2104136" y="242824"/>
                </a:lnTo>
                <a:lnTo>
                  <a:pt x="2107311" y="241426"/>
                </a:lnTo>
                <a:lnTo>
                  <a:pt x="2110486" y="239902"/>
                </a:lnTo>
                <a:lnTo>
                  <a:pt x="2112010" y="236220"/>
                </a:lnTo>
                <a:lnTo>
                  <a:pt x="2110486" y="233045"/>
                </a:lnTo>
                <a:lnTo>
                  <a:pt x="2109089" y="229742"/>
                </a:lnTo>
                <a:lnTo>
                  <a:pt x="2105279" y="228346"/>
                </a:lnTo>
                <a:close/>
              </a:path>
              <a:path w="2636520" h="1155064">
                <a:moveTo>
                  <a:pt x="2128647" y="218185"/>
                </a:moveTo>
                <a:lnTo>
                  <a:pt x="2125472" y="219709"/>
                </a:lnTo>
                <a:lnTo>
                  <a:pt x="2122170" y="221106"/>
                </a:lnTo>
                <a:lnTo>
                  <a:pt x="2120773" y="224916"/>
                </a:lnTo>
                <a:lnTo>
                  <a:pt x="2122170" y="228091"/>
                </a:lnTo>
                <a:lnTo>
                  <a:pt x="2123694" y="231266"/>
                </a:lnTo>
                <a:lnTo>
                  <a:pt x="2127377" y="232663"/>
                </a:lnTo>
                <a:lnTo>
                  <a:pt x="2130679" y="231266"/>
                </a:lnTo>
                <a:lnTo>
                  <a:pt x="2133854" y="229870"/>
                </a:lnTo>
                <a:lnTo>
                  <a:pt x="2135251" y="226059"/>
                </a:lnTo>
                <a:lnTo>
                  <a:pt x="2133854" y="222884"/>
                </a:lnTo>
                <a:lnTo>
                  <a:pt x="2132330" y="219709"/>
                </a:lnTo>
                <a:lnTo>
                  <a:pt x="2128647" y="218185"/>
                </a:lnTo>
                <a:close/>
              </a:path>
              <a:path w="2636520" h="1155064">
                <a:moveTo>
                  <a:pt x="2151888" y="208152"/>
                </a:moveTo>
                <a:lnTo>
                  <a:pt x="2145538" y="210947"/>
                </a:lnTo>
                <a:lnTo>
                  <a:pt x="2144141" y="214756"/>
                </a:lnTo>
                <a:lnTo>
                  <a:pt x="2146935" y="221106"/>
                </a:lnTo>
                <a:lnTo>
                  <a:pt x="2150745" y="222630"/>
                </a:lnTo>
                <a:lnTo>
                  <a:pt x="2153920" y="221106"/>
                </a:lnTo>
                <a:lnTo>
                  <a:pt x="2157095" y="219709"/>
                </a:lnTo>
                <a:lnTo>
                  <a:pt x="2158619" y="215900"/>
                </a:lnTo>
                <a:lnTo>
                  <a:pt x="2157095" y="212725"/>
                </a:lnTo>
                <a:lnTo>
                  <a:pt x="2155698" y="209550"/>
                </a:lnTo>
                <a:lnTo>
                  <a:pt x="2151888" y="208152"/>
                </a:lnTo>
                <a:close/>
              </a:path>
              <a:path w="2636520" h="1155064">
                <a:moveTo>
                  <a:pt x="2175256" y="197992"/>
                </a:moveTo>
                <a:lnTo>
                  <a:pt x="2172081" y="199389"/>
                </a:lnTo>
                <a:lnTo>
                  <a:pt x="2168779" y="200913"/>
                </a:lnTo>
                <a:lnTo>
                  <a:pt x="2167382" y="204597"/>
                </a:lnTo>
                <a:lnTo>
                  <a:pt x="2168779" y="207772"/>
                </a:lnTo>
                <a:lnTo>
                  <a:pt x="2170303" y="211074"/>
                </a:lnTo>
                <a:lnTo>
                  <a:pt x="2173986" y="212471"/>
                </a:lnTo>
                <a:lnTo>
                  <a:pt x="2177288" y="210947"/>
                </a:lnTo>
                <a:lnTo>
                  <a:pt x="2180463" y="209550"/>
                </a:lnTo>
                <a:lnTo>
                  <a:pt x="2181860" y="205739"/>
                </a:lnTo>
                <a:lnTo>
                  <a:pt x="2180463" y="202564"/>
                </a:lnTo>
                <a:lnTo>
                  <a:pt x="2178939" y="199389"/>
                </a:lnTo>
                <a:lnTo>
                  <a:pt x="2175256" y="197992"/>
                </a:lnTo>
                <a:close/>
              </a:path>
              <a:path w="2636520" h="1155064">
                <a:moveTo>
                  <a:pt x="2198497" y="187832"/>
                </a:moveTo>
                <a:lnTo>
                  <a:pt x="2195322" y="189229"/>
                </a:lnTo>
                <a:lnTo>
                  <a:pt x="2192147" y="190753"/>
                </a:lnTo>
                <a:lnTo>
                  <a:pt x="2190750" y="194563"/>
                </a:lnTo>
                <a:lnTo>
                  <a:pt x="2193544" y="200913"/>
                </a:lnTo>
                <a:lnTo>
                  <a:pt x="2197354" y="202310"/>
                </a:lnTo>
                <a:lnTo>
                  <a:pt x="2200529" y="200913"/>
                </a:lnTo>
                <a:lnTo>
                  <a:pt x="2203704" y="199389"/>
                </a:lnTo>
                <a:lnTo>
                  <a:pt x="2205228" y="195706"/>
                </a:lnTo>
                <a:lnTo>
                  <a:pt x="2203704" y="192404"/>
                </a:lnTo>
                <a:lnTo>
                  <a:pt x="2202307" y="189229"/>
                </a:lnTo>
                <a:lnTo>
                  <a:pt x="2198497" y="187832"/>
                </a:lnTo>
                <a:close/>
              </a:path>
              <a:path w="2636520" h="1155064">
                <a:moveTo>
                  <a:pt x="2221865" y="177673"/>
                </a:moveTo>
                <a:lnTo>
                  <a:pt x="2218690" y="179197"/>
                </a:lnTo>
                <a:lnTo>
                  <a:pt x="2215388" y="180594"/>
                </a:lnTo>
                <a:lnTo>
                  <a:pt x="2213991" y="184403"/>
                </a:lnTo>
                <a:lnTo>
                  <a:pt x="2215388" y="187578"/>
                </a:lnTo>
                <a:lnTo>
                  <a:pt x="2216912" y="190753"/>
                </a:lnTo>
                <a:lnTo>
                  <a:pt x="2220595" y="192150"/>
                </a:lnTo>
                <a:lnTo>
                  <a:pt x="2223897" y="190753"/>
                </a:lnTo>
                <a:lnTo>
                  <a:pt x="2227072" y="189229"/>
                </a:lnTo>
                <a:lnTo>
                  <a:pt x="2228469" y="185547"/>
                </a:lnTo>
                <a:lnTo>
                  <a:pt x="2227072" y="182372"/>
                </a:lnTo>
                <a:lnTo>
                  <a:pt x="2225548" y="179197"/>
                </a:lnTo>
                <a:lnTo>
                  <a:pt x="2221865" y="177673"/>
                </a:lnTo>
                <a:close/>
              </a:path>
              <a:path w="2636520" h="1155064">
                <a:moveTo>
                  <a:pt x="2245106" y="167639"/>
                </a:moveTo>
                <a:lnTo>
                  <a:pt x="2238756" y="170433"/>
                </a:lnTo>
                <a:lnTo>
                  <a:pt x="2237359" y="174244"/>
                </a:lnTo>
                <a:lnTo>
                  <a:pt x="2240153" y="180594"/>
                </a:lnTo>
                <a:lnTo>
                  <a:pt x="2243963" y="181990"/>
                </a:lnTo>
                <a:lnTo>
                  <a:pt x="2250313" y="179197"/>
                </a:lnTo>
                <a:lnTo>
                  <a:pt x="2251837" y="175386"/>
                </a:lnTo>
                <a:lnTo>
                  <a:pt x="2250313" y="172211"/>
                </a:lnTo>
                <a:lnTo>
                  <a:pt x="2248916" y="169036"/>
                </a:lnTo>
                <a:lnTo>
                  <a:pt x="2245106" y="167639"/>
                </a:lnTo>
                <a:close/>
              </a:path>
              <a:path w="2636520" h="1155064">
                <a:moveTo>
                  <a:pt x="2268474" y="157479"/>
                </a:moveTo>
                <a:lnTo>
                  <a:pt x="2265299" y="158876"/>
                </a:lnTo>
                <a:lnTo>
                  <a:pt x="2261997" y="160400"/>
                </a:lnTo>
                <a:lnTo>
                  <a:pt x="2260600" y="164083"/>
                </a:lnTo>
                <a:lnTo>
                  <a:pt x="2262124" y="167258"/>
                </a:lnTo>
                <a:lnTo>
                  <a:pt x="2263521" y="170433"/>
                </a:lnTo>
                <a:lnTo>
                  <a:pt x="2267331" y="171957"/>
                </a:lnTo>
                <a:lnTo>
                  <a:pt x="2270506" y="170433"/>
                </a:lnTo>
                <a:lnTo>
                  <a:pt x="2273681" y="169036"/>
                </a:lnTo>
                <a:lnTo>
                  <a:pt x="2275078" y="165226"/>
                </a:lnTo>
                <a:lnTo>
                  <a:pt x="2273681" y="162051"/>
                </a:lnTo>
                <a:lnTo>
                  <a:pt x="2272157" y="158876"/>
                </a:lnTo>
                <a:lnTo>
                  <a:pt x="2268474" y="157479"/>
                </a:lnTo>
                <a:close/>
              </a:path>
              <a:path w="2636520" h="1155064">
                <a:moveTo>
                  <a:pt x="2291715" y="147320"/>
                </a:moveTo>
                <a:lnTo>
                  <a:pt x="2288540" y="148716"/>
                </a:lnTo>
                <a:lnTo>
                  <a:pt x="2285365" y="150240"/>
                </a:lnTo>
                <a:lnTo>
                  <a:pt x="2283968" y="153924"/>
                </a:lnTo>
                <a:lnTo>
                  <a:pt x="2285365" y="157225"/>
                </a:lnTo>
                <a:lnTo>
                  <a:pt x="2286762" y="160400"/>
                </a:lnTo>
                <a:lnTo>
                  <a:pt x="2290572" y="161798"/>
                </a:lnTo>
                <a:lnTo>
                  <a:pt x="2293747" y="160400"/>
                </a:lnTo>
                <a:lnTo>
                  <a:pt x="2296922" y="158876"/>
                </a:lnTo>
                <a:lnTo>
                  <a:pt x="2298446" y="155066"/>
                </a:lnTo>
                <a:lnTo>
                  <a:pt x="2296922" y="151891"/>
                </a:lnTo>
                <a:lnTo>
                  <a:pt x="2295525" y="148716"/>
                </a:lnTo>
                <a:lnTo>
                  <a:pt x="2291715" y="147320"/>
                </a:lnTo>
                <a:close/>
              </a:path>
              <a:path w="2636520" h="1155064">
                <a:moveTo>
                  <a:pt x="2315083" y="137159"/>
                </a:moveTo>
                <a:lnTo>
                  <a:pt x="2311908" y="138683"/>
                </a:lnTo>
                <a:lnTo>
                  <a:pt x="2308606" y="140080"/>
                </a:lnTo>
                <a:lnTo>
                  <a:pt x="2307209" y="143890"/>
                </a:lnTo>
                <a:lnTo>
                  <a:pt x="2308733" y="147065"/>
                </a:lnTo>
                <a:lnTo>
                  <a:pt x="2310130" y="150240"/>
                </a:lnTo>
                <a:lnTo>
                  <a:pt x="2313940" y="151637"/>
                </a:lnTo>
                <a:lnTo>
                  <a:pt x="2317115" y="150240"/>
                </a:lnTo>
                <a:lnTo>
                  <a:pt x="2320290" y="148716"/>
                </a:lnTo>
                <a:lnTo>
                  <a:pt x="2321687" y="145033"/>
                </a:lnTo>
                <a:lnTo>
                  <a:pt x="2320290" y="141858"/>
                </a:lnTo>
                <a:lnTo>
                  <a:pt x="2318766" y="138556"/>
                </a:lnTo>
                <a:lnTo>
                  <a:pt x="2315083" y="137159"/>
                </a:lnTo>
                <a:close/>
              </a:path>
              <a:path w="2636520" h="1155064">
                <a:moveTo>
                  <a:pt x="2338324" y="127000"/>
                </a:moveTo>
                <a:lnTo>
                  <a:pt x="2335149" y="128524"/>
                </a:lnTo>
                <a:lnTo>
                  <a:pt x="2331974" y="129921"/>
                </a:lnTo>
                <a:lnTo>
                  <a:pt x="2330577" y="133730"/>
                </a:lnTo>
                <a:lnTo>
                  <a:pt x="2333371" y="140080"/>
                </a:lnTo>
                <a:lnTo>
                  <a:pt x="2337181" y="141477"/>
                </a:lnTo>
                <a:lnTo>
                  <a:pt x="2343531" y="138683"/>
                </a:lnTo>
                <a:lnTo>
                  <a:pt x="2345055" y="134874"/>
                </a:lnTo>
                <a:lnTo>
                  <a:pt x="2343531" y="131699"/>
                </a:lnTo>
                <a:lnTo>
                  <a:pt x="2342134" y="128524"/>
                </a:lnTo>
                <a:lnTo>
                  <a:pt x="2338324" y="127000"/>
                </a:lnTo>
                <a:close/>
              </a:path>
              <a:path w="2636520" h="1155064">
                <a:moveTo>
                  <a:pt x="2361692" y="116966"/>
                </a:moveTo>
                <a:lnTo>
                  <a:pt x="2358517" y="118363"/>
                </a:lnTo>
                <a:lnTo>
                  <a:pt x="2355215" y="119760"/>
                </a:lnTo>
                <a:lnTo>
                  <a:pt x="2353818" y="123571"/>
                </a:lnTo>
                <a:lnTo>
                  <a:pt x="2355342" y="126746"/>
                </a:lnTo>
                <a:lnTo>
                  <a:pt x="2356739" y="129921"/>
                </a:lnTo>
                <a:lnTo>
                  <a:pt x="2360549" y="131445"/>
                </a:lnTo>
                <a:lnTo>
                  <a:pt x="2363724" y="129921"/>
                </a:lnTo>
                <a:lnTo>
                  <a:pt x="2366899" y="128524"/>
                </a:lnTo>
                <a:lnTo>
                  <a:pt x="2368296" y="124713"/>
                </a:lnTo>
                <a:lnTo>
                  <a:pt x="2366899" y="121538"/>
                </a:lnTo>
                <a:lnTo>
                  <a:pt x="2365375" y="118363"/>
                </a:lnTo>
                <a:lnTo>
                  <a:pt x="2361692" y="116966"/>
                </a:lnTo>
                <a:close/>
              </a:path>
              <a:path w="2636520" h="1155064">
                <a:moveTo>
                  <a:pt x="2384933" y="106806"/>
                </a:moveTo>
                <a:lnTo>
                  <a:pt x="2381758" y="108203"/>
                </a:lnTo>
                <a:lnTo>
                  <a:pt x="2378583" y="109727"/>
                </a:lnTo>
                <a:lnTo>
                  <a:pt x="2377186" y="113410"/>
                </a:lnTo>
                <a:lnTo>
                  <a:pt x="2378583" y="116585"/>
                </a:lnTo>
                <a:lnTo>
                  <a:pt x="2379980" y="119887"/>
                </a:lnTo>
                <a:lnTo>
                  <a:pt x="2383790" y="121284"/>
                </a:lnTo>
                <a:lnTo>
                  <a:pt x="2386965" y="119760"/>
                </a:lnTo>
                <a:lnTo>
                  <a:pt x="2390140" y="118363"/>
                </a:lnTo>
                <a:lnTo>
                  <a:pt x="2391664" y="114553"/>
                </a:lnTo>
                <a:lnTo>
                  <a:pt x="2390140" y="111378"/>
                </a:lnTo>
                <a:lnTo>
                  <a:pt x="2388743" y="108203"/>
                </a:lnTo>
                <a:lnTo>
                  <a:pt x="2384933" y="106806"/>
                </a:lnTo>
                <a:close/>
              </a:path>
              <a:path w="2636520" h="1155064">
                <a:moveTo>
                  <a:pt x="2408301" y="96647"/>
                </a:moveTo>
                <a:lnTo>
                  <a:pt x="2405126" y="98044"/>
                </a:lnTo>
                <a:lnTo>
                  <a:pt x="2401824" y="99567"/>
                </a:lnTo>
                <a:lnTo>
                  <a:pt x="2400427" y="103250"/>
                </a:lnTo>
                <a:lnTo>
                  <a:pt x="2401951" y="106552"/>
                </a:lnTo>
                <a:lnTo>
                  <a:pt x="2403348" y="109727"/>
                </a:lnTo>
                <a:lnTo>
                  <a:pt x="2407158" y="111125"/>
                </a:lnTo>
                <a:lnTo>
                  <a:pt x="2410333" y="109727"/>
                </a:lnTo>
                <a:lnTo>
                  <a:pt x="2413508" y="108203"/>
                </a:lnTo>
                <a:lnTo>
                  <a:pt x="2414905" y="104521"/>
                </a:lnTo>
                <a:lnTo>
                  <a:pt x="2413508" y="101219"/>
                </a:lnTo>
                <a:lnTo>
                  <a:pt x="2411984" y="98044"/>
                </a:lnTo>
                <a:lnTo>
                  <a:pt x="2408301" y="96647"/>
                </a:lnTo>
                <a:close/>
              </a:path>
              <a:path w="2636520" h="1155064">
                <a:moveTo>
                  <a:pt x="2431542" y="86486"/>
                </a:moveTo>
                <a:lnTo>
                  <a:pt x="2428367" y="88010"/>
                </a:lnTo>
                <a:lnTo>
                  <a:pt x="2425192" y="89407"/>
                </a:lnTo>
                <a:lnTo>
                  <a:pt x="2423795" y="93217"/>
                </a:lnTo>
                <a:lnTo>
                  <a:pt x="2426589" y="99567"/>
                </a:lnTo>
                <a:lnTo>
                  <a:pt x="2430399" y="100964"/>
                </a:lnTo>
                <a:lnTo>
                  <a:pt x="2433574" y="99567"/>
                </a:lnTo>
                <a:lnTo>
                  <a:pt x="2436749" y="98044"/>
                </a:lnTo>
                <a:lnTo>
                  <a:pt x="2438273" y="94360"/>
                </a:lnTo>
                <a:lnTo>
                  <a:pt x="2436749" y="91185"/>
                </a:lnTo>
                <a:lnTo>
                  <a:pt x="2435352" y="87883"/>
                </a:lnTo>
                <a:lnTo>
                  <a:pt x="2431542" y="86486"/>
                </a:lnTo>
                <a:close/>
              </a:path>
              <a:path w="2636520" h="1155064">
                <a:moveTo>
                  <a:pt x="2454910" y="76326"/>
                </a:moveTo>
                <a:lnTo>
                  <a:pt x="2451735" y="77850"/>
                </a:lnTo>
                <a:lnTo>
                  <a:pt x="2448433" y="79248"/>
                </a:lnTo>
                <a:lnTo>
                  <a:pt x="2447036" y="83057"/>
                </a:lnTo>
                <a:lnTo>
                  <a:pt x="2448560" y="86232"/>
                </a:lnTo>
                <a:lnTo>
                  <a:pt x="2449957" y="89407"/>
                </a:lnTo>
                <a:lnTo>
                  <a:pt x="2453767" y="90804"/>
                </a:lnTo>
                <a:lnTo>
                  <a:pt x="2460117" y="88010"/>
                </a:lnTo>
                <a:lnTo>
                  <a:pt x="2461514" y="84200"/>
                </a:lnTo>
                <a:lnTo>
                  <a:pt x="2460117" y="81025"/>
                </a:lnTo>
                <a:lnTo>
                  <a:pt x="2458593" y="77850"/>
                </a:lnTo>
                <a:lnTo>
                  <a:pt x="2454910" y="76326"/>
                </a:lnTo>
                <a:close/>
              </a:path>
              <a:path w="2636520" h="1155064">
                <a:moveTo>
                  <a:pt x="2478151" y="66294"/>
                </a:moveTo>
                <a:lnTo>
                  <a:pt x="2471801" y="69087"/>
                </a:lnTo>
                <a:lnTo>
                  <a:pt x="2470404" y="72898"/>
                </a:lnTo>
                <a:lnTo>
                  <a:pt x="2473198" y="79248"/>
                </a:lnTo>
                <a:lnTo>
                  <a:pt x="2477008" y="80772"/>
                </a:lnTo>
                <a:lnTo>
                  <a:pt x="2480183" y="79248"/>
                </a:lnTo>
                <a:lnTo>
                  <a:pt x="2483485" y="77850"/>
                </a:lnTo>
                <a:lnTo>
                  <a:pt x="2484882" y="74040"/>
                </a:lnTo>
                <a:lnTo>
                  <a:pt x="2483358" y="70865"/>
                </a:lnTo>
                <a:lnTo>
                  <a:pt x="2481961" y="67690"/>
                </a:lnTo>
                <a:lnTo>
                  <a:pt x="2478151" y="66294"/>
                </a:lnTo>
                <a:close/>
              </a:path>
              <a:path w="2636520" h="1155064">
                <a:moveTo>
                  <a:pt x="2501519" y="56133"/>
                </a:moveTo>
                <a:lnTo>
                  <a:pt x="2498344" y="57530"/>
                </a:lnTo>
                <a:lnTo>
                  <a:pt x="2495042" y="59054"/>
                </a:lnTo>
                <a:lnTo>
                  <a:pt x="2493645" y="62737"/>
                </a:lnTo>
                <a:lnTo>
                  <a:pt x="2495169" y="65912"/>
                </a:lnTo>
                <a:lnTo>
                  <a:pt x="2496566" y="69214"/>
                </a:lnTo>
                <a:lnTo>
                  <a:pt x="2500376" y="70611"/>
                </a:lnTo>
                <a:lnTo>
                  <a:pt x="2503551" y="69087"/>
                </a:lnTo>
                <a:lnTo>
                  <a:pt x="2506726" y="67690"/>
                </a:lnTo>
                <a:lnTo>
                  <a:pt x="2508123" y="63880"/>
                </a:lnTo>
                <a:lnTo>
                  <a:pt x="2506726" y="60705"/>
                </a:lnTo>
                <a:lnTo>
                  <a:pt x="2505202" y="57530"/>
                </a:lnTo>
                <a:lnTo>
                  <a:pt x="2501519" y="56133"/>
                </a:lnTo>
                <a:close/>
              </a:path>
              <a:path w="2636520" h="1155064">
                <a:moveTo>
                  <a:pt x="2524760" y="45974"/>
                </a:moveTo>
                <a:lnTo>
                  <a:pt x="2521585" y="47498"/>
                </a:lnTo>
                <a:lnTo>
                  <a:pt x="2518410" y="48895"/>
                </a:lnTo>
                <a:lnTo>
                  <a:pt x="2517013" y="52704"/>
                </a:lnTo>
                <a:lnTo>
                  <a:pt x="2518410" y="55879"/>
                </a:lnTo>
                <a:lnTo>
                  <a:pt x="2519934" y="59054"/>
                </a:lnTo>
                <a:lnTo>
                  <a:pt x="2523617" y="60451"/>
                </a:lnTo>
                <a:lnTo>
                  <a:pt x="2526792" y="59054"/>
                </a:lnTo>
                <a:lnTo>
                  <a:pt x="2530094" y="57530"/>
                </a:lnTo>
                <a:lnTo>
                  <a:pt x="2531491" y="53848"/>
                </a:lnTo>
                <a:lnTo>
                  <a:pt x="2529967" y="50673"/>
                </a:lnTo>
                <a:lnTo>
                  <a:pt x="2528570" y="47371"/>
                </a:lnTo>
                <a:lnTo>
                  <a:pt x="2524760" y="45974"/>
                </a:lnTo>
                <a:close/>
              </a:path>
              <a:path w="2636520" h="1155064">
                <a:moveTo>
                  <a:pt x="2551049" y="0"/>
                </a:moveTo>
                <a:lnTo>
                  <a:pt x="2589530" y="24764"/>
                </a:lnTo>
                <a:lnTo>
                  <a:pt x="2581402" y="69850"/>
                </a:lnTo>
                <a:lnTo>
                  <a:pt x="2636139" y="4572"/>
                </a:lnTo>
                <a:lnTo>
                  <a:pt x="2551049" y="0"/>
                </a:lnTo>
                <a:close/>
              </a:path>
              <a:path w="2636520" h="1155064">
                <a:moveTo>
                  <a:pt x="2548128" y="35813"/>
                </a:moveTo>
                <a:lnTo>
                  <a:pt x="2544953" y="37337"/>
                </a:lnTo>
                <a:lnTo>
                  <a:pt x="2541651" y="38734"/>
                </a:lnTo>
                <a:lnTo>
                  <a:pt x="2540254" y="42545"/>
                </a:lnTo>
                <a:lnTo>
                  <a:pt x="2541778" y="45720"/>
                </a:lnTo>
                <a:lnTo>
                  <a:pt x="2543175" y="48895"/>
                </a:lnTo>
                <a:lnTo>
                  <a:pt x="2546985" y="50291"/>
                </a:lnTo>
                <a:lnTo>
                  <a:pt x="2553335" y="47498"/>
                </a:lnTo>
                <a:lnTo>
                  <a:pt x="2554732" y="43687"/>
                </a:lnTo>
                <a:lnTo>
                  <a:pt x="2551938" y="37337"/>
                </a:lnTo>
                <a:lnTo>
                  <a:pt x="2548128" y="35813"/>
                </a:lnTo>
                <a:close/>
              </a:path>
              <a:path w="2636520" h="1155064">
                <a:moveTo>
                  <a:pt x="2571369" y="25780"/>
                </a:moveTo>
                <a:lnTo>
                  <a:pt x="2565019" y="28575"/>
                </a:lnTo>
                <a:lnTo>
                  <a:pt x="2563622" y="32384"/>
                </a:lnTo>
                <a:lnTo>
                  <a:pt x="2565140" y="35813"/>
                </a:lnTo>
                <a:lnTo>
                  <a:pt x="2566543" y="38734"/>
                </a:lnTo>
                <a:lnTo>
                  <a:pt x="2570226" y="40258"/>
                </a:lnTo>
                <a:lnTo>
                  <a:pt x="2573401" y="38734"/>
                </a:lnTo>
                <a:lnTo>
                  <a:pt x="2576703" y="37337"/>
                </a:lnTo>
                <a:lnTo>
                  <a:pt x="2578100" y="33527"/>
                </a:lnTo>
                <a:lnTo>
                  <a:pt x="2576576" y="30352"/>
                </a:lnTo>
                <a:lnTo>
                  <a:pt x="2575179" y="27177"/>
                </a:lnTo>
                <a:lnTo>
                  <a:pt x="2571369" y="257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333240" y="3643883"/>
            <a:ext cx="956944" cy="433705"/>
          </a:xfrm>
          <a:custGeom>
            <a:avLst/>
            <a:gdLst/>
            <a:ahLst/>
            <a:cxnLst/>
            <a:rect l="l" t="t" r="r" b="b"/>
            <a:pathLst>
              <a:path w="956945" h="433704">
                <a:moveTo>
                  <a:pt x="899225" y="17466"/>
                </a:moveTo>
                <a:lnTo>
                  <a:pt x="0" y="413130"/>
                </a:lnTo>
                <a:lnTo>
                  <a:pt x="8889" y="433450"/>
                </a:lnTo>
                <a:lnTo>
                  <a:pt x="908170" y="37762"/>
                </a:lnTo>
                <a:lnTo>
                  <a:pt x="910463" y="24638"/>
                </a:lnTo>
                <a:lnTo>
                  <a:pt x="899225" y="17466"/>
                </a:lnTo>
                <a:close/>
              </a:path>
              <a:path w="956945" h="433704">
                <a:moveTo>
                  <a:pt x="948412" y="14477"/>
                </a:moveTo>
                <a:lnTo>
                  <a:pt x="906018" y="14477"/>
                </a:lnTo>
                <a:lnTo>
                  <a:pt x="914908" y="34798"/>
                </a:lnTo>
                <a:lnTo>
                  <a:pt x="908170" y="37762"/>
                </a:lnTo>
                <a:lnTo>
                  <a:pt x="902588" y="69723"/>
                </a:lnTo>
                <a:lnTo>
                  <a:pt x="948412" y="14477"/>
                </a:lnTo>
                <a:close/>
              </a:path>
              <a:path w="956945" h="433704">
                <a:moveTo>
                  <a:pt x="910463" y="24638"/>
                </a:moveTo>
                <a:lnTo>
                  <a:pt x="908170" y="37762"/>
                </a:lnTo>
                <a:lnTo>
                  <a:pt x="914908" y="34798"/>
                </a:lnTo>
                <a:lnTo>
                  <a:pt x="910463" y="24638"/>
                </a:lnTo>
                <a:close/>
              </a:path>
              <a:path w="956945" h="433704">
                <a:moveTo>
                  <a:pt x="906018" y="14477"/>
                </a:moveTo>
                <a:lnTo>
                  <a:pt x="899225" y="17466"/>
                </a:lnTo>
                <a:lnTo>
                  <a:pt x="910463" y="24638"/>
                </a:lnTo>
                <a:lnTo>
                  <a:pt x="906018" y="14477"/>
                </a:lnTo>
                <a:close/>
              </a:path>
              <a:path w="956945" h="433704">
                <a:moveTo>
                  <a:pt x="871855" y="0"/>
                </a:moveTo>
                <a:lnTo>
                  <a:pt x="899225" y="17466"/>
                </a:lnTo>
                <a:lnTo>
                  <a:pt x="906018" y="14477"/>
                </a:lnTo>
                <a:lnTo>
                  <a:pt x="948412" y="14477"/>
                </a:lnTo>
                <a:lnTo>
                  <a:pt x="956945" y="4191"/>
                </a:lnTo>
                <a:lnTo>
                  <a:pt x="8718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95013" y="3606799"/>
            <a:ext cx="1262380" cy="584835"/>
          </a:xfrm>
          <a:custGeom>
            <a:avLst/>
            <a:gdLst/>
            <a:ahLst/>
            <a:cxnLst/>
            <a:rect l="l" t="t" r="r" b="b"/>
            <a:pathLst>
              <a:path w="1262379" h="584835">
                <a:moveTo>
                  <a:pt x="1204298" y="17175"/>
                </a:moveTo>
                <a:lnTo>
                  <a:pt x="0" y="564514"/>
                </a:lnTo>
                <a:lnTo>
                  <a:pt x="9144" y="584834"/>
                </a:lnTo>
                <a:lnTo>
                  <a:pt x="1213506" y="37340"/>
                </a:lnTo>
                <a:lnTo>
                  <a:pt x="1215644" y="24256"/>
                </a:lnTo>
                <a:lnTo>
                  <a:pt x="1204298" y="17175"/>
                </a:lnTo>
                <a:close/>
              </a:path>
              <a:path w="1262379" h="584835">
                <a:moveTo>
                  <a:pt x="1253025" y="14097"/>
                </a:moveTo>
                <a:lnTo>
                  <a:pt x="1211072" y="14097"/>
                </a:lnTo>
                <a:lnTo>
                  <a:pt x="1220215" y="34289"/>
                </a:lnTo>
                <a:lnTo>
                  <a:pt x="1213506" y="37340"/>
                </a:lnTo>
                <a:lnTo>
                  <a:pt x="1208277" y="69341"/>
                </a:lnTo>
                <a:lnTo>
                  <a:pt x="1253025" y="14097"/>
                </a:lnTo>
                <a:close/>
              </a:path>
              <a:path w="1262379" h="584835">
                <a:moveTo>
                  <a:pt x="1211072" y="14097"/>
                </a:moveTo>
                <a:lnTo>
                  <a:pt x="1204298" y="17175"/>
                </a:lnTo>
                <a:lnTo>
                  <a:pt x="1215644" y="24256"/>
                </a:lnTo>
                <a:lnTo>
                  <a:pt x="1213506" y="37340"/>
                </a:lnTo>
                <a:lnTo>
                  <a:pt x="1220215" y="34289"/>
                </a:lnTo>
                <a:lnTo>
                  <a:pt x="1211072" y="14097"/>
                </a:lnTo>
                <a:close/>
              </a:path>
              <a:path w="1262379" h="584835">
                <a:moveTo>
                  <a:pt x="1176782" y="0"/>
                </a:moveTo>
                <a:lnTo>
                  <a:pt x="1204298" y="17175"/>
                </a:lnTo>
                <a:lnTo>
                  <a:pt x="1211072" y="14097"/>
                </a:lnTo>
                <a:lnTo>
                  <a:pt x="1253025" y="14097"/>
                </a:lnTo>
                <a:lnTo>
                  <a:pt x="1261872" y="3175"/>
                </a:lnTo>
                <a:lnTo>
                  <a:pt x="11767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905379" y="4776342"/>
            <a:ext cx="1568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</a:t>
            </a:r>
            <a:r>
              <a:rPr sz="1200" b="1" dirty="0">
                <a:latin typeface="Times New Roman"/>
                <a:cs typeface="Times New Roman"/>
              </a:rPr>
              <a:t>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3728084" y="3724274"/>
            <a:ext cx="1371600" cy="1028700"/>
          </a:xfrm>
          <a:custGeom>
            <a:avLst/>
            <a:gdLst/>
            <a:ahLst/>
            <a:cxnLst/>
            <a:rect l="l" t="t" r="r" b="b"/>
            <a:pathLst>
              <a:path w="1371600" h="1028700">
                <a:moveTo>
                  <a:pt x="1371600" y="1028699"/>
                </a:moveTo>
                <a:lnTo>
                  <a:pt x="0" y="0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27</a:t>
            </a:fld>
            <a:endParaRPr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414019"/>
            <a:ext cx="26854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spc="-5" dirty="0">
                <a:latin typeface="Times New Roman"/>
                <a:cs typeface="Times New Roman"/>
              </a:rPr>
              <a:t>divisant les deux membres </a:t>
            </a:r>
            <a:r>
              <a:rPr sz="1200" dirty="0">
                <a:latin typeface="Times New Roman"/>
                <a:cs typeface="Times New Roman"/>
              </a:rPr>
              <a:t>de la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relation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3205607" y="326135"/>
          <a:ext cx="942340" cy="431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0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77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05389">
                <a:tc>
                  <a:txBody>
                    <a:bodyPr/>
                    <a:lstStyle/>
                    <a:p>
                      <a:pPr marL="19685" algn="ctr">
                        <a:lnSpc>
                          <a:spcPts val="1405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ts val="800"/>
                        </a:lnSpc>
                        <a:spcBef>
                          <a:spcPts val="715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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080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6670">
                        <a:lnSpc>
                          <a:spcPts val="140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ts val="800"/>
                        </a:lnSpc>
                        <a:spcBef>
                          <a:spcPts val="715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080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6034">
                        <a:lnSpc>
                          <a:spcPts val="1405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5" dirty="0">
                          <a:latin typeface="Times New Roman"/>
                          <a:cs typeface="Times New Roman"/>
                        </a:rPr>
                        <a:t>'</a:t>
                      </a:r>
                      <a:r>
                        <a:rPr sz="1200" spc="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9806">
                <a:tc>
                  <a:txBody>
                    <a:bodyPr/>
                    <a:lstStyle/>
                    <a:p>
                      <a:pPr marL="38735"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p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2">
                  <a:txBody>
                    <a:bodyPr/>
                    <a:lstStyle/>
                    <a:p>
                      <a:pPr marL="2520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81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170045" y="414019"/>
            <a:ext cx="18199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par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convergence </a:t>
            </a:r>
            <a:r>
              <a:rPr sz="1200" dirty="0">
                <a:latin typeface="Times New Roman"/>
                <a:cs typeface="Times New Roman"/>
              </a:rPr>
              <a:t>C, il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vient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5324" y="966793"/>
            <a:ext cx="45212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60680" algn="l"/>
              </a:tabLst>
            </a:pPr>
            <a:r>
              <a:rPr sz="1200" i="1" spc="35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'	</a:t>
            </a:r>
            <a:r>
              <a:rPr sz="1200" i="1" spc="10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98380" y="685825"/>
            <a:ext cx="53657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315595" algn="l"/>
              </a:tabLst>
            </a:pPr>
            <a:r>
              <a:rPr sz="700" i="1" u="sng" spc="-9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700" i="1" u="sng" spc="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sz="700" spc="25" dirty="0">
                <a:latin typeface="Times New Roman"/>
                <a:cs typeface="Times New Roman"/>
              </a:rPr>
              <a:t>'	</a:t>
            </a:r>
            <a:r>
              <a:rPr sz="1800" spc="22" baseline="-18518" dirty="0">
                <a:latin typeface="Symbol"/>
                <a:cs typeface="Symbol"/>
              </a:rPr>
              <a:t></a:t>
            </a:r>
            <a:r>
              <a:rPr sz="1200" u="sng" spc="4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700" i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0279" y="847245"/>
            <a:ext cx="109664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050" i="1" u="sng" baseline="3968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50" i="1" u="sng" spc="-89" baseline="3968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50" i="1" u="sng" spc="7" baseline="3968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</a:t>
            </a:r>
            <a:r>
              <a:rPr sz="1050" i="1" spc="7" baseline="39682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</a:t>
            </a:r>
            <a:r>
              <a:rPr sz="1800" u="sng" spc="22" baseline="23148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050" i="1" u="sng" spc="7" baseline="39682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</a:t>
            </a:r>
            <a:r>
              <a:rPr sz="1050" i="1" spc="7" baseline="39682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1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soit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462873" y="1389918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424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66008" y="1389918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0" y="0"/>
                </a:moveTo>
                <a:lnTo>
                  <a:pt x="123457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48770" y="1644743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4">
                <a:moveTo>
                  <a:pt x="0" y="0"/>
                </a:moveTo>
                <a:lnTo>
                  <a:pt x="159224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08318" y="1644743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4">
                <a:moveTo>
                  <a:pt x="0" y="0"/>
                </a:moveTo>
                <a:lnTo>
                  <a:pt x="182246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67812" y="1644743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021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161042" y="1644743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349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82897" y="1643342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789" y="0"/>
                </a:lnTo>
              </a:path>
            </a:pathLst>
          </a:custGeom>
          <a:ln w="626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204546" y="1926654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220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927965" y="1891044"/>
            <a:ext cx="337820" cy="0"/>
          </a:xfrm>
          <a:custGeom>
            <a:avLst/>
            <a:gdLst/>
            <a:ahLst/>
            <a:cxnLst/>
            <a:rect l="l" t="t" r="r" b="b"/>
            <a:pathLst>
              <a:path w="337819">
                <a:moveTo>
                  <a:pt x="0" y="0"/>
                </a:moveTo>
                <a:lnTo>
                  <a:pt x="337195" y="0"/>
                </a:lnTo>
              </a:path>
            </a:pathLst>
          </a:custGeom>
          <a:ln w="7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429768" y="1136346"/>
            <a:ext cx="3842385" cy="98361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3071495">
              <a:lnSpc>
                <a:spcPct val="100000"/>
              </a:lnSpc>
              <a:spcBef>
                <a:spcPts val="340"/>
              </a:spcBef>
            </a:pPr>
            <a:r>
              <a:rPr sz="1200" i="1" spc="-5" dirty="0">
                <a:latin typeface="Times New Roman"/>
                <a:cs typeface="Times New Roman"/>
              </a:rPr>
              <a:t>f 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800" spc="-15" baseline="-34722" dirty="0">
                <a:latin typeface="Symbol"/>
                <a:cs typeface="Symbol"/>
              </a:rPr>
              <a:t></a:t>
            </a:r>
            <a:r>
              <a:rPr sz="1800" spc="-15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f </a:t>
            </a:r>
            <a:r>
              <a:rPr sz="1800" spc="-15" baseline="-34722" dirty="0">
                <a:latin typeface="Symbol"/>
                <a:cs typeface="Symbol"/>
              </a:rPr>
              <a:t></a:t>
            </a:r>
            <a:r>
              <a:rPr sz="1800" spc="-60" baseline="-34722" dirty="0">
                <a:latin typeface="Times New Roman"/>
                <a:cs typeface="Times New Roman"/>
              </a:rPr>
              <a:t> </a:t>
            </a:r>
            <a:r>
              <a:rPr sz="1800" spc="-15" baseline="-34722" dirty="0">
                <a:latin typeface="Times New Roman"/>
                <a:cs typeface="Times New Roman"/>
              </a:rPr>
              <a:t>1</a:t>
            </a:r>
            <a:endParaRPr sz="1800" baseline="-34722">
              <a:latin typeface="Times New Roman"/>
              <a:cs typeface="Times New Roman"/>
            </a:endParaRPr>
          </a:p>
          <a:p>
            <a:pPr marL="3065780">
              <a:lnSpc>
                <a:spcPct val="100000"/>
              </a:lnSpc>
              <a:spcBef>
                <a:spcPts val="245"/>
              </a:spcBef>
              <a:tabLst>
                <a:tab pos="3369310" algn="l"/>
              </a:tabLst>
            </a:pP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	</a:t>
            </a:r>
            <a:r>
              <a:rPr sz="1200" i="1" spc="-10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  <a:p>
            <a:pPr marL="114300">
              <a:lnSpc>
                <a:spcPct val="100000"/>
              </a:lnSpc>
              <a:spcBef>
                <a:spcPts val="470"/>
              </a:spcBef>
            </a:pPr>
            <a:r>
              <a:rPr sz="1800" spc="-7" baseline="2314" dirty="0">
                <a:latin typeface="Times New Roman"/>
                <a:cs typeface="Times New Roman"/>
              </a:rPr>
              <a:t>Sachant </a:t>
            </a:r>
            <a:r>
              <a:rPr sz="1800" baseline="2314" dirty="0">
                <a:latin typeface="Times New Roman"/>
                <a:cs typeface="Times New Roman"/>
              </a:rPr>
              <a:t>que </a:t>
            </a:r>
            <a:r>
              <a:rPr sz="1200" i="1" spc="35" dirty="0">
                <a:latin typeface="Times New Roman"/>
                <a:cs typeface="Times New Roman"/>
              </a:rPr>
              <a:t>SA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p </a:t>
            </a:r>
            <a:r>
              <a:rPr sz="1800" baseline="2314" dirty="0">
                <a:latin typeface="Times New Roman"/>
                <a:cs typeface="Times New Roman"/>
              </a:rPr>
              <a:t>,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 </a:t>
            </a:r>
            <a:r>
              <a:rPr sz="1800" baseline="2314" dirty="0">
                <a:latin typeface="Times New Roman"/>
                <a:cs typeface="Times New Roman"/>
              </a:rPr>
              <a:t>, </a:t>
            </a:r>
            <a:r>
              <a:rPr sz="1200" i="1" spc="35" dirty="0">
                <a:latin typeface="Times New Roman"/>
                <a:cs typeface="Times New Roman"/>
              </a:rPr>
              <a:t>SF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800" spc="-7" baseline="2314" dirty="0">
                <a:latin typeface="Times New Roman"/>
                <a:cs typeface="Times New Roman"/>
              </a:rPr>
              <a:t>et </a:t>
            </a:r>
            <a:r>
              <a:rPr sz="1200" i="1" spc="40" dirty="0">
                <a:latin typeface="Times New Roman"/>
                <a:cs typeface="Times New Roman"/>
              </a:rPr>
              <a:t>SF</a:t>
            </a:r>
            <a:r>
              <a:rPr sz="1200" spc="40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baseline="2314" dirty="0">
                <a:latin typeface="Times New Roman"/>
                <a:cs typeface="Times New Roman"/>
              </a:rPr>
              <a:t>, </a:t>
            </a:r>
            <a:r>
              <a:rPr sz="1200" i="1" spc="35" dirty="0">
                <a:latin typeface="Times New Roman"/>
                <a:cs typeface="Times New Roman"/>
              </a:rPr>
              <a:t>SC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30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525"/>
              </a:spcBef>
            </a:pPr>
            <a:r>
              <a:rPr sz="1200" spc="-5" dirty="0">
                <a:latin typeface="Times New Roman"/>
                <a:cs typeface="Times New Roman"/>
              </a:rPr>
              <a:t>Posons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x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FA</a:t>
            </a:r>
            <a:r>
              <a:rPr sz="1200" i="1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2175" i="1" spc="37" baseline="1915" dirty="0">
                <a:latin typeface="Times New Roman"/>
                <a:cs typeface="Times New Roman"/>
              </a:rPr>
              <a:t>x</a:t>
            </a:r>
            <a:r>
              <a:rPr sz="2175" spc="37" baseline="1915" dirty="0">
                <a:latin typeface="Times New Roman"/>
                <a:cs typeface="Times New Roman"/>
              </a:rPr>
              <a:t>'</a:t>
            </a:r>
            <a:r>
              <a:rPr sz="2175" spc="-330" baseline="1915" dirty="0">
                <a:latin typeface="Times New Roman"/>
                <a:cs typeface="Times New Roman"/>
              </a:rPr>
              <a:t> </a:t>
            </a:r>
            <a:r>
              <a:rPr sz="2175" spc="52" baseline="1915" dirty="0">
                <a:latin typeface="Symbol"/>
                <a:cs typeface="Symbol"/>
              </a:rPr>
              <a:t></a:t>
            </a:r>
            <a:r>
              <a:rPr sz="2175" spc="75" baseline="1915" dirty="0">
                <a:latin typeface="Times New Roman"/>
                <a:cs typeface="Times New Roman"/>
              </a:rPr>
              <a:t> </a:t>
            </a:r>
            <a:r>
              <a:rPr sz="2175" i="1" spc="60" baseline="1915" dirty="0">
                <a:latin typeface="Times New Roman"/>
                <a:cs typeface="Times New Roman"/>
              </a:rPr>
              <a:t>F</a:t>
            </a:r>
            <a:r>
              <a:rPr sz="2175" i="1" spc="-345" baseline="1915" dirty="0">
                <a:latin typeface="Times New Roman"/>
                <a:cs typeface="Times New Roman"/>
              </a:rPr>
              <a:t> </a:t>
            </a:r>
            <a:r>
              <a:rPr sz="2175" spc="15" baseline="1915" dirty="0">
                <a:latin typeface="Times New Roman"/>
                <a:cs typeface="Times New Roman"/>
              </a:rPr>
              <a:t>'</a:t>
            </a:r>
            <a:r>
              <a:rPr sz="2175" spc="-157" baseline="1915" dirty="0">
                <a:latin typeface="Times New Roman"/>
                <a:cs typeface="Times New Roman"/>
              </a:rPr>
              <a:t> </a:t>
            </a:r>
            <a:r>
              <a:rPr sz="2175" i="1" baseline="1915" dirty="0">
                <a:latin typeface="Times New Roman"/>
                <a:cs typeface="Times New Roman"/>
              </a:rPr>
              <a:t>A</a:t>
            </a:r>
            <a:r>
              <a:rPr sz="2175" baseline="1915" dirty="0">
                <a:latin typeface="Times New Roman"/>
                <a:cs typeface="Times New Roman"/>
              </a:rPr>
              <a:t>'</a:t>
            </a:r>
            <a:r>
              <a:rPr sz="2175" spc="-337" baseline="191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,</a:t>
            </a:r>
            <a:r>
              <a:rPr sz="1200" i="1" spc="-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on a 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55797" y="2144488"/>
            <a:ext cx="160020" cy="0"/>
          </a:xfrm>
          <a:custGeom>
            <a:avLst/>
            <a:gdLst/>
            <a:ahLst/>
            <a:cxnLst/>
            <a:rect l="l" t="t" r="r" b="b"/>
            <a:pathLst>
              <a:path w="160019">
                <a:moveTo>
                  <a:pt x="0" y="0"/>
                </a:moveTo>
                <a:lnTo>
                  <a:pt x="159539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1086373" y="214448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515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419451" y="214448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8503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60931" y="2448018"/>
            <a:ext cx="183515" cy="0"/>
          </a:xfrm>
          <a:custGeom>
            <a:avLst/>
            <a:gdLst/>
            <a:ahLst/>
            <a:cxnLst/>
            <a:rect l="l" t="t" r="r" b="b"/>
            <a:pathLst>
              <a:path w="183515">
                <a:moveTo>
                  <a:pt x="0" y="0"/>
                </a:moveTo>
                <a:lnTo>
                  <a:pt x="183381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15875" y="2448018"/>
            <a:ext cx="202565" cy="0"/>
          </a:xfrm>
          <a:custGeom>
            <a:avLst/>
            <a:gdLst/>
            <a:ahLst/>
            <a:cxnLst/>
            <a:rect l="l" t="t" r="r" b="b"/>
            <a:pathLst>
              <a:path w="202565">
                <a:moveTo>
                  <a:pt x="0" y="0"/>
                </a:moveTo>
                <a:lnTo>
                  <a:pt x="202346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73015" y="2448018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>
                <a:moveTo>
                  <a:pt x="0" y="0"/>
                </a:moveTo>
                <a:lnTo>
                  <a:pt x="273840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498017" y="2121095"/>
            <a:ext cx="1941830" cy="5143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35" dirty="0">
                <a:latin typeface="Times New Roman"/>
                <a:cs typeface="Times New Roman"/>
              </a:rPr>
              <a:t>p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40" dirty="0">
                <a:latin typeface="Times New Roman"/>
                <a:cs typeface="Times New Roman"/>
              </a:rPr>
              <a:t>SA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40" dirty="0">
                <a:latin typeface="Times New Roman"/>
                <a:cs typeface="Times New Roman"/>
              </a:rPr>
              <a:t>SF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-22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FA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50"/>
              </a:spcBef>
            </a:pP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</a:t>
            </a:r>
            <a:r>
              <a:rPr sz="1200" spc="-20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SA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i="1" spc="45" dirty="0">
                <a:latin typeface="Times New Roman"/>
                <a:cs typeface="Times New Roman"/>
              </a:rPr>
              <a:t>SF</a:t>
            </a:r>
            <a:r>
              <a:rPr sz="1200" spc="45" dirty="0">
                <a:latin typeface="Times New Roman"/>
                <a:cs typeface="Times New Roman"/>
              </a:rPr>
              <a:t>'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i="1" spc="70" dirty="0">
                <a:latin typeface="Times New Roman"/>
                <a:cs typeface="Times New Roman"/>
              </a:rPr>
              <a:t>F</a:t>
            </a:r>
            <a:r>
              <a:rPr sz="1200" spc="70" dirty="0">
                <a:latin typeface="Times New Roman"/>
                <a:cs typeface="Times New Roman"/>
              </a:rPr>
              <a:t>'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19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4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Times New Roman"/>
                <a:cs typeface="Times New Roman"/>
              </a:rPr>
              <a:t>'</a:t>
            </a:r>
            <a:r>
              <a:rPr sz="1200" spc="30" dirty="0">
                <a:latin typeface="Symbol"/>
                <a:cs typeface="Symbol"/>
              </a:rPr>
              <a:t></a:t>
            </a:r>
            <a:r>
              <a:rPr sz="1200" i="1" spc="30" dirty="0">
                <a:latin typeface="Times New Roman"/>
                <a:cs typeface="Times New Roman"/>
              </a:rPr>
              <a:t>x</a:t>
            </a:r>
            <a:r>
              <a:rPr sz="1200" spc="30" dirty="0">
                <a:latin typeface="Times New Roman"/>
                <a:cs typeface="Times New Roman"/>
              </a:rPr>
              <a:t>'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800" b="1" spc="-7" baseline="2314" dirty="0">
                <a:latin typeface="Times New Roman"/>
                <a:cs typeface="Times New Roman"/>
              </a:rPr>
              <a:t>et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2491866" y="2549428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576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989319" y="2549428"/>
            <a:ext cx="347345" cy="0"/>
          </a:xfrm>
          <a:custGeom>
            <a:avLst/>
            <a:gdLst/>
            <a:ahLst/>
            <a:cxnLst/>
            <a:rect l="l" t="t" r="r" b="b"/>
            <a:pathLst>
              <a:path w="347345">
                <a:moveTo>
                  <a:pt x="0" y="0"/>
                </a:moveTo>
                <a:lnTo>
                  <a:pt x="347226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2518193" y="2541332"/>
            <a:ext cx="82169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09905" algn="l"/>
              </a:tabLst>
            </a:pPr>
            <a:r>
              <a:rPr sz="1200" i="1" dirty="0">
                <a:latin typeface="Times New Roman"/>
                <a:cs typeface="Times New Roman"/>
              </a:rPr>
              <a:t>f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r>
              <a:rPr sz="1200" spc="-10" dirty="0">
                <a:latin typeface="Symbol"/>
                <a:cs typeface="Symbol"/>
              </a:rPr>
              <a:t></a:t>
            </a:r>
            <a:r>
              <a:rPr sz="1200" spc="-18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f </a:t>
            </a:r>
            <a:r>
              <a:rPr sz="1200" dirty="0">
                <a:latin typeface="Symbol"/>
                <a:cs typeface="Symbol"/>
              </a:rPr>
              <a:t></a:t>
            </a:r>
            <a:r>
              <a:rPr sz="1200" spc="-16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615765" y="2327633"/>
            <a:ext cx="57975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23875" algn="l"/>
              </a:tabLst>
            </a:pPr>
            <a:r>
              <a:rPr sz="1200" i="1" dirty="0">
                <a:latin typeface="Times New Roman"/>
                <a:cs typeface="Times New Roman"/>
              </a:rPr>
              <a:t>f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i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57366" y="2422905"/>
            <a:ext cx="7651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23875" algn="l"/>
              </a:tabLst>
            </a:pPr>
            <a:r>
              <a:rPr sz="1200" dirty="0">
                <a:latin typeface="Symbol"/>
                <a:cs typeface="Symbol"/>
              </a:rPr>
              <a:t>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spc="-185" dirty="0">
                <a:latin typeface="Times New Roman"/>
                <a:cs typeface="Times New Roman"/>
              </a:rPr>
              <a:t> </a:t>
            </a:r>
            <a:r>
              <a:rPr sz="1200" spc="25" dirty="0">
                <a:latin typeface="Times New Roman"/>
                <a:cs typeface="Times New Roman"/>
              </a:rPr>
              <a:t>1,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93268" y="2742945"/>
            <a:ext cx="2717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Soit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55168" y="2965233"/>
            <a:ext cx="6647815" cy="18186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1430" algn="ctr">
              <a:lnSpc>
                <a:spcPct val="100000"/>
              </a:lnSpc>
              <a:spcBef>
                <a:spcPts val="110"/>
              </a:spcBef>
            </a:pPr>
            <a:r>
              <a:rPr sz="1150" i="1" spc="20" dirty="0">
                <a:latin typeface="Times New Roman"/>
                <a:cs typeface="Times New Roman"/>
              </a:rPr>
              <a:t>xx</a:t>
            </a:r>
            <a:r>
              <a:rPr sz="1150" spc="20" dirty="0">
                <a:latin typeface="Times New Roman"/>
                <a:cs typeface="Times New Roman"/>
              </a:rPr>
              <a:t>' </a:t>
            </a:r>
            <a:r>
              <a:rPr sz="1150" spc="15" dirty="0">
                <a:latin typeface="Symbol"/>
                <a:cs typeface="Symbol"/>
              </a:rPr>
              <a:t></a:t>
            </a:r>
            <a:r>
              <a:rPr sz="1150" spc="15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ff 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200" dirty="0">
                <a:latin typeface="Times New Roman"/>
                <a:cs typeface="Times New Roman"/>
              </a:rPr>
              <a:t>, </a:t>
            </a:r>
            <a:r>
              <a:rPr sz="1200" i="1" spc="5" dirty="0">
                <a:latin typeface="Times New Roman"/>
                <a:cs typeface="Times New Roman"/>
              </a:rPr>
              <a:t>FA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15" dirty="0">
                <a:latin typeface="Times New Roman"/>
                <a:cs typeface="Times New Roman"/>
              </a:rPr>
              <a:t>.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13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200" spc="-5" dirty="0">
                <a:latin typeface="Times New Roman"/>
                <a:cs typeface="Times New Roman"/>
              </a:rPr>
              <a:t>Relation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conjugaison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Newton </a:t>
            </a:r>
            <a:r>
              <a:rPr sz="1200" dirty="0">
                <a:latin typeface="Times New Roman"/>
                <a:cs typeface="Times New Roman"/>
              </a:rPr>
              <a:t>: elle montre que x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x’ </a:t>
            </a:r>
            <a:r>
              <a:rPr sz="1200" spc="-5" dirty="0">
                <a:latin typeface="Times New Roman"/>
                <a:cs typeface="Times New Roman"/>
              </a:rPr>
              <a:t>sont </a:t>
            </a:r>
            <a:r>
              <a:rPr sz="1200" dirty="0">
                <a:latin typeface="Times New Roman"/>
                <a:cs typeface="Times New Roman"/>
              </a:rPr>
              <a:t>toujours de </a:t>
            </a:r>
            <a:r>
              <a:rPr sz="1200" spc="-5" dirty="0">
                <a:latin typeface="Times New Roman"/>
                <a:cs typeface="Times New Roman"/>
              </a:rPr>
              <a:t>signes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opposés.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6985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5. </a:t>
            </a:r>
            <a:r>
              <a:rPr sz="1200" b="1" spc="-5" dirty="0">
                <a:latin typeface="Times New Roman"/>
                <a:cs typeface="Times New Roman"/>
              </a:rPr>
              <a:t>construction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géométrique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  <a:spcBef>
                <a:spcPts val="5"/>
              </a:spcBef>
            </a:pPr>
            <a:r>
              <a:rPr sz="1200" b="1" dirty="0">
                <a:latin typeface="Times New Roman"/>
                <a:cs typeface="Times New Roman"/>
              </a:rPr>
              <a:t>a. Image d’un </a:t>
            </a:r>
            <a:r>
              <a:rPr sz="1200" b="1" spc="-5" dirty="0">
                <a:latin typeface="Times New Roman"/>
                <a:cs typeface="Times New Roman"/>
              </a:rPr>
              <a:t>objet AB perpendiculaire </a:t>
            </a:r>
            <a:r>
              <a:rPr sz="1200" b="1" dirty="0">
                <a:latin typeface="Times New Roman"/>
                <a:cs typeface="Times New Roman"/>
              </a:rPr>
              <a:t>à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l’axe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</a:pPr>
            <a:r>
              <a:rPr sz="1200" spc="-5" dirty="0">
                <a:latin typeface="Times New Roman"/>
                <a:cs typeface="Times New Roman"/>
              </a:rPr>
              <a:t>On reconnaît sur cette </a:t>
            </a:r>
            <a:r>
              <a:rPr sz="1200" dirty="0">
                <a:latin typeface="Times New Roman"/>
                <a:cs typeface="Times New Roman"/>
              </a:rPr>
              <a:t>figure </a:t>
            </a:r>
            <a:r>
              <a:rPr sz="1200" spc="-5" dirty="0">
                <a:latin typeface="Times New Roman"/>
                <a:cs typeface="Times New Roman"/>
              </a:rPr>
              <a:t>les rayons </a:t>
            </a:r>
            <a:r>
              <a:rPr sz="1200" dirty="0">
                <a:latin typeface="Times New Roman"/>
                <a:cs typeface="Times New Roman"/>
              </a:rPr>
              <a:t>particuliers </a:t>
            </a:r>
            <a:r>
              <a:rPr sz="1200" spc="-10" dirty="0">
                <a:latin typeface="Times New Roman"/>
                <a:cs typeface="Times New Roman"/>
              </a:rPr>
              <a:t>BI, </a:t>
            </a:r>
            <a:r>
              <a:rPr sz="1200" spc="-5" dirty="0">
                <a:latin typeface="Times New Roman"/>
                <a:cs typeface="Times New Roman"/>
              </a:rPr>
              <a:t>BFJ et </a:t>
            </a:r>
            <a:r>
              <a:rPr sz="1200" dirty="0">
                <a:latin typeface="Times New Roman"/>
                <a:cs typeface="Times New Roman"/>
              </a:rPr>
              <a:t>BC </a:t>
            </a:r>
            <a:r>
              <a:rPr sz="1200" spc="-5" dirty="0">
                <a:latin typeface="Times New Roman"/>
                <a:cs typeface="Times New Roman"/>
              </a:rPr>
              <a:t>et les réfractés correspondants </a:t>
            </a:r>
            <a:r>
              <a:rPr sz="1200" dirty="0">
                <a:latin typeface="Times New Roman"/>
                <a:cs typeface="Times New Roman"/>
              </a:rPr>
              <a:t>qui </a:t>
            </a:r>
            <a:r>
              <a:rPr sz="1200" spc="-5" dirty="0">
                <a:latin typeface="Times New Roman"/>
                <a:cs typeface="Times New Roman"/>
              </a:rPr>
              <a:t>se  coupe en </a:t>
            </a:r>
            <a:r>
              <a:rPr sz="1200" dirty="0">
                <a:latin typeface="Times New Roman"/>
                <a:cs typeface="Times New Roman"/>
              </a:rPr>
              <a:t>B’. A’B’ </a:t>
            </a:r>
            <a:r>
              <a:rPr sz="1200" spc="-5" dirty="0">
                <a:latin typeface="Times New Roman"/>
                <a:cs typeface="Times New Roman"/>
              </a:rPr>
              <a:t>est perpendiculaire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l’axe.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896995" y="7226300"/>
            <a:ext cx="720090" cy="1440180"/>
          </a:xfrm>
          <a:custGeom>
            <a:avLst/>
            <a:gdLst/>
            <a:ahLst/>
            <a:cxnLst/>
            <a:rect l="l" t="t" r="r" b="b"/>
            <a:pathLst>
              <a:path w="720089" h="1440179">
                <a:moveTo>
                  <a:pt x="707516" y="1440180"/>
                </a:moveTo>
                <a:lnTo>
                  <a:pt x="658854" y="1437707"/>
                </a:lnTo>
                <a:lnTo>
                  <a:pt x="611105" y="1432074"/>
                </a:lnTo>
                <a:lnTo>
                  <a:pt x="564372" y="1423386"/>
                </a:lnTo>
                <a:lnTo>
                  <a:pt x="518759" y="1411746"/>
                </a:lnTo>
                <a:lnTo>
                  <a:pt x="474369" y="1397259"/>
                </a:lnTo>
                <a:lnTo>
                  <a:pt x="431303" y="1380029"/>
                </a:lnTo>
                <a:lnTo>
                  <a:pt x="389666" y="1360162"/>
                </a:lnTo>
                <a:lnTo>
                  <a:pt x="349560" y="1337761"/>
                </a:lnTo>
                <a:lnTo>
                  <a:pt x="311087" y="1312931"/>
                </a:lnTo>
                <a:lnTo>
                  <a:pt x="274352" y="1285777"/>
                </a:lnTo>
                <a:lnTo>
                  <a:pt x="239455" y="1256404"/>
                </a:lnTo>
                <a:lnTo>
                  <a:pt x="206502" y="1224915"/>
                </a:lnTo>
                <a:lnTo>
                  <a:pt x="175593" y="1191415"/>
                </a:lnTo>
                <a:lnTo>
                  <a:pt x="146832" y="1156008"/>
                </a:lnTo>
                <a:lnTo>
                  <a:pt x="120323" y="1118800"/>
                </a:lnTo>
                <a:lnTo>
                  <a:pt x="96167" y="1079895"/>
                </a:lnTo>
                <a:lnTo>
                  <a:pt x="74468" y="1039396"/>
                </a:lnTo>
                <a:lnTo>
                  <a:pt x="55328" y="997410"/>
                </a:lnTo>
                <a:lnTo>
                  <a:pt x="38851" y="954040"/>
                </a:lnTo>
                <a:lnTo>
                  <a:pt x="25138" y="909390"/>
                </a:lnTo>
                <a:lnTo>
                  <a:pt x="14294" y="863566"/>
                </a:lnTo>
                <a:lnTo>
                  <a:pt x="6421" y="816671"/>
                </a:lnTo>
                <a:lnTo>
                  <a:pt x="1622" y="768811"/>
                </a:lnTo>
                <a:lnTo>
                  <a:pt x="0" y="720090"/>
                </a:lnTo>
                <a:lnTo>
                  <a:pt x="1531" y="672750"/>
                </a:lnTo>
                <a:lnTo>
                  <a:pt x="6062" y="626227"/>
                </a:lnTo>
                <a:lnTo>
                  <a:pt x="13497" y="580615"/>
                </a:lnTo>
                <a:lnTo>
                  <a:pt x="23743" y="536011"/>
                </a:lnTo>
                <a:lnTo>
                  <a:pt x="36704" y="492508"/>
                </a:lnTo>
                <a:lnTo>
                  <a:pt x="52284" y="450201"/>
                </a:lnTo>
                <a:lnTo>
                  <a:pt x="70391" y="409186"/>
                </a:lnTo>
                <a:lnTo>
                  <a:pt x="90928" y="369557"/>
                </a:lnTo>
                <a:lnTo>
                  <a:pt x="113801" y="331410"/>
                </a:lnTo>
                <a:lnTo>
                  <a:pt x="138915" y="294839"/>
                </a:lnTo>
                <a:lnTo>
                  <a:pt x="166176" y="259939"/>
                </a:lnTo>
                <a:lnTo>
                  <a:pt x="195487" y="226805"/>
                </a:lnTo>
                <a:lnTo>
                  <a:pt x="226756" y="195533"/>
                </a:lnTo>
                <a:lnTo>
                  <a:pt x="259886" y="166217"/>
                </a:lnTo>
                <a:lnTo>
                  <a:pt x="294784" y="138952"/>
                </a:lnTo>
                <a:lnTo>
                  <a:pt x="331353" y="113833"/>
                </a:lnTo>
                <a:lnTo>
                  <a:pt x="369501" y="90955"/>
                </a:lnTo>
                <a:lnTo>
                  <a:pt x="409130" y="70412"/>
                </a:lnTo>
                <a:lnTo>
                  <a:pt x="450148" y="52301"/>
                </a:lnTo>
                <a:lnTo>
                  <a:pt x="492459" y="36716"/>
                </a:lnTo>
                <a:lnTo>
                  <a:pt x="535968" y="23751"/>
                </a:lnTo>
                <a:lnTo>
                  <a:pt x="580580" y="13502"/>
                </a:lnTo>
                <a:lnTo>
                  <a:pt x="626201" y="6064"/>
                </a:lnTo>
                <a:lnTo>
                  <a:pt x="672736" y="1531"/>
                </a:lnTo>
                <a:lnTo>
                  <a:pt x="72008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153160" y="7950834"/>
            <a:ext cx="4915535" cy="0"/>
          </a:xfrm>
          <a:custGeom>
            <a:avLst/>
            <a:gdLst/>
            <a:ahLst/>
            <a:cxnLst/>
            <a:rect l="l" t="t" r="r" b="b"/>
            <a:pathLst>
              <a:path w="4915535">
                <a:moveTo>
                  <a:pt x="0" y="0"/>
                </a:moveTo>
                <a:lnTo>
                  <a:pt x="491553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4547996" y="8088629"/>
            <a:ext cx="1447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4578032" y="7907337"/>
            <a:ext cx="81279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49532" y="7897812"/>
            <a:ext cx="81279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5119496" y="8088629"/>
            <a:ext cx="184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F’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5182870" y="7493000"/>
            <a:ext cx="635" cy="457200"/>
          </a:xfrm>
          <a:custGeom>
            <a:avLst/>
            <a:gdLst/>
            <a:ahLst/>
            <a:cxnLst/>
            <a:rect l="l" t="t" r="r" b="b"/>
            <a:pathLst>
              <a:path w="635" h="457200">
                <a:moveTo>
                  <a:pt x="0" y="457199"/>
                </a:moveTo>
                <a:lnTo>
                  <a:pt x="634" y="0"/>
                </a:lnTo>
              </a:path>
            </a:pathLst>
          </a:custGeom>
          <a:ln w="12700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011295" y="7493000"/>
            <a:ext cx="1143000" cy="0"/>
          </a:xfrm>
          <a:custGeom>
            <a:avLst/>
            <a:gdLst/>
            <a:ahLst/>
            <a:cxnLst/>
            <a:rect l="l" t="t" r="r" b="b"/>
            <a:pathLst>
              <a:path w="1143000">
                <a:moveTo>
                  <a:pt x="1143000" y="0"/>
                </a:moveTo>
                <a:lnTo>
                  <a:pt x="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753995" y="7493000"/>
            <a:ext cx="2400300" cy="1943100"/>
          </a:xfrm>
          <a:custGeom>
            <a:avLst/>
            <a:gdLst/>
            <a:ahLst/>
            <a:cxnLst/>
            <a:rect l="l" t="t" r="r" b="b"/>
            <a:pathLst>
              <a:path w="2400300" h="1943100">
                <a:moveTo>
                  <a:pt x="2400300" y="0"/>
                </a:moveTo>
                <a:lnTo>
                  <a:pt x="0" y="19430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3896995" y="7493000"/>
            <a:ext cx="1257300" cy="457200"/>
          </a:xfrm>
          <a:custGeom>
            <a:avLst/>
            <a:gdLst/>
            <a:ahLst/>
            <a:cxnLst/>
            <a:rect l="l" t="t" r="r" b="b"/>
            <a:pathLst>
              <a:path w="1257300" h="457200">
                <a:moveTo>
                  <a:pt x="1257300" y="0"/>
                </a:moveTo>
                <a:lnTo>
                  <a:pt x="0" y="4571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296795" y="7950200"/>
            <a:ext cx="1600200" cy="1257300"/>
          </a:xfrm>
          <a:custGeom>
            <a:avLst/>
            <a:gdLst/>
            <a:ahLst/>
            <a:cxnLst/>
            <a:rect l="l" t="t" r="r" b="b"/>
            <a:pathLst>
              <a:path w="1600200" h="1257300">
                <a:moveTo>
                  <a:pt x="1600200" y="0"/>
                </a:moveTo>
                <a:lnTo>
                  <a:pt x="0" y="12572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72945" y="7483475"/>
            <a:ext cx="2057400" cy="1666875"/>
          </a:xfrm>
          <a:custGeom>
            <a:avLst/>
            <a:gdLst/>
            <a:ahLst/>
            <a:cxnLst/>
            <a:rect l="l" t="t" r="r" b="b"/>
            <a:pathLst>
              <a:path w="2057400" h="1666875">
                <a:moveTo>
                  <a:pt x="2057400" y="0"/>
                </a:moveTo>
                <a:lnTo>
                  <a:pt x="0" y="1666874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517520" y="8226425"/>
            <a:ext cx="579755" cy="467359"/>
          </a:xfrm>
          <a:custGeom>
            <a:avLst/>
            <a:gdLst/>
            <a:ahLst/>
            <a:cxnLst/>
            <a:rect l="l" t="t" r="r" b="b"/>
            <a:pathLst>
              <a:path w="579755" h="467359">
                <a:moveTo>
                  <a:pt x="511900" y="37673"/>
                </a:moveTo>
                <a:lnTo>
                  <a:pt x="0" y="447293"/>
                </a:lnTo>
                <a:lnTo>
                  <a:pt x="15748" y="467105"/>
                </a:lnTo>
                <a:lnTo>
                  <a:pt x="527774" y="57484"/>
                </a:lnTo>
                <a:lnTo>
                  <a:pt x="511900" y="37673"/>
                </a:lnTo>
                <a:close/>
              </a:path>
              <a:path w="579755" h="467359">
                <a:moveTo>
                  <a:pt x="565661" y="29717"/>
                </a:moveTo>
                <a:lnTo>
                  <a:pt x="521843" y="29717"/>
                </a:lnTo>
                <a:lnTo>
                  <a:pt x="537718" y="49529"/>
                </a:lnTo>
                <a:lnTo>
                  <a:pt x="527774" y="57484"/>
                </a:lnTo>
                <a:lnTo>
                  <a:pt x="543687" y="77342"/>
                </a:lnTo>
                <a:lnTo>
                  <a:pt x="565661" y="29717"/>
                </a:lnTo>
                <a:close/>
              </a:path>
              <a:path w="579755" h="467359">
                <a:moveTo>
                  <a:pt x="521843" y="29717"/>
                </a:moveTo>
                <a:lnTo>
                  <a:pt x="511900" y="37673"/>
                </a:lnTo>
                <a:lnTo>
                  <a:pt x="527774" y="57484"/>
                </a:lnTo>
                <a:lnTo>
                  <a:pt x="537718" y="49529"/>
                </a:lnTo>
                <a:lnTo>
                  <a:pt x="521843" y="29717"/>
                </a:lnTo>
                <a:close/>
              </a:path>
              <a:path w="579755" h="467359">
                <a:moveTo>
                  <a:pt x="579374" y="0"/>
                </a:moveTo>
                <a:lnTo>
                  <a:pt x="496062" y="17906"/>
                </a:lnTo>
                <a:lnTo>
                  <a:pt x="511900" y="37673"/>
                </a:lnTo>
                <a:lnTo>
                  <a:pt x="521843" y="29717"/>
                </a:lnTo>
                <a:lnTo>
                  <a:pt x="565661" y="29717"/>
                </a:lnTo>
                <a:lnTo>
                  <a:pt x="5793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669920" y="8455025"/>
            <a:ext cx="579755" cy="467359"/>
          </a:xfrm>
          <a:custGeom>
            <a:avLst/>
            <a:gdLst/>
            <a:ahLst/>
            <a:cxnLst/>
            <a:rect l="l" t="t" r="r" b="b"/>
            <a:pathLst>
              <a:path w="579755" h="467359">
                <a:moveTo>
                  <a:pt x="511900" y="37673"/>
                </a:moveTo>
                <a:lnTo>
                  <a:pt x="0" y="447293"/>
                </a:lnTo>
                <a:lnTo>
                  <a:pt x="15748" y="467105"/>
                </a:lnTo>
                <a:lnTo>
                  <a:pt x="527774" y="57484"/>
                </a:lnTo>
                <a:lnTo>
                  <a:pt x="511900" y="37673"/>
                </a:lnTo>
                <a:close/>
              </a:path>
              <a:path w="579755" h="467359">
                <a:moveTo>
                  <a:pt x="565661" y="29717"/>
                </a:moveTo>
                <a:lnTo>
                  <a:pt x="521843" y="29717"/>
                </a:lnTo>
                <a:lnTo>
                  <a:pt x="537718" y="49529"/>
                </a:lnTo>
                <a:lnTo>
                  <a:pt x="527774" y="57484"/>
                </a:lnTo>
                <a:lnTo>
                  <a:pt x="543687" y="77342"/>
                </a:lnTo>
                <a:lnTo>
                  <a:pt x="565661" y="29717"/>
                </a:lnTo>
                <a:close/>
              </a:path>
              <a:path w="579755" h="467359">
                <a:moveTo>
                  <a:pt x="521843" y="29717"/>
                </a:moveTo>
                <a:lnTo>
                  <a:pt x="511900" y="37673"/>
                </a:lnTo>
                <a:lnTo>
                  <a:pt x="527774" y="57484"/>
                </a:lnTo>
                <a:lnTo>
                  <a:pt x="537718" y="49529"/>
                </a:lnTo>
                <a:lnTo>
                  <a:pt x="521843" y="29717"/>
                </a:lnTo>
                <a:close/>
              </a:path>
              <a:path w="579755" h="467359">
                <a:moveTo>
                  <a:pt x="579374" y="0"/>
                </a:moveTo>
                <a:lnTo>
                  <a:pt x="496062" y="17906"/>
                </a:lnTo>
                <a:lnTo>
                  <a:pt x="511900" y="37673"/>
                </a:lnTo>
                <a:lnTo>
                  <a:pt x="521843" y="29717"/>
                </a:lnTo>
                <a:lnTo>
                  <a:pt x="565661" y="29717"/>
                </a:lnTo>
                <a:lnTo>
                  <a:pt x="5793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2822320" y="8921750"/>
            <a:ext cx="579755" cy="467359"/>
          </a:xfrm>
          <a:custGeom>
            <a:avLst/>
            <a:gdLst/>
            <a:ahLst/>
            <a:cxnLst/>
            <a:rect l="l" t="t" r="r" b="b"/>
            <a:pathLst>
              <a:path w="579754" h="467359">
                <a:moveTo>
                  <a:pt x="511900" y="37673"/>
                </a:moveTo>
                <a:lnTo>
                  <a:pt x="0" y="447293"/>
                </a:lnTo>
                <a:lnTo>
                  <a:pt x="15748" y="467105"/>
                </a:lnTo>
                <a:lnTo>
                  <a:pt x="527774" y="57484"/>
                </a:lnTo>
                <a:lnTo>
                  <a:pt x="511900" y="37673"/>
                </a:lnTo>
                <a:close/>
              </a:path>
              <a:path w="579754" h="467359">
                <a:moveTo>
                  <a:pt x="565661" y="29717"/>
                </a:moveTo>
                <a:lnTo>
                  <a:pt x="521843" y="29717"/>
                </a:lnTo>
                <a:lnTo>
                  <a:pt x="537718" y="49529"/>
                </a:lnTo>
                <a:lnTo>
                  <a:pt x="527774" y="57484"/>
                </a:lnTo>
                <a:lnTo>
                  <a:pt x="543687" y="77342"/>
                </a:lnTo>
                <a:lnTo>
                  <a:pt x="565661" y="29717"/>
                </a:lnTo>
                <a:close/>
              </a:path>
              <a:path w="579754" h="467359">
                <a:moveTo>
                  <a:pt x="521843" y="29717"/>
                </a:moveTo>
                <a:lnTo>
                  <a:pt x="511900" y="37673"/>
                </a:lnTo>
                <a:lnTo>
                  <a:pt x="527774" y="57484"/>
                </a:lnTo>
                <a:lnTo>
                  <a:pt x="537718" y="49529"/>
                </a:lnTo>
                <a:lnTo>
                  <a:pt x="521843" y="29717"/>
                </a:lnTo>
                <a:close/>
              </a:path>
              <a:path w="579754" h="467359">
                <a:moveTo>
                  <a:pt x="579374" y="0"/>
                </a:moveTo>
                <a:lnTo>
                  <a:pt x="496062" y="17906"/>
                </a:lnTo>
                <a:lnTo>
                  <a:pt x="511900" y="37673"/>
                </a:lnTo>
                <a:lnTo>
                  <a:pt x="521843" y="29717"/>
                </a:lnTo>
                <a:lnTo>
                  <a:pt x="565661" y="29717"/>
                </a:lnTo>
                <a:lnTo>
                  <a:pt x="5793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4125595" y="7455027"/>
            <a:ext cx="571500" cy="76200"/>
          </a:xfrm>
          <a:custGeom>
            <a:avLst/>
            <a:gdLst/>
            <a:ahLst/>
            <a:cxnLst/>
            <a:rect l="l" t="t" r="r" b="b"/>
            <a:pathLst>
              <a:path w="571500" h="76200">
                <a:moveTo>
                  <a:pt x="552386" y="28447"/>
                </a:moveTo>
                <a:lnTo>
                  <a:pt x="520700" y="28447"/>
                </a:lnTo>
                <a:lnTo>
                  <a:pt x="520700" y="47497"/>
                </a:lnTo>
                <a:lnTo>
                  <a:pt x="514365" y="47505"/>
                </a:lnTo>
                <a:lnTo>
                  <a:pt x="495300" y="76199"/>
                </a:lnTo>
                <a:lnTo>
                  <a:pt x="571500" y="37972"/>
                </a:lnTo>
                <a:lnTo>
                  <a:pt x="552386" y="28447"/>
                </a:lnTo>
                <a:close/>
              </a:path>
              <a:path w="571500" h="76200">
                <a:moveTo>
                  <a:pt x="514333" y="28455"/>
                </a:moveTo>
                <a:lnTo>
                  <a:pt x="0" y="29082"/>
                </a:lnTo>
                <a:lnTo>
                  <a:pt x="0" y="48132"/>
                </a:lnTo>
                <a:lnTo>
                  <a:pt x="514371" y="47497"/>
                </a:lnTo>
                <a:lnTo>
                  <a:pt x="520700" y="37972"/>
                </a:lnTo>
                <a:lnTo>
                  <a:pt x="514333" y="28455"/>
                </a:lnTo>
                <a:close/>
              </a:path>
              <a:path w="571500" h="76200">
                <a:moveTo>
                  <a:pt x="520700" y="37972"/>
                </a:moveTo>
                <a:lnTo>
                  <a:pt x="514365" y="47505"/>
                </a:lnTo>
                <a:lnTo>
                  <a:pt x="520700" y="47497"/>
                </a:lnTo>
                <a:lnTo>
                  <a:pt x="520700" y="37972"/>
                </a:lnTo>
                <a:close/>
              </a:path>
              <a:path w="571500" h="76200">
                <a:moveTo>
                  <a:pt x="520700" y="28447"/>
                </a:moveTo>
                <a:lnTo>
                  <a:pt x="514333" y="28455"/>
                </a:lnTo>
                <a:lnTo>
                  <a:pt x="520700" y="37972"/>
                </a:lnTo>
                <a:lnTo>
                  <a:pt x="520700" y="28447"/>
                </a:lnTo>
                <a:close/>
              </a:path>
              <a:path w="571500" h="76200">
                <a:moveTo>
                  <a:pt x="495300" y="0"/>
                </a:moveTo>
                <a:lnTo>
                  <a:pt x="514333" y="28455"/>
                </a:lnTo>
                <a:lnTo>
                  <a:pt x="552386" y="28447"/>
                </a:lnTo>
                <a:lnTo>
                  <a:pt x="4953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3894709" y="7598409"/>
            <a:ext cx="916940" cy="358140"/>
          </a:xfrm>
          <a:custGeom>
            <a:avLst/>
            <a:gdLst/>
            <a:ahLst/>
            <a:cxnLst/>
            <a:rect l="l" t="t" r="r" b="b"/>
            <a:pathLst>
              <a:path w="916939" h="358140">
                <a:moveTo>
                  <a:pt x="862981" y="22297"/>
                </a:moveTo>
                <a:lnTo>
                  <a:pt x="0" y="345821"/>
                </a:lnTo>
                <a:lnTo>
                  <a:pt x="4571" y="357759"/>
                </a:lnTo>
                <a:lnTo>
                  <a:pt x="867341" y="34141"/>
                </a:lnTo>
                <a:lnTo>
                  <a:pt x="869061" y="26669"/>
                </a:lnTo>
                <a:lnTo>
                  <a:pt x="862981" y="22297"/>
                </a:lnTo>
                <a:close/>
              </a:path>
              <a:path w="916939" h="358140">
                <a:moveTo>
                  <a:pt x="905621" y="20828"/>
                </a:moveTo>
                <a:lnTo>
                  <a:pt x="866901" y="20828"/>
                </a:lnTo>
                <a:lnTo>
                  <a:pt x="871346" y="32638"/>
                </a:lnTo>
                <a:lnTo>
                  <a:pt x="867341" y="34141"/>
                </a:lnTo>
                <a:lnTo>
                  <a:pt x="858774" y="71374"/>
                </a:lnTo>
                <a:lnTo>
                  <a:pt x="905621" y="20828"/>
                </a:lnTo>
                <a:close/>
              </a:path>
              <a:path w="916939" h="358140">
                <a:moveTo>
                  <a:pt x="866901" y="20828"/>
                </a:moveTo>
                <a:lnTo>
                  <a:pt x="862981" y="22297"/>
                </a:lnTo>
                <a:lnTo>
                  <a:pt x="869061" y="26669"/>
                </a:lnTo>
                <a:lnTo>
                  <a:pt x="867341" y="34141"/>
                </a:lnTo>
                <a:lnTo>
                  <a:pt x="871346" y="32638"/>
                </a:lnTo>
                <a:lnTo>
                  <a:pt x="866901" y="20828"/>
                </a:lnTo>
                <a:close/>
              </a:path>
              <a:path w="916939" h="358140">
                <a:moveTo>
                  <a:pt x="831976" y="0"/>
                </a:moveTo>
                <a:lnTo>
                  <a:pt x="862981" y="22297"/>
                </a:lnTo>
                <a:lnTo>
                  <a:pt x="866901" y="20828"/>
                </a:lnTo>
                <a:lnTo>
                  <a:pt x="905621" y="20828"/>
                </a:lnTo>
                <a:lnTo>
                  <a:pt x="916686" y="8890"/>
                </a:lnTo>
                <a:lnTo>
                  <a:pt x="83197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3889121" y="8064500"/>
            <a:ext cx="579755" cy="467359"/>
          </a:xfrm>
          <a:custGeom>
            <a:avLst/>
            <a:gdLst/>
            <a:ahLst/>
            <a:cxnLst/>
            <a:rect l="l" t="t" r="r" b="b"/>
            <a:pathLst>
              <a:path w="579754" h="467359">
                <a:moveTo>
                  <a:pt x="511900" y="37673"/>
                </a:moveTo>
                <a:lnTo>
                  <a:pt x="0" y="447293"/>
                </a:lnTo>
                <a:lnTo>
                  <a:pt x="15748" y="467105"/>
                </a:lnTo>
                <a:lnTo>
                  <a:pt x="527774" y="57484"/>
                </a:lnTo>
                <a:lnTo>
                  <a:pt x="511900" y="37673"/>
                </a:lnTo>
                <a:close/>
              </a:path>
              <a:path w="579754" h="467359">
                <a:moveTo>
                  <a:pt x="565661" y="29717"/>
                </a:moveTo>
                <a:lnTo>
                  <a:pt x="521842" y="29717"/>
                </a:lnTo>
                <a:lnTo>
                  <a:pt x="537717" y="49529"/>
                </a:lnTo>
                <a:lnTo>
                  <a:pt x="527774" y="57484"/>
                </a:lnTo>
                <a:lnTo>
                  <a:pt x="543687" y="77342"/>
                </a:lnTo>
                <a:lnTo>
                  <a:pt x="565661" y="29717"/>
                </a:lnTo>
                <a:close/>
              </a:path>
              <a:path w="579754" h="467359">
                <a:moveTo>
                  <a:pt x="521842" y="29717"/>
                </a:moveTo>
                <a:lnTo>
                  <a:pt x="511900" y="37673"/>
                </a:lnTo>
                <a:lnTo>
                  <a:pt x="527774" y="57484"/>
                </a:lnTo>
                <a:lnTo>
                  <a:pt x="537717" y="49529"/>
                </a:lnTo>
                <a:lnTo>
                  <a:pt x="521842" y="29717"/>
                </a:lnTo>
                <a:close/>
              </a:path>
              <a:path w="579754" h="467359">
                <a:moveTo>
                  <a:pt x="579374" y="0"/>
                </a:moveTo>
                <a:lnTo>
                  <a:pt x="496062" y="17906"/>
                </a:lnTo>
                <a:lnTo>
                  <a:pt x="511900" y="37673"/>
                </a:lnTo>
                <a:lnTo>
                  <a:pt x="521842" y="29717"/>
                </a:lnTo>
                <a:lnTo>
                  <a:pt x="565661" y="29717"/>
                </a:lnTo>
                <a:lnTo>
                  <a:pt x="57937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 txBox="1"/>
          <p:nvPr/>
        </p:nvSpPr>
        <p:spPr>
          <a:xfrm>
            <a:off x="4319396" y="8887205"/>
            <a:ext cx="1986280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φ’ : </a:t>
            </a:r>
            <a:r>
              <a:rPr sz="1400" spc="-5" dirty="0">
                <a:latin typeface="Times New Roman"/>
                <a:cs typeface="Times New Roman"/>
              </a:rPr>
              <a:t>foyer image secondaire  F’ foyer image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principal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3455034" y="4780914"/>
            <a:ext cx="581025" cy="1160145"/>
          </a:xfrm>
          <a:custGeom>
            <a:avLst/>
            <a:gdLst/>
            <a:ahLst/>
            <a:cxnLst/>
            <a:rect l="l" t="t" r="r" b="b"/>
            <a:pathLst>
              <a:path w="581025" h="1160145">
                <a:moveTo>
                  <a:pt x="535431" y="1160145"/>
                </a:moveTo>
                <a:lnTo>
                  <a:pt x="488304" y="1154522"/>
                </a:lnTo>
                <a:lnTo>
                  <a:pt x="442469" y="1145257"/>
                </a:lnTo>
                <a:lnTo>
                  <a:pt x="398069" y="1132506"/>
                </a:lnTo>
                <a:lnTo>
                  <a:pt x="355248" y="1116423"/>
                </a:lnTo>
                <a:lnTo>
                  <a:pt x="314149" y="1097164"/>
                </a:lnTo>
                <a:lnTo>
                  <a:pt x="274916" y="1074885"/>
                </a:lnTo>
                <a:lnTo>
                  <a:pt x="237693" y="1049739"/>
                </a:lnTo>
                <a:lnTo>
                  <a:pt x="202623" y="1021884"/>
                </a:lnTo>
                <a:lnTo>
                  <a:pt x="169849" y="991474"/>
                </a:lnTo>
                <a:lnTo>
                  <a:pt x="139515" y="958664"/>
                </a:lnTo>
                <a:lnTo>
                  <a:pt x="111765" y="923611"/>
                </a:lnTo>
                <a:lnTo>
                  <a:pt x="86742" y="886468"/>
                </a:lnTo>
                <a:lnTo>
                  <a:pt x="64590" y="847391"/>
                </a:lnTo>
                <a:lnTo>
                  <a:pt x="45452" y="806537"/>
                </a:lnTo>
                <a:lnTo>
                  <a:pt x="29472" y="764059"/>
                </a:lnTo>
                <a:lnTo>
                  <a:pt x="16793" y="720114"/>
                </a:lnTo>
                <a:lnTo>
                  <a:pt x="7559" y="674856"/>
                </a:lnTo>
                <a:lnTo>
                  <a:pt x="1913" y="628441"/>
                </a:lnTo>
                <a:lnTo>
                  <a:pt x="0" y="581025"/>
                </a:lnTo>
                <a:lnTo>
                  <a:pt x="1925" y="533366"/>
                </a:lnTo>
                <a:lnTo>
                  <a:pt x="7603" y="486770"/>
                </a:lnTo>
                <a:lnTo>
                  <a:pt x="16883" y="441385"/>
                </a:lnTo>
                <a:lnTo>
                  <a:pt x="29617" y="397361"/>
                </a:lnTo>
                <a:lnTo>
                  <a:pt x="45654" y="354847"/>
                </a:lnTo>
                <a:lnTo>
                  <a:pt x="64845" y="313993"/>
                </a:lnTo>
                <a:lnTo>
                  <a:pt x="87041" y="274949"/>
                </a:lnTo>
                <a:lnTo>
                  <a:pt x="112093" y="237862"/>
                </a:lnTo>
                <a:lnTo>
                  <a:pt x="139850" y="202884"/>
                </a:lnTo>
                <a:lnTo>
                  <a:pt x="170164" y="170164"/>
                </a:lnTo>
                <a:lnTo>
                  <a:pt x="202884" y="139850"/>
                </a:lnTo>
                <a:lnTo>
                  <a:pt x="237862" y="112093"/>
                </a:lnTo>
                <a:lnTo>
                  <a:pt x="274949" y="87041"/>
                </a:lnTo>
                <a:lnTo>
                  <a:pt x="313993" y="64845"/>
                </a:lnTo>
                <a:lnTo>
                  <a:pt x="354847" y="45654"/>
                </a:lnTo>
                <a:lnTo>
                  <a:pt x="397361" y="29617"/>
                </a:lnTo>
                <a:lnTo>
                  <a:pt x="441385" y="16883"/>
                </a:lnTo>
                <a:lnTo>
                  <a:pt x="486770" y="7603"/>
                </a:lnTo>
                <a:lnTo>
                  <a:pt x="533366" y="1925"/>
                </a:lnTo>
                <a:lnTo>
                  <a:pt x="581025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256154" y="5357494"/>
            <a:ext cx="3780790" cy="635"/>
          </a:xfrm>
          <a:custGeom>
            <a:avLst/>
            <a:gdLst/>
            <a:ahLst/>
            <a:cxnLst/>
            <a:rect l="l" t="t" r="r" b="b"/>
            <a:pathLst>
              <a:path w="3780790" h="635">
                <a:moveTo>
                  <a:pt x="0" y="0"/>
                </a:moveTo>
                <a:lnTo>
                  <a:pt x="3780790" y="6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218054" y="5080634"/>
            <a:ext cx="76200" cy="276860"/>
          </a:xfrm>
          <a:custGeom>
            <a:avLst/>
            <a:gdLst/>
            <a:ahLst/>
            <a:cxnLst/>
            <a:rect l="l" t="t" r="r" b="b"/>
            <a:pathLst>
              <a:path w="76200" h="276860">
                <a:moveTo>
                  <a:pt x="38100" y="50800"/>
                </a:moveTo>
                <a:lnTo>
                  <a:pt x="25400" y="59266"/>
                </a:lnTo>
                <a:lnTo>
                  <a:pt x="25400" y="276860"/>
                </a:lnTo>
                <a:lnTo>
                  <a:pt x="50800" y="276860"/>
                </a:lnTo>
                <a:lnTo>
                  <a:pt x="50800" y="59266"/>
                </a:lnTo>
                <a:lnTo>
                  <a:pt x="38100" y="50800"/>
                </a:lnTo>
                <a:close/>
              </a:path>
              <a:path w="76200" h="276860">
                <a:moveTo>
                  <a:pt x="38100" y="0"/>
                </a:moveTo>
                <a:lnTo>
                  <a:pt x="0" y="76200"/>
                </a:lnTo>
                <a:lnTo>
                  <a:pt x="25400" y="59266"/>
                </a:lnTo>
                <a:lnTo>
                  <a:pt x="25400" y="50800"/>
                </a:lnTo>
                <a:lnTo>
                  <a:pt x="63500" y="50800"/>
                </a:lnTo>
                <a:lnTo>
                  <a:pt x="38100" y="0"/>
                </a:lnTo>
                <a:close/>
              </a:path>
              <a:path w="76200" h="276860">
                <a:moveTo>
                  <a:pt x="63500" y="50800"/>
                </a:moveTo>
                <a:lnTo>
                  <a:pt x="50800" y="50800"/>
                </a:lnTo>
                <a:lnTo>
                  <a:pt x="50800" y="59266"/>
                </a:lnTo>
                <a:lnTo>
                  <a:pt x="76200" y="76200"/>
                </a:lnTo>
                <a:lnTo>
                  <a:pt x="63500" y="50800"/>
                </a:lnTo>
                <a:close/>
              </a:path>
              <a:path w="76200" h="276860">
                <a:moveTo>
                  <a:pt x="38100" y="50800"/>
                </a:moveTo>
                <a:lnTo>
                  <a:pt x="25400" y="50800"/>
                </a:lnTo>
                <a:lnTo>
                  <a:pt x="25400" y="59266"/>
                </a:lnTo>
                <a:lnTo>
                  <a:pt x="38100" y="50800"/>
                </a:lnTo>
                <a:close/>
              </a:path>
              <a:path w="76200" h="276860">
                <a:moveTo>
                  <a:pt x="50800" y="50800"/>
                </a:moveTo>
                <a:lnTo>
                  <a:pt x="38100" y="50800"/>
                </a:lnTo>
                <a:lnTo>
                  <a:pt x="50800" y="59266"/>
                </a:lnTo>
                <a:lnTo>
                  <a:pt x="50800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965257" y="5329872"/>
            <a:ext cx="67309" cy="730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256154" y="5042534"/>
            <a:ext cx="1290955" cy="76200"/>
          </a:xfrm>
          <a:custGeom>
            <a:avLst/>
            <a:gdLst/>
            <a:ahLst/>
            <a:cxnLst/>
            <a:rect l="l" t="t" r="r" b="b"/>
            <a:pathLst>
              <a:path w="1290954" h="76200">
                <a:moveTo>
                  <a:pt x="1214755" y="0"/>
                </a:moveTo>
                <a:lnTo>
                  <a:pt x="1214755" y="76200"/>
                </a:lnTo>
                <a:lnTo>
                  <a:pt x="1278255" y="44450"/>
                </a:lnTo>
                <a:lnTo>
                  <a:pt x="1227455" y="44450"/>
                </a:lnTo>
                <a:lnTo>
                  <a:pt x="1227455" y="31750"/>
                </a:lnTo>
                <a:lnTo>
                  <a:pt x="1278255" y="31750"/>
                </a:lnTo>
                <a:lnTo>
                  <a:pt x="1214755" y="0"/>
                </a:lnTo>
                <a:close/>
              </a:path>
              <a:path w="1290954" h="76200">
                <a:moveTo>
                  <a:pt x="1214755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214755" y="44450"/>
                </a:lnTo>
                <a:lnTo>
                  <a:pt x="1214755" y="31750"/>
                </a:lnTo>
                <a:close/>
              </a:path>
              <a:path w="1290954" h="76200">
                <a:moveTo>
                  <a:pt x="1278255" y="31750"/>
                </a:moveTo>
                <a:lnTo>
                  <a:pt x="1227455" y="31750"/>
                </a:lnTo>
                <a:lnTo>
                  <a:pt x="1227455" y="44450"/>
                </a:lnTo>
                <a:lnTo>
                  <a:pt x="1278255" y="44450"/>
                </a:lnTo>
                <a:lnTo>
                  <a:pt x="1290955" y="38100"/>
                </a:lnTo>
                <a:lnTo>
                  <a:pt x="127825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3545585" y="5074538"/>
            <a:ext cx="2860675" cy="762000"/>
          </a:xfrm>
          <a:custGeom>
            <a:avLst/>
            <a:gdLst/>
            <a:ahLst/>
            <a:cxnLst/>
            <a:rect l="l" t="t" r="r" b="b"/>
            <a:pathLst>
              <a:path w="2860675" h="762000">
                <a:moveTo>
                  <a:pt x="2784944" y="731030"/>
                </a:moveTo>
                <a:lnTo>
                  <a:pt x="2776981" y="761873"/>
                </a:lnTo>
                <a:lnTo>
                  <a:pt x="2860293" y="743966"/>
                </a:lnTo>
                <a:lnTo>
                  <a:pt x="2849048" y="734187"/>
                </a:lnTo>
                <a:lnTo>
                  <a:pt x="2797175" y="734187"/>
                </a:lnTo>
                <a:lnTo>
                  <a:pt x="2784944" y="731030"/>
                </a:lnTo>
                <a:close/>
              </a:path>
              <a:path w="2860675" h="762000">
                <a:moveTo>
                  <a:pt x="2788094" y="718831"/>
                </a:moveTo>
                <a:lnTo>
                  <a:pt x="2784944" y="731030"/>
                </a:lnTo>
                <a:lnTo>
                  <a:pt x="2797175" y="734187"/>
                </a:lnTo>
                <a:lnTo>
                  <a:pt x="2800350" y="721995"/>
                </a:lnTo>
                <a:lnTo>
                  <a:pt x="2788094" y="718831"/>
                </a:lnTo>
                <a:close/>
              </a:path>
              <a:path w="2860675" h="762000">
                <a:moveTo>
                  <a:pt x="2796031" y="688086"/>
                </a:moveTo>
                <a:lnTo>
                  <a:pt x="2788094" y="718831"/>
                </a:lnTo>
                <a:lnTo>
                  <a:pt x="2800350" y="721995"/>
                </a:lnTo>
                <a:lnTo>
                  <a:pt x="2797175" y="734187"/>
                </a:lnTo>
                <a:lnTo>
                  <a:pt x="2849048" y="734187"/>
                </a:lnTo>
                <a:lnTo>
                  <a:pt x="2796031" y="688086"/>
                </a:lnTo>
                <a:close/>
              </a:path>
              <a:path w="2860675" h="762000">
                <a:moveTo>
                  <a:pt x="3048" y="0"/>
                </a:moveTo>
                <a:lnTo>
                  <a:pt x="0" y="12192"/>
                </a:lnTo>
                <a:lnTo>
                  <a:pt x="2784944" y="731030"/>
                </a:lnTo>
                <a:lnTo>
                  <a:pt x="2788094" y="718831"/>
                </a:lnTo>
                <a:lnTo>
                  <a:pt x="30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255139" y="5074411"/>
            <a:ext cx="3966845" cy="677545"/>
          </a:xfrm>
          <a:custGeom>
            <a:avLst/>
            <a:gdLst/>
            <a:ahLst/>
            <a:cxnLst/>
            <a:rect l="l" t="t" r="r" b="b"/>
            <a:pathLst>
              <a:path w="3966845" h="677545">
                <a:moveTo>
                  <a:pt x="3890391" y="646033"/>
                </a:moveTo>
                <a:lnTo>
                  <a:pt x="3885311" y="677418"/>
                </a:lnTo>
                <a:lnTo>
                  <a:pt x="3966591" y="652018"/>
                </a:lnTo>
                <a:lnTo>
                  <a:pt x="3961141" y="648081"/>
                </a:lnTo>
                <a:lnTo>
                  <a:pt x="3902964" y="648081"/>
                </a:lnTo>
                <a:lnTo>
                  <a:pt x="3890391" y="646033"/>
                </a:lnTo>
                <a:close/>
              </a:path>
              <a:path w="3966845" h="677545">
                <a:moveTo>
                  <a:pt x="3892427" y="633461"/>
                </a:moveTo>
                <a:lnTo>
                  <a:pt x="3890391" y="646033"/>
                </a:lnTo>
                <a:lnTo>
                  <a:pt x="3902964" y="648081"/>
                </a:lnTo>
                <a:lnTo>
                  <a:pt x="3904996" y="635508"/>
                </a:lnTo>
                <a:lnTo>
                  <a:pt x="3892427" y="633461"/>
                </a:lnTo>
                <a:close/>
              </a:path>
              <a:path w="3966845" h="677545">
                <a:moveTo>
                  <a:pt x="3897503" y="602107"/>
                </a:moveTo>
                <a:lnTo>
                  <a:pt x="3892427" y="633461"/>
                </a:lnTo>
                <a:lnTo>
                  <a:pt x="3904996" y="635508"/>
                </a:lnTo>
                <a:lnTo>
                  <a:pt x="3902964" y="648081"/>
                </a:lnTo>
                <a:lnTo>
                  <a:pt x="3961141" y="648081"/>
                </a:lnTo>
                <a:lnTo>
                  <a:pt x="3897503" y="602107"/>
                </a:lnTo>
                <a:close/>
              </a:path>
              <a:path w="3966845" h="677545">
                <a:moveTo>
                  <a:pt x="2031" y="0"/>
                </a:moveTo>
                <a:lnTo>
                  <a:pt x="0" y="12446"/>
                </a:lnTo>
                <a:lnTo>
                  <a:pt x="3890391" y="646033"/>
                </a:lnTo>
                <a:lnTo>
                  <a:pt x="3892427" y="633461"/>
                </a:lnTo>
                <a:lnTo>
                  <a:pt x="20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5721984" y="5357494"/>
            <a:ext cx="76200" cy="276225"/>
          </a:xfrm>
          <a:custGeom>
            <a:avLst/>
            <a:gdLst/>
            <a:ahLst/>
            <a:cxnLst/>
            <a:rect l="l" t="t" r="r" b="b"/>
            <a:pathLst>
              <a:path w="76200" h="276225">
                <a:moveTo>
                  <a:pt x="25400" y="200025"/>
                </a:moveTo>
                <a:lnTo>
                  <a:pt x="0" y="200025"/>
                </a:lnTo>
                <a:lnTo>
                  <a:pt x="38100" y="276225"/>
                </a:lnTo>
                <a:lnTo>
                  <a:pt x="69850" y="212725"/>
                </a:lnTo>
                <a:lnTo>
                  <a:pt x="25400" y="212725"/>
                </a:lnTo>
                <a:lnTo>
                  <a:pt x="25400" y="200025"/>
                </a:lnTo>
                <a:close/>
              </a:path>
              <a:path w="76200" h="276225">
                <a:moveTo>
                  <a:pt x="50800" y="0"/>
                </a:moveTo>
                <a:lnTo>
                  <a:pt x="25400" y="0"/>
                </a:lnTo>
                <a:lnTo>
                  <a:pt x="25400" y="212725"/>
                </a:lnTo>
                <a:lnTo>
                  <a:pt x="50800" y="212725"/>
                </a:lnTo>
                <a:lnTo>
                  <a:pt x="50800" y="0"/>
                </a:lnTo>
                <a:close/>
              </a:path>
              <a:path w="76200" h="276225">
                <a:moveTo>
                  <a:pt x="76200" y="200025"/>
                </a:moveTo>
                <a:lnTo>
                  <a:pt x="50800" y="200025"/>
                </a:lnTo>
                <a:lnTo>
                  <a:pt x="50800" y="212725"/>
                </a:lnTo>
                <a:lnTo>
                  <a:pt x="69850" y="212725"/>
                </a:lnTo>
                <a:lnTo>
                  <a:pt x="76200" y="2000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3547109" y="5633719"/>
            <a:ext cx="2212975" cy="635"/>
          </a:xfrm>
          <a:custGeom>
            <a:avLst/>
            <a:gdLst/>
            <a:ahLst/>
            <a:cxnLst/>
            <a:rect l="l" t="t" r="r" b="b"/>
            <a:pathLst>
              <a:path w="2212975" h="635">
                <a:moveTo>
                  <a:pt x="2212975" y="0"/>
                </a:moveTo>
                <a:lnTo>
                  <a:pt x="0" y="63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2253614" y="5074792"/>
            <a:ext cx="1293495" cy="563880"/>
          </a:xfrm>
          <a:custGeom>
            <a:avLst/>
            <a:gdLst/>
            <a:ahLst/>
            <a:cxnLst/>
            <a:rect l="l" t="t" r="r" b="b"/>
            <a:pathLst>
              <a:path w="1293495" h="563879">
                <a:moveTo>
                  <a:pt x="1220943" y="534729"/>
                </a:moveTo>
                <a:lnTo>
                  <a:pt x="1208405" y="563879"/>
                </a:lnTo>
                <a:lnTo>
                  <a:pt x="1293495" y="558926"/>
                </a:lnTo>
                <a:lnTo>
                  <a:pt x="1277276" y="539750"/>
                </a:lnTo>
                <a:lnTo>
                  <a:pt x="1232662" y="539750"/>
                </a:lnTo>
                <a:lnTo>
                  <a:pt x="1220943" y="534729"/>
                </a:lnTo>
                <a:close/>
              </a:path>
              <a:path w="1293495" h="563879">
                <a:moveTo>
                  <a:pt x="1225957" y="523071"/>
                </a:moveTo>
                <a:lnTo>
                  <a:pt x="1220943" y="534729"/>
                </a:lnTo>
                <a:lnTo>
                  <a:pt x="1232662" y="539750"/>
                </a:lnTo>
                <a:lnTo>
                  <a:pt x="1237614" y="528065"/>
                </a:lnTo>
                <a:lnTo>
                  <a:pt x="1225957" y="523071"/>
                </a:lnTo>
                <a:close/>
              </a:path>
              <a:path w="1293495" h="563879">
                <a:moveTo>
                  <a:pt x="1238504" y="493902"/>
                </a:moveTo>
                <a:lnTo>
                  <a:pt x="1225957" y="523071"/>
                </a:lnTo>
                <a:lnTo>
                  <a:pt x="1237614" y="528065"/>
                </a:lnTo>
                <a:lnTo>
                  <a:pt x="1232662" y="539750"/>
                </a:lnTo>
                <a:lnTo>
                  <a:pt x="1277276" y="539750"/>
                </a:lnTo>
                <a:lnTo>
                  <a:pt x="1238504" y="493902"/>
                </a:lnTo>
                <a:close/>
              </a:path>
              <a:path w="1293495" h="563879">
                <a:moveTo>
                  <a:pt x="5080" y="0"/>
                </a:moveTo>
                <a:lnTo>
                  <a:pt x="0" y="11683"/>
                </a:lnTo>
                <a:lnTo>
                  <a:pt x="1220943" y="534729"/>
                </a:lnTo>
                <a:lnTo>
                  <a:pt x="1225957" y="523071"/>
                </a:lnTo>
                <a:lnTo>
                  <a:pt x="50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 txBox="1"/>
          <p:nvPr/>
        </p:nvSpPr>
        <p:spPr>
          <a:xfrm>
            <a:off x="2226310" y="4823586"/>
            <a:ext cx="10604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28</a:t>
            </a:fld>
            <a:endParaRPr dirty="0"/>
          </a:p>
        </p:txBody>
      </p:sp>
      <p:sp>
        <p:nvSpPr>
          <p:cNvPr id="62" name="object 62"/>
          <p:cNvSpPr txBox="1"/>
          <p:nvPr/>
        </p:nvSpPr>
        <p:spPr>
          <a:xfrm>
            <a:off x="2226310" y="5376798"/>
            <a:ext cx="1123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2779902" y="5376798"/>
            <a:ext cx="927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F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333115" y="4913502"/>
            <a:ext cx="6604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I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3272154" y="5212206"/>
            <a:ext cx="9271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S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3886327" y="5376798"/>
            <a:ext cx="10604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4532757" y="5189346"/>
            <a:ext cx="13271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F’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5731002" y="5651372"/>
            <a:ext cx="14732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B’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731002" y="5097906"/>
            <a:ext cx="152400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10" dirty="0">
                <a:latin typeface="Times New Roman"/>
                <a:cs typeface="Times New Roman"/>
              </a:rPr>
              <a:t>A’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424554" y="5745860"/>
            <a:ext cx="8572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n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3793363" y="5718428"/>
            <a:ext cx="12763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dirty="0">
                <a:latin typeface="Times New Roman"/>
                <a:cs typeface="Times New Roman"/>
              </a:rPr>
              <a:t>n’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455168" y="6054793"/>
            <a:ext cx="6541770" cy="1816100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R="650240" algn="ctr">
              <a:lnSpc>
                <a:spcPct val="100000"/>
              </a:lnSpc>
              <a:spcBef>
                <a:spcPts val="545"/>
              </a:spcBef>
            </a:pPr>
            <a:r>
              <a:rPr sz="950" spc="-5" dirty="0">
                <a:latin typeface="Times New Roman"/>
                <a:cs typeface="Times New Roman"/>
              </a:rPr>
              <a:t>Image d’un objet</a:t>
            </a:r>
            <a:r>
              <a:rPr sz="950" spc="5" dirty="0">
                <a:latin typeface="Times New Roman"/>
                <a:cs typeface="Times New Roman"/>
              </a:rPr>
              <a:t> </a:t>
            </a:r>
            <a:r>
              <a:rPr sz="950" spc="-10" dirty="0">
                <a:latin typeface="Times New Roman"/>
                <a:cs typeface="Times New Roman"/>
              </a:rPr>
              <a:t>AB</a:t>
            </a:r>
            <a:endParaRPr sz="95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60"/>
              </a:spcBef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dirty="0">
                <a:latin typeface="Times New Roman"/>
                <a:cs typeface="Times New Roman"/>
              </a:rPr>
              <a:t>qui passe </a:t>
            </a:r>
            <a:r>
              <a:rPr sz="1200" spc="-5" dirty="0">
                <a:latin typeface="Times New Roman"/>
                <a:cs typeface="Times New Roman"/>
              </a:rPr>
              <a:t>par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centre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n’est </a:t>
            </a:r>
            <a:r>
              <a:rPr sz="1200" dirty="0">
                <a:latin typeface="Times New Roman"/>
                <a:cs typeface="Times New Roman"/>
              </a:rPr>
              <a:t>pas </a:t>
            </a:r>
            <a:r>
              <a:rPr sz="1200" spc="-5" dirty="0">
                <a:latin typeface="Times New Roman"/>
                <a:cs typeface="Times New Roman"/>
              </a:rPr>
              <a:t>dévié et </a:t>
            </a:r>
            <a:r>
              <a:rPr sz="1200" dirty="0">
                <a:latin typeface="Times New Roman"/>
                <a:cs typeface="Times New Roman"/>
              </a:rPr>
              <a:t>un rayon qui est </a:t>
            </a:r>
            <a:r>
              <a:rPr sz="1200" spc="-5" dirty="0">
                <a:latin typeface="Times New Roman"/>
                <a:cs typeface="Times New Roman"/>
              </a:rPr>
              <a:t>parallèle </a:t>
            </a:r>
            <a:r>
              <a:rPr sz="1200" dirty="0">
                <a:latin typeface="Times New Roman"/>
                <a:cs typeface="Times New Roman"/>
              </a:rPr>
              <a:t>à l’axe principal </a:t>
            </a:r>
            <a:r>
              <a:rPr sz="1200" spc="-5" dirty="0">
                <a:latin typeface="Times New Roman"/>
                <a:cs typeface="Times New Roman"/>
              </a:rPr>
              <a:t>en  sort en passant </a:t>
            </a:r>
            <a:r>
              <a:rPr sz="1200" dirty="0">
                <a:latin typeface="Times New Roman"/>
                <a:cs typeface="Times New Roman"/>
              </a:rPr>
              <a:t>par le foyer </a:t>
            </a:r>
            <a:r>
              <a:rPr sz="1200" spc="-5" dirty="0">
                <a:latin typeface="Times New Roman"/>
                <a:cs typeface="Times New Roman"/>
              </a:rPr>
              <a:t>image F’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241300">
              <a:lnSpc>
                <a:spcPct val="100000"/>
              </a:lnSpc>
            </a:pPr>
            <a:r>
              <a:rPr sz="1200" b="1" spc="-5" dirty="0">
                <a:latin typeface="Times New Roman"/>
                <a:cs typeface="Times New Roman"/>
              </a:rPr>
              <a:t>b. </a:t>
            </a:r>
            <a:r>
              <a:rPr sz="1200" b="1" dirty="0">
                <a:latin typeface="Times New Roman"/>
                <a:cs typeface="Times New Roman"/>
              </a:rPr>
              <a:t>Image d’un point à </a:t>
            </a:r>
            <a:r>
              <a:rPr sz="1200" b="1" spc="-5" dirty="0">
                <a:latin typeface="Times New Roman"/>
                <a:cs typeface="Times New Roman"/>
              </a:rPr>
              <a:t>l’infini </a:t>
            </a:r>
            <a:r>
              <a:rPr sz="1200" b="1" dirty="0">
                <a:latin typeface="Times New Roman"/>
                <a:cs typeface="Times New Roman"/>
              </a:rPr>
              <a:t>à </a:t>
            </a:r>
            <a:r>
              <a:rPr sz="1200" b="1" spc="-5" dirty="0">
                <a:latin typeface="Times New Roman"/>
                <a:cs typeface="Times New Roman"/>
              </a:rPr>
              <a:t>l’écart de l’axe </a:t>
            </a:r>
            <a:r>
              <a:rPr sz="1200" b="1" dirty="0">
                <a:latin typeface="Times New Roman"/>
                <a:cs typeface="Times New Roman"/>
              </a:rPr>
              <a:t>optique</a:t>
            </a:r>
            <a:r>
              <a:rPr sz="1200" b="1" spc="-5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marR="1464310" algn="r">
              <a:lnSpc>
                <a:spcPct val="100000"/>
              </a:lnSpc>
            </a:pPr>
            <a:r>
              <a:rPr sz="1400" spc="5" dirty="0">
                <a:latin typeface="Times New Roman"/>
                <a:cs typeface="Times New Roman"/>
              </a:rPr>
              <a:t>φ’</a:t>
            </a:r>
            <a:endParaRPr sz="1400">
              <a:latin typeface="Times New Roman"/>
              <a:cs typeface="Times New Roman"/>
            </a:endParaRPr>
          </a:p>
          <a:p>
            <a:pPr marR="52705" algn="ctr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489287" y="1053841"/>
            <a:ext cx="260350" cy="0"/>
          </a:xfrm>
          <a:custGeom>
            <a:avLst/>
            <a:gdLst/>
            <a:ahLst/>
            <a:cxnLst/>
            <a:rect l="l" t="t" r="r" b="b"/>
            <a:pathLst>
              <a:path w="260350">
                <a:moveTo>
                  <a:pt x="0" y="0"/>
                </a:moveTo>
                <a:lnTo>
                  <a:pt x="25974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523344" y="1282013"/>
            <a:ext cx="191770" cy="0"/>
          </a:xfrm>
          <a:custGeom>
            <a:avLst/>
            <a:gdLst/>
            <a:ahLst/>
            <a:cxnLst/>
            <a:rect l="l" t="t" r="r" b="b"/>
            <a:pathLst>
              <a:path w="191770">
                <a:moveTo>
                  <a:pt x="0" y="0"/>
                </a:moveTo>
                <a:lnTo>
                  <a:pt x="19162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76597" y="1254715"/>
            <a:ext cx="285750" cy="0"/>
          </a:xfrm>
          <a:custGeom>
            <a:avLst/>
            <a:gdLst/>
            <a:ahLst/>
            <a:cxnLst/>
            <a:rect l="l" t="t" r="r" b="b"/>
            <a:pathLst>
              <a:path w="285750">
                <a:moveTo>
                  <a:pt x="0" y="0"/>
                </a:moveTo>
                <a:lnTo>
                  <a:pt x="285122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50712" y="3918961"/>
            <a:ext cx="261620" cy="0"/>
          </a:xfrm>
          <a:custGeom>
            <a:avLst/>
            <a:gdLst/>
            <a:ahLst/>
            <a:cxnLst/>
            <a:rect l="l" t="t" r="r" b="b"/>
            <a:pathLst>
              <a:path w="261619">
                <a:moveTo>
                  <a:pt x="0" y="0"/>
                </a:moveTo>
                <a:lnTo>
                  <a:pt x="26145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85794" y="4147133"/>
            <a:ext cx="192405" cy="0"/>
          </a:xfrm>
          <a:custGeom>
            <a:avLst/>
            <a:gdLst/>
            <a:ahLst/>
            <a:cxnLst/>
            <a:rect l="l" t="t" r="r" b="b"/>
            <a:pathLst>
              <a:path w="192405">
                <a:moveTo>
                  <a:pt x="0" y="0"/>
                </a:moveTo>
                <a:lnTo>
                  <a:pt x="191910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37984" y="4119835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691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08419" y="3918961"/>
            <a:ext cx="201930" cy="0"/>
          </a:xfrm>
          <a:custGeom>
            <a:avLst/>
            <a:gdLst/>
            <a:ahLst/>
            <a:cxnLst/>
            <a:rect l="l" t="t" r="r" b="b"/>
            <a:pathLst>
              <a:path w="201930">
                <a:moveTo>
                  <a:pt x="0" y="0"/>
                </a:moveTo>
                <a:lnTo>
                  <a:pt x="20153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220214" y="4147133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4">
                <a:moveTo>
                  <a:pt x="0" y="0"/>
                </a:moveTo>
                <a:lnTo>
                  <a:pt x="17793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95690" y="4119835"/>
            <a:ext cx="227329" cy="0"/>
          </a:xfrm>
          <a:custGeom>
            <a:avLst/>
            <a:gdLst/>
            <a:ahLst/>
            <a:cxnLst/>
            <a:rect l="l" t="t" r="r" b="b"/>
            <a:pathLst>
              <a:path w="227330">
                <a:moveTo>
                  <a:pt x="0" y="0"/>
                </a:moveTo>
                <a:lnTo>
                  <a:pt x="226992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31309" y="3841784"/>
            <a:ext cx="1041400" cy="49212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480"/>
              </a:spcBef>
            </a:pPr>
            <a:r>
              <a:rPr sz="1875" i="1" spc="-15" baseline="-33333" dirty="0">
                <a:latin typeface="Symbol"/>
                <a:cs typeface="Symbol"/>
              </a:rPr>
              <a:t></a:t>
            </a:r>
            <a:r>
              <a:rPr sz="1875" i="1" spc="-15" baseline="-33333" dirty="0">
                <a:latin typeface="Times New Roman"/>
                <a:cs typeface="Times New Roman"/>
              </a:rPr>
              <a:t> 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22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-52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CA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363220">
              <a:lnSpc>
                <a:spcPct val="100000"/>
              </a:lnSpc>
              <a:spcBef>
                <a:spcPts val="350"/>
              </a:spcBef>
              <a:tabLst>
                <a:tab pos="78168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AB	</a:t>
            </a: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748416" y="4875906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14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57974" y="5103782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4">
                <a:moveTo>
                  <a:pt x="0" y="0"/>
                </a:moveTo>
                <a:lnTo>
                  <a:pt x="16003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35467" y="5076780"/>
            <a:ext cx="205104" cy="0"/>
          </a:xfrm>
          <a:custGeom>
            <a:avLst/>
            <a:gdLst/>
            <a:ahLst/>
            <a:cxnLst/>
            <a:rect l="l" t="t" r="r" b="b"/>
            <a:pathLst>
              <a:path w="205104">
                <a:moveTo>
                  <a:pt x="0" y="0"/>
                </a:moveTo>
                <a:lnTo>
                  <a:pt x="20473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246996" y="4875906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3199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256553" y="5103782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4084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234357" y="507678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77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52714" y="5306789"/>
            <a:ext cx="262890" cy="0"/>
          </a:xfrm>
          <a:custGeom>
            <a:avLst/>
            <a:gdLst/>
            <a:ahLst/>
            <a:cxnLst/>
            <a:rect l="l" t="t" r="r" b="b"/>
            <a:pathLst>
              <a:path w="262890">
                <a:moveTo>
                  <a:pt x="0" y="0"/>
                </a:moveTo>
                <a:lnTo>
                  <a:pt x="262549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87473" y="5533663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347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39993" y="5506643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7991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212633" y="5306789"/>
            <a:ext cx="203200" cy="0"/>
          </a:xfrm>
          <a:custGeom>
            <a:avLst/>
            <a:gdLst/>
            <a:ahLst/>
            <a:cxnLst/>
            <a:rect l="l" t="t" r="r" b="b"/>
            <a:pathLst>
              <a:path w="203200">
                <a:moveTo>
                  <a:pt x="0" y="0"/>
                </a:moveTo>
                <a:lnTo>
                  <a:pt x="202651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224434" y="5533663"/>
            <a:ext cx="179070" cy="0"/>
          </a:xfrm>
          <a:custGeom>
            <a:avLst/>
            <a:gdLst/>
            <a:ahLst/>
            <a:cxnLst/>
            <a:rect l="l" t="t" r="r" b="b"/>
            <a:pathLst>
              <a:path w="179069">
                <a:moveTo>
                  <a:pt x="0" y="0"/>
                </a:moveTo>
                <a:lnTo>
                  <a:pt x="179063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99912" y="5506643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08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599934" y="5506643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4">
                <a:moveTo>
                  <a:pt x="0" y="0"/>
                </a:moveTo>
                <a:lnTo>
                  <a:pt x="118560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811575" y="5506643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39942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78968" y="4473066"/>
            <a:ext cx="5868670" cy="17862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6100" indent="-229235">
              <a:lnSpc>
                <a:spcPct val="100000"/>
              </a:lnSpc>
              <a:spcBef>
                <a:spcPts val="100"/>
              </a:spcBef>
              <a:buAutoNum type="alphaLcPeriod" startAt="2"/>
              <a:tabLst>
                <a:tab pos="5467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origine au sommet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Times New Roman"/>
              <a:buAutoNum type="alphaLcPeriod" startAt="2"/>
            </a:pPr>
            <a:endParaRPr sz="1300">
              <a:latin typeface="Times New Roman"/>
              <a:cs typeface="Times New Roman"/>
            </a:endParaRPr>
          </a:p>
          <a:p>
            <a:pPr marL="88900">
              <a:lnSpc>
                <a:spcPts val="1240"/>
              </a:lnSpc>
              <a:spcBef>
                <a:spcPts val="820"/>
              </a:spcBef>
            </a:pP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spc="-5" dirty="0">
                <a:latin typeface="Times New Roman"/>
                <a:cs typeface="Times New Roman"/>
              </a:rPr>
              <a:t>partant </a:t>
            </a:r>
            <a:r>
              <a:rPr sz="1200" dirty="0">
                <a:latin typeface="Times New Roman"/>
                <a:cs typeface="Times New Roman"/>
              </a:rPr>
              <a:t>de la </a:t>
            </a:r>
            <a:r>
              <a:rPr sz="1200" spc="-5" dirty="0">
                <a:latin typeface="Times New Roman"/>
                <a:cs typeface="Times New Roman"/>
              </a:rPr>
              <a:t>relation d’invariance dans les </a:t>
            </a:r>
            <a:r>
              <a:rPr sz="1200" dirty="0">
                <a:latin typeface="Times New Roman"/>
                <a:cs typeface="Times New Roman"/>
              </a:rPr>
              <a:t>conditions de </a:t>
            </a:r>
            <a:r>
              <a:rPr sz="1200" spc="-5" dirty="0">
                <a:latin typeface="Times New Roman"/>
                <a:cs typeface="Times New Roman"/>
              </a:rPr>
              <a:t>Gauss </a:t>
            </a:r>
            <a:r>
              <a:rPr sz="1200" dirty="0">
                <a:latin typeface="Times New Roman"/>
                <a:cs typeface="Times New Roman"/>
              </a:rPr>
              <a:t>( </a:t>
            </a:r>
            <a:r>
              <a:rPr sz="1200" i="1" spc="10" dirty="0">
                <a:latin typeface="Times New Roman"/>
                <a:cs typeface="Times New Roman"/>
              </a:rPr>
              <a:t>n </a:t>
            </a:r>
            <a:r>
              <a:rPr sz="1800" i="1" spc="-7" baseline="34722" dirty="0">
                <a:latin typeface="Times New Roman"/>
                <a:cs typeface="Times New Roman"/>
              </a:rPr>
              <a:t>CA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i="1" spc="-7" baseline="34722" dirty="0">
                <a:latin typeface="Times New Roman"/>
                <a:cs typeface="Times New Roman"/>
              </a:rPr>
              <a:t>CA</a:t>
            </a:r>
            <a:r>
              <a:rPr sz="1800" spc="-7" baseline="34722" dirty="0">
                <a:latin typeface="Times New Roman"/>
                <a:cs typeface="Times New Roman"/>
              </a:rPr>
              <a:t>'</a:t>
            </a:r>
            <a:r>
              <a:rPr sz="1800" spc="-352" baseline="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) on trouve</a:t>
            </a:r>
            <a:endParaRPr sz="1200">
              <a:latin typeface="Times New Roman"/>
              <a:cs typeface="Times New Roman"/>
            </a:endParaRPr>
          </a:p>
          <a:p>
            <a:pPr marR="787400" algn="r">
              <a:lnSpc>
                <a:spcPts val="1240"/>
              </a:lnSpc>
              <a:tabLst>
                <a:tab pos="498475" algn="l"/>
              </a:tabLst>
            </a:pP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15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200" i="1" spc="-60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02870">
              <a:lnSpc>
                <a:spcPct val="100000"/>
              </a:lnSpc>
              <a:spcBef>
                <a:spcPts val="100"/>
              </a:spcBef>
            </a:pPr>
            <a:r>
              <a:rPr sz="1875" i="1" spc="-30" baseline="-33333" dirty="0">
                <a:latin typeface="Symbol"/>
                <a:cs typeface="Symbol"/>
              </a:rPr>
              <a:t></a:t>
            </a:r>
            <a:r>
              <a:rPr sz="1875" i="1" spc="-30" baseline="-33333" dirty="0">
                <a:latin typeface="Times New Roman"/>
                <a:cs typeface="Times New Roman"/>
              </a:rPr>
              <a:t> 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 </a:t>
            </a:r>
            <a:r>
              <a:rPr sz="1200" i="1" spc="-15" dirty="0">
                <a:latin typeface="Times New Roman"/>
                <a:cs typeface="Times New Roman"/>
              </a:rPr>
              <a:t>A</a:t>
            </a:r>
            <a:r>
              <a:rPr sz="1200" spc="-15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 </a:t>
            </a:r>
            <a:r>
              <a:rPr sz="1200" i="1" spc="5" dirty="0">
                <a:latin typeface="Times New Roman"/>
                <a:cs typeface="Times New Roman"/>
              </a:rPr>
              <a:t>n </a:t>
            </a:r>
            <a:r>
              <a:rPr sz="1800" baseline="-34722" dirty="0">
                <a:latin typeface="Symbol"/>
                <a:cs typeface="Symbol"/>
              </a:rPr>
              <a:t></a:t>
            </a:r>
            <a:r>
              <a:rPr sz="1800" spc="-75" baseline="-34722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417195">
              <a:lnSpc>
                <a:spcPct val="100000"/>
              </a:lnSpc>
              <a:spcBef>
                <a:spcPts val="335"/>
              </a:spcBef>
              <a:tabLst>
                <a:tab pos="838200" algn="l"/>
                <a:tab pos="1231265" algn="l"/>
                <a:tab pos="1473835" algn="l"/>
              </a:tabLst>
            </a:pPr>
            <a:r>
              <a:rPr sz="1200" i="1" spc="-10" dirty="0">
                <a:latin typeface="Times New Roman"/>
                <a:cs typeface="Times New Roman"/>
              </a:rPr>
              <a:t>AB	</a:t>
            </a:r>
            <a:r>
              <a:rPr sz="1200" i="1" spc="-5" dirty="0">
                <a:latin typeface="Times New Roman"/>
                <a:cs typeface="Times New Roman"/>
              </a:rPr>
              <a:t>CA	</a:t>
            </a:r>
            <a:r>
              <a:rPr sz="1800" i="1" spc="7" baseline="4629" dirty="0">
                <a:latin typeface="Times New Roman"/>
                <a:cs typeface="Times New Roman"/>
              </a:rPr>
              <a:t>n</a:t>
            </a:r>
            <a:r>
              <a:rPr sz="1800" spc="7" baseline="4629" dirty="0">
                <a:latin typeface="Times New Roman"/>
                <a:cs typeface="Times New Roman"/>
              </a:rPr>
              <a:t>'	</a:t>
            </a:r>
            <a:r>
              <a:rPr sz="1800" i="1" spc="7" baseline="4629" dirty="0">
                <a:latin typeface="Times New Roman"/>
                <a:cs typeface="Times New Roman"/>
              </a:rPr>
              <a:t>p</a:t>
            </a:r>
            <a:endParaRPr sz="1800" baseline="4629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 marL="546100" indent="-229235">
              <a:lnSpc>
                <a:spcPct val="100000"/>
              </a:lnSpc>
              <a:spcBef>
                <a:spcPts val="1205"/>
              </a:spcBef>
              <a:buAutoNum type="alphaLcPeriod" startAt="3"/>
              <a:tabLst>
                <a:tab pos="5467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double origines aux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752420" y="6276398"/>
            <a:ext cx="238760" cy="0"/>
          </a:xfrm>
          <a:custGeom>
            <a:avLst/>
            <a:gdLst/>
            <a:ahLst/>
            <a:cxnLst/>
            <a:rect l="l" t="t" r="r" b="b"/>
            <a:pathLst>
              <a:path w="238759">
                <a:moveTo>
                  <a:pt x="0" y="0"/>
                </a:moveTo>
                <a:lnTo>
                  <a:pt x="23826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786954" y="6502946"/>
            <a:ext cx="193040" cy="0"/>
          </a:xfrm>
          <a:custGeom>
            <a:avLst/>
            <a:gdLst/>
            <a:ahLst/>
            <a:cxnLst/>
            <a:rect l="l" t="t" r="r" b="b"/>
            <a:pathLst>
              <a:path w="193040">
                <a:moveTo>
                  <a:pt x="0" y="0"/>
                </a:moveTo>
                <a:lnTo>
                  <a:pt x="192836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39671" y="6475964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5">
                <a:moveTo>
                  <a:pt x="0" y="0"/>
                </a:moveTo>
                <a:lnTo>
                  <a:pt x="287404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211521" y="6276398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0" y="0"/>
                </a:moveTo>
                <a:lnTo>
                  <a:pt x="26189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73412" y="6502946"/>
            <a:ext cx="138430" cy="0"/>
          </a:xfrm>
          <a:custGeom>
            <a:avLst/>
            <a:gdLst/>
            <a:ahLst/>
            <a:cxnLst/>
            <a:rect l="l" t="t" r="r" b="b"/>
            <a:pathLst>
              <a:path w="138430">
                <a:moveTo>
                  <a:pt x="0" y="0"/>
                </a:moveTo>
                <a:lnTo>
                  <a:pt x="138110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198772" y="6475964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5">
                <a:moveTo>
                  <a:pt x="0" y="0"/>
                </a:moveTo>
                <a:lnTo>
                  <a:pt x="287391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670610" y="6276398"/>
            <a:ext cx="274320" cy="0"/>
          </a:xfrm>
          <a:custGeom>
            <a:avLst/>
            <a:gdLst/>
            <a:ahLst/>
            <a:cxnLst/>
            <a:rect l="l" t="t" r="r" b="b"/>
            <a:pathLst>
              <a:path w="274319">
                <a:moveTo>
                  <a:pt x="0" y="0"/>
                </a:moveTo>
                <a:lnTo>
                  <a:pt x="27402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687100" y="6502946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726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657860" y="6475964"/>
            <a:ext cx="299720" cy="0"/>
          </a:xfrm>
          <a:custGeom>
            <a:avLst/>
            <a:gdLst/>
            <a:ahLst/>
            <a:cxnLst/>
            <a:rect l="l" t="t" r="r" b="b"/>
            <a:pathLst>
              <a:path w="299719">
                <a:moveTo>
                  <a:pt x="0" y="0"/>
                </a:moveTo>
                <a:lnTo>
                  <a:pt x="299534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233616" y="6475964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708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657172" y="6475964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2947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31332" y="6200805"/>
            <a:ext cx="2364740" cy="4870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364490" marR="30480" indent="-314325">
              <a:lnSpc>
                <a:spcPct val="122100"/>
              </a:lnSpc>
              <a:spcBef>
                <a:spcPts val="130"/>
              </a:spcBef>
              <a:tabLst>
                <a:tab pos="842010" algn="l"/>
                <a:tab pos="1257935" algn="l"/>
                <a:tab pos="1840864" algn="l"/>
                <a:tab pos="2257425" algn="l"/>
              </a:tabLst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-22" baseline="-33333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F </a:t>
            </a:r>
            <a:r>
              <a:rPr sz="1200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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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  </a:t>
            </a:r>
            <a:r>
              <a:rPr sz="1200" i="1" spc="-25" dirty="0">
                <a:latin typeface="Times New Roman"/>
                <a:cs typeface="Times New Roman"/>
              </a:rPr>
              <a:t>A</a:t>
            </a:r>
            <a:r>
              <a:rPr sz="1200" i="1" spc="5" dirty="0">
                <a:latin typeface="Times New Roman"/>
                <a:cs typeface="Times New Roman"/>
              </a:rPr>
              <a:t>B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35" dirty="0">
                <a:latin typeface="Times New Roman"/>
                <a:cs typeface="Times New Roman"/>
              </a:rPr>
              <a:t>S</a:t>
            </a:r>
            <a:r>
              <a:rPr sz="1200" i="1" spc="5" dirty="0">
                <a:latin typeface="Times New Roman"/>
                <a:cs typeface="Times New Roman"/>
              </a:rPr>
              <a:t>I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5" dirty="0">
                <a:latin typeface="Times New Roman"/>
                <a:cs typeface="Times New Roman"/>
              </a:rPr>
              <a:t>F</a:t>
            </a:r>
            <a:r>
              <a:rPr sz="1200" i="1" spc="-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r>
              <a:rPr sz="1200" spc="-165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S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800" i="1" baseline="4629" dirty="0">
                <a:latin typeface="Times New Roman"/>
                <a:cs typeface="Times New Roman"/>
              </a:rPr>
              <a:t>f</a:t>
            </a:r>
            <a:r>
              <a:rPr sz="1800" i="1" spc="-37" baseline="4629" dirty="0">
                <a:latin typeface="Times New Roman"/>
                <a:cs typeface="Times New Roman"/>
              </a:rPr>
              <a:t> </a:t>
            </a:r>
            <a:r>
              <a:rPr sz="1800" baseline="4629" dirty="0">
                <a:latin typeface="Times New Roman"/>
                <a:cs typeface="Times New Roman"/>
              </a:rPr>
              <a:t>'	</a:t>
            </a:r>
            <a:r>
              <a:rPr sz="1800" i="1" spc="7" baseline="4629" dirty="0">
                <a:latin typeface="Times New Roman"/>
                <a:cs typeface="Times New Roman"/>
              </a:rPr>
              <a:t>x</a:t>
            </a:r>
            <a:endParaRPr sz="1800" baseline="4629">
              <a:latin typeface="Times New Roman"/>
              <a:cs typeface="Times New Roman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2830195" y="6349364"/>
            <a:ext cx="923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Car </a:t>
            </a:r>
            <a:r>
              <a:rPr sz="1200" dirty="0">
                <a:latin typeface="Times New Roman"/>
                <a:cs typeface="Times New Roman"/>
              </a:rPr>
              <a:t>(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x.x’=f.f’</a:t>
            </a:r>
            <a:r>
              <a:rPr sz="120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5168" y="6844664"/>
            <a:ext cx="3884929" cy="108458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41300" marR="1438275">
              <a:lnSpc>
                <a:spcPts val="1380"/>
              </a:lnSpc>
              <a:spcBef>
                <a:spcPts val="195"/>
              </a:spcBef>
              <a:tabLst>
                <a:tab pos="698500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V.	Etude du </a:t>
            </a:r>
            <a:r>
              <a:rPr sz="1200" b="1" dirty="0">
                <a:latin typeface="Times New Roman"/>
                <a:cs typeface="Times New Roman"/>
              </a:rPr>
              <a:t>miroir</a:t>
            </a:r>
            <a:r>
              <a:rPr sz="1200" b="1" spc="-4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sphérique  </a:t>
            </a:r>
            <a:r>
              <a:rPr sz="1200" b="1" dirty="0">
                <a:latin typeface="Times New Roman"/>
                <a:cs typeface="Times New Roman"/>
              </a:rPr>
              <a:t>1-</a:t>
            </a:r>
            <a:r>
              <a:rPr sz="1200" b="1" spc="19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Définition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spc="-5" dirty="0">
                <a:latin typeface="Times New Roman"/>
                <a:cs typeface="Times New Roman"/>
              </a:rPr>
              <a:t>C’est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portion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sphère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réfléchissante.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Miroir </a:t>
            </a:r>
            <a:r>
              <a:rPr sz="1200" spc="-5" dirty="0">
                <a:latin typeface="Times New Roman"/>
                <a:cs typeface="Times New Roman"/>
              </a:rPr>
              <a:t>concave </a:t>
            </a:r>
            <a:r>
              <a:rPr sz="1200" dirty="0">
                <a:latin typeface="Times New Roman"/>
                <a:cs typeface="Times New Roman"/>
              </a:rPr>
              <a:t>: la </a:t>
            </a:r>
            <a:r>
              <a:rPr sz="1200" spc="-5" dirty="0">
                <a:latin typeface="Times New Roman"/>
                <a:cs typeface="Times New Roman"/>
              </a:rPr>
              <a:t>face réfléchissante est </a:t>
            </a:r>
            <a:r>
              <a:rPr sz="1200" dirty="0">
                <a:latin typeface="Times New Roman"/>
                <a:cs typeface="Times New Roman"/>
              </a:rPr>
              <a:t>du côté de </a:t>
            </a:r>
            <a:r>
              <a:rPr sz="1200" spc="-5" dirty="0">
                <a:latin typeface="Times New Roman"/>
                <a:cs typeface="Times New Roman"/>
              </a:rPr>
              <a:t>centre </a:t>
            </a:r>
            <a:r>
              <a:rPr sz="1200" dirty="0">
                <a:latin typeface="Times New Roman"/>
                <a:cs typeface="Times New Roman"/>
              </a:rPr>
              <a:t>C.  Miroir </a:t>
            </a:r>
            <a:r>
              <a:rPr sz="1200" spc="-5" dirty="0">
                <a:latin typeface="Times New Roman"/>
                <a:cs typeface="Times New Roman"/>
              </a:rPr>
              <a:t>convexe </a:t>
            </a:r>
            <a:r>
              <a:rPr sz="1200" dirty="0">
                <a:latin typeface="Times New Roman"/>
                <a:cs typeface="Times New Roman"/>
              </a:rPr>
              <a:t>: la </a:t>
            </a:r>
            <a:r>
              <a:rPr sz="1200" spc="-5" dirty="0">
                <a:latin typeface="Times New Roman"/>
                <a:cs typeface="Times New Roman"/>
              </a:rPr>
              <a:t>face réfléchissante est </a:t>
            </a:r>
            <a:r>
              <a:rPr sz="1200" dirty="0">
                <a:latin typeface="Times New Roman"/>
                <a:cs typeface="Times New Roman"/>
              </a:rPr>
              <a:t>du côté opposé de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C.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3447415" y="2402204"/>
            <a:ext cx="758825" cy="1440180"/>
          </a:xfrm>
          <a:custGeom>
            <a:avLst/>
            <a:gdLst/>
            <a:ahLst/>
            <a:cxnLst/>
            <a:rect l="l" t="t" r="r" b="b"/>
            <a:pathLst>
              <a:path w="758825" h="1440179">
                <a:moveTo>
                  <a:pt x="0" y="1143"/>
                </a:moveTo>
                <a:lnTo>
                  <a:pt x="9810" y="642"/>
                </a:lnTo>
                <a:lnTo>
                  <a:pt x="19621" y="285"/>
                </a:lnTo>
                <a:lnTo>
                  <a:pt x="29432" y="71"/>
                </a:lnTo>
                <a:lnTo>
                  <a:pt x="39243" y="0"/>
                </a:lnTo>
                <a:lnTo>
                  <a:pt x="86552" y="1531"/>
                </a:lnTo>
                <a:lnTo>
                  <a:pt x="133044" y="6064"/>
                </a:lnTo>
                <a:lnTo>
                  <a:pt x="178626" y="13502"/>
                </a:lnTo>
                <a:lnTo>
                  <a:pt x="223200" y="23752"/>
                </a:lnTo>
                <a:lnTo>
                  <a:pt x="266674" y="36717"/>
                </a:lnTo>
                <a:lnTo>
                  <a:pt x="308952" y="52303"/>
                </a:lnTo>
                <a:lnTo>
                  <a:pt x="349938" y="70415"/>
                </a:lnTo>
                <a:lnTo>
                  <a:pt x="389539" y="90959"/>
                </a:lnTo>
                <a:lnTo>
                  <a:pt x="427660" y="113839"/>
                </a:lnTo>
                <a:lnTo>
                  <a:pt x="464205" y="138960"/>
                </a:lnTo>
                <a:lnTo>
                  <a:pt x="499079" y="166228"/>
                </a:lnTo>
                <a:lnTo>
                  <a:pt x="532189" y="195547"/>
                </a:lnTo>
                <a:lnTo>
                  <a:pt x="563438" y="226823"/>
                </a:lnTo>
                <a:lnTo>
                  <a:pt x="592733" y="259961"/>
                </a:lnTo>
                <a:lnTo>
                  <a:pt x="619978" y="294866"/>
                </a:lnTo>
                <a:lnTo>
                  <a:pt x="645078" y="331443"/>
                </a:lnTo>
                <a:lnTo>
                  <a:pt x="667939" y="369597"/>
                </a:lnTo>
                <a:lnTo>
                  <a:pt x="688466" y="409233"/>
                </a:lnTo>
                <a:lnTo>
                  <a:pt x="706563" y="450257"/>
                </a:lnTo>
                <a:lnTo>
                  <a:pt x="722137" y="492573"/>
                </a:lnTo>
                <a:lnTo>
                  <a:pt x="735091" y="536086"/>
                </a:lnTo>
                <a:lnTo>
                  <a:pt x="745332" y="580702"/>
                </a:lnTo>
                <a:lnTo>
                  <a:pt x="752765" y="626326"/>
                </a:lnTo>
                <a:lnTo>
                  <a:pt x="757294" y="672862"/>
                </a:lnTo>
                <a:lnTo>
                  <a:pt x="758825" y="720217"/>
                </a:lnTo>
                <a:lnTo>
                  <a:pt x="757214" y="768767"/>
                </a:lnTo>
                <a:lnTo>
                  <a:pt x="752448" y="816466"/>
                </a:lnTo>
                <a:lnTo>
                  <a:pt x="744631" y="863208"/>
                </a:lnTo>
                <a:lnTo>
                  <a:pt x="733862" y="908890"/>
                </a:lnTo>
                <a:lnTo>
                  <a:pt x="720244" y="953409"/>
                </a:lnTo>
                <a:lnTo>
                  <a:pt x="703877" y="996660"/>
                </a:lnTo>
                <a:lnTo>
                  <a:pt x="684864" y="1038540"/>
                </a:lnTo>
                <a:lnTo>
                  <a:pt x="663306" y="1078944"/>
                </a:lnTo>
                <a:lnTo>
                  <a:pt x="639305" y="1117771"/>
                </a:lnTo>
                <a:lnTo>
                  <a:pt x="612962" y="1154914"/>
                </a:lnTo>
                <a:lnTo>
                  <a:pt x="584378" y="1190272"/>
                </a:lnTo>
                <a:lnTo>
                  <a:pt x="553656" y="1223740"/>
                </a:lnTo>
                <a:lnTo>
                  <a:pt x="520896" y="1255214"/>
                </a:lnTo>
                <a:lnTo>
                  <a:pt x="486201" y="1284591"/>
                </a:lnTo>
                <a:lnTo>
                  <a:pt x="449671" y="1311766"/>
                </a:lnTo>
                <a:lnTo>
                  <a:pt x="411409" y="1336637"/>
                </a:lnTo>
                <a:lnTo>
                  <a:pt x="371515" y="1359099"/>
                </a:lnTo>
                <a:lnTo>
                  <a:pt x="330092" y="1379049"/>
                </a:lnTo>
                <a:lnTo>
                  <a:pt x="287241" y="1396383"/>
                </a:lnTo>
                <a:lnTo>
                  <a:pt x="243063" y="1410997"/>
                </a:lnTo>
                <a:lnTo>
                  <a:pt x="197661" y="1422787"/>
                </a:lnTo>
                <a:lnTo>
                  <a:pt x="151134" y="1431650"/>
                </a:lnTo>
                <a:lnTo>
                  <a:pt x="103586" y="1437482"/>
                </a:lnTo>
                <a:lnTo>
                  <a:pt x="55118" y="144017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1896745" y="3125469"/>
            <a:ext cx="4800600" cy="635"/>
          </a:xfrm>
          <a:custGeom>
            <a:avLst/>
            <a:gdLst/>
            <a:ahLst/>
            <a:cxnLst/>
            <a:rect l="l" t="t" r="r" b="b"/>
            <a:pathLst>
              <a:path w="4800600" h="635">
                <a:moveTo>
                  <a:pt x="0" y="0"/>
                </a:moveTo>
                <a:lnTo>
                  <a:pt x="4800600" y="6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406457" y="3079432"/>
            <a:ext cx="81279" cy="88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877822" y="2782569"/>
            <a:ext cx="76200" cy="342900"/>
          </a:xfrm>
          <a:custGeom>
            <a:avLst/>
            <a:gdLst/>
            <a:ahLst/>
            <a:cxnLst/>
            <a:rect l="l" t="t" r="r" b="b"/>
            <a:pathLst>
              <a:path w="76200" h="342900">
                <a:moveTo>
                  <a:pt x="38100" y="50800"/>
                </a:moveTo>
                <a:lnTo>
                  <a:pt x="31805" y="55017"/>
                </a:lnTo>
                <a:lnTo>
                  <a:pt x="31794" y="76327"/>
                </a:lnTo>
                <a:lnTo>
                  <a:pt x="32257" y="342900"/>
                </a:lnTo>
                <a:lnTo>
                  <a:pt x="44957" y="342900"/>
                </a:lnTo>
                <a:lnTo>
                  <a:pt x="44457" y="55017"/>
                </a:lnTo>
                <a:lnTo>
                  <a:pt x="38100" y="50800"/>
                </a:lnTo>
                <a:close/>
              </a:path>
              <a:path w="76200" h="342900">
                <a:moveTo>
                  <a:pt x="37972" y="0"/>
                </a:moveTo>
                <a:lnTo>
                  <a:pt x="0" y="76327"/>
                </a:lnTo>
                <a:lnTo>
                  <a:pt x="31757" y="55049"/>
                </a:lnTo>
                <a:lnTo>
                  <a:pt x="31750" y="50800"/>
                </a:lnTo>
                <a:lnTo>
                  <a:pt x="63500" y="50800"/>
                </a:lnTo>
                <a:lnTo>
                  <a:pt x="37972" y="0"/>
                </a:lnTo>
                <a:close/>
              </a:path>
              <a:path w="76200" h="342900">
                <a:moveTo>
                  <a:pt x="63500" y="50800"/>
                </a:moveTo>
                <a:lnTo>
                  <a:pt x="44450" y="50800"/>
                </a:lnTo>
                <a:lnTo>
                  <a:pt x="44506" y="55049"/>
                </a:lnTo>
                <a:lnTo>
                  <a:pt x="76200" y="76073"/>
                </a:lnTo>
                <a:lnTo>
                  <a:pt x="63500" y="50800"/>
                </a:lnTo>
                <a:close/>
              </a:path>
              <a:path w="76200" h="342900">
                <a:moveTo>
                  <a:pt x="38100" y="50800"/>
                </a:moveTo>
                <a:lnTo>
                  <a:pt x="31750" y="50800"/>
                </a:lnTo>
                <a:lnTo>
                  <a:pt x="31757" y="55049"/>
                </a:lnTo>
                <a:lnTo>
                  <a:pt x="38100" y="50800"/>
                </a:lnTo>
                <a:close/>
              </a:path>
              <a:path w="76200" h="342900">
                <a:moveTo>
                  <a:pt x="44450" y="50800"/>
                </a:moveTo>
                <a:lnTo>
                  <a:pt x="38100" y="50800"/>
                </a:lnTo>
                <a:lnTo>
                  <a:pt x="44457" y="55017"/>
                </a:lnTo>
                <a:lnTo>
                  <a:pt x="44450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1914270" y="2766821"/>
            <a:ext cx="4345305" cy="1054735"/>
          </a:xfrm>
          <a:custGeom>
            <a:avLst/>
            <a:gdLst/>
            <a:ahLst/>
            <a:cxnLst/>
            <a:rect l="l" t="t" r="r" b="b"/>
            <a:pathLst>
              <a:path w="4345305" h="1054735">
                <a:moveTo>
                  <a:pt x="4269316" y="1023486"/>
                </a:moveTo>
                <a:lnTo>
                  <a:pt x="4261993" y="1054480"/>
                </a:lnTo>
                <a:lnTo>
                  <a:pt x="4344924" y="1034922"/>
                </a:lnTo>
                <a:lnTo>
                  <a:pt x="4334732" y="1026413"/>
                </a:lnTo>
                <a:lnTo>
                  <a:pt x="4281678" y="1026413"/>
                </a:lnTo>
                <a:lnTo>
                  <a:pt x="4269316" y="1023486"/>
                </a:lnTo>
                <a:close/>
              </a:path>
              <a:path w="4345305" h="1054735">
                <a:moveTo>
                  <a:pt x="4272228" y="1011165"/>
                </a:moveTo>
                <a:lnTo>
                  <a:pt x="4269316" y="1023486"/>
                </a:lnTo>
                <a:lnTo>
                  <a:pt x="4281678" y="1026413"/>
                </a:lnTo>
                <a:lnTo>
                  <a:pt x="4284599" y="1014094"/>
                </a:lnTo>
                <a:lnTo>
                  <a:pt x="4272228" y="1011165"/>
                </a:lnTo>
                <a:close/>
              </a:path>
              <a:path w="4345305" h="1054735">
                <a:moveTo>
                  <a:pt x="4279519" y="980312"/>
                </a:moveTo>
                <a:lnTo>
                  <a:pt x="4272228" y="1011165"/>
                </a:lnTo>
                <a:lnTo>
                  <a:pt x="4284599" y="1014094"/>
                </a:lnTo>
                <a:lnTo>
                  <a:pt x="4281678" y="1026413"/>
                </a:lnTo>
                <a:lnTo>
                  <a:pt x="4334732" y="1026413"/>
                </a:lnTo>
                <a:lnTo>
                  <a:pt x="4279519" y="980312"/>
                </a:lnTo>
                <a:close/>
              </a:path>
              <a:path w="4345305" h="1054735">
                <a:moveTo>
                  <a:pt x="3048" y="0"/>
                </a:moveTo>
                <a:lnTo>
                  <a:pt x="0" y="12445"/>
                </a:lnTo>
                <a:lnTo>
                  <a:pt x="4269316" y="1023486"/>
                </a:lnTo>
                <a:lnTo>
                  <a:pt x="4272228" y="1011165"/>
                </a:lnTo>
                <a:lnTo>
                  <a:pt x="30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535803" y="3125469"/>
            <a:ext cx="76200" cy="571500"/>
          </a:xfrm>
          <a:custGeom>
            <a:avLst/>
            <a:gdLst/>
            <a:ahLst/>
            <a:cxnLst/>
            <a:rect l="l" t="t" r="r" b="b"/>
            <a:pathLst>
              <a:path w="76200" h="571500">
                <a:moveTo>
                  <a:pt x="31737" y="495300"/>
                </a:moveTo>
                <a:lnTo>
                  <a:pt x="0" y="495300"/>
                </a:lnTo>
                <a:lnTo>
                  <a:pt x="38226" y="571500"/>
                </a:lnTo>
                <a:lnTo>
                  <a:pt x="69871" y="508000"/>
                </a:lnTo>
                <a:lnTo>
                  <a:pt x="31750" y="508000"/>
                </a:lnTo>
                <a:lnTo>
                  <a:pt x="31737" y="495300"/>
                </a:lnTo>
                <a:close/>
              </a:path>
              <a:path w="76200" h="571500">
                <a:moveTo>
                  <a:pt x="43942" y="0"/>
                </a:moveTo>
                <a:lnTo>
                  <a:pt x="31242" y="0"/>
                </a:lnTo>
                <a:lnTo>
                  <a:pt x="31750" y="508000"/>
                </a:lnTo>
                <a:lnTo>
                  <a:pt x="44450" y="508000"/>
                </a:lnTo>
                <a:lnTo>
                  <a:pt x="43942" y="0"/>
                </a:lnTo>
                <a:close/>
              </a:path>
              <a:path w="76200" h="571500">
                <a:moveTo>
                  <a:pt x="76200" y="495300"/>
                </a:moveTo>
                <a:lnTo>
                  <a:pt x="44437" y="495300"/>
                </a:lnTo>
                <a:lnTo>
                  <a:pt x="44450" y="508000"/>
                </a:lnTo>
                <a:lnTo>
                  <a:pt x="69871" y="508000"/>
                </a:lnTo>
                <a:lnTo>
                  <a:pt x="76200" y="495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801495" y="3773169"/>
            <a:ext cx="1485900" cy="76200"/>
          </a:xfrm>
          <a:custGeom>
            <a:avLst/>
            <a:gdLst/>
            <a:ahLst/>
            <a:cxnLst/>
            <a:rect l="l" t="t" r="r" b="b"/>
            <a:pathLst>
              <a:path w="1485900" h="76200">
                <a:moveTo>
                  <a:pt x="1409700" y="0"/>
                </a:moveTo>
                <a:lnTo>
                  <a:pt x="1409700" y="76200"/>
                </a:lnTo>
                <a:lnTo>
                  <a:pt x="1473200" y="44450"/>
                </a:lnTo>
                <a:lnTo>
                  <a:pt x="1422400" y="44450"/>
                </a:lnTo>
                <a:lnTo>
                  <a:pt x="1422400" y="31750"/>
                </a:lnTo>
                <a:lnTo>
                  <a:pt x="1473200" y="31750"/>
                </a:lnTo>
                <a:lnTo>
                  <a:pt x="1409700" y="0"/>
                </a:lnTo>
                <a:close/>
              </a:path>
              <a:path w="1485900" h="76200">
                <a:moveTo>
                  <a:pt x="14097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409700" y="44450"/>
                </a:lnTo>
                <a:lnTo>
                  <a:pt x="1409700" y="31750"/>
                </a:lnTo>
                <a:close/>
              </a:path>
              <a:path w="1485900" h="76200">
                <a:moveTo>
                  <a:pt x="1473200" y="31750"/>
                </a:moveTo>
                <a:lnTo>
                  <a:pt x="1422400" y="31750"/>
                </a:lnTo>
                <a:lnTo>
                  <a:pt x="1422400" y="44450"/>
                </a:lnTo>
                <a:lnTo>
                  <a:pt x="1473200" y="44450"/>
                </a:lnTo>
                <a:lnTo>
                  <a:pt x="1485900" y="38100"/>
                </a:lnTo>
                <a:lnTo>
                  <a:pt x="14732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378968" y="650240"/>
            <a:ext cx="6471285" cy="1594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74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6. </a:t>
            </a:r>
            <a:r>
              <a:rPr sz="1200" b="1" spc="-5" dirty="0">
                <a:latin typeface="Times New Roman"/>
                <a:cs typeface="Times New Roman"/>
              </a:rPr>
              <a:t>Grandissement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linéaire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 marL="88900">
              <a:lnSpc>
                <a:spcPts val="1295"/>
              </a:lnSpc>
              <a:spcBef>
                <a:spcPts val="775"/>
              </a:spcBef>
            </a:pPr>
            <a:r>
              <a:rPr sz="1200" spc="-5" dirty="0">
                <a:latin typeface="Times New Roman"/>
                <a:cs typeface="Times New Roman"/>
              </a:rPr>
              <a:t>C’est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rapport </a:t>
            </a:r>
            <a:r>
              <a:rPr sz="1200" dirty="0">
                <a:latin typeface="Times New Roman"/>
                <a:cs typeface="Times New Roman"/>
              </a:rPr>
              <a:t>d’une dimension </a:t>
            </a:r>
            <a:r>
              <a:rPr sz="1200" spc="-5" dirty="0">
                <a:latin typeface="Times New Roman"/>
                <a:cs typeface="Times New Roman"/>
              </a:rPr>
              <a:t>linéaire </a:t>
            </a:r>
            <a:r>
              <a:rPr sz="1200" dirty="0">
                <a:latin typeface="Times New Roman"/>
                <a:cs typeface="Times New Roman"/>
              </a:rPr>
              <a:t>de l’image à la dimension </a:t>
            </a:r>
            <a:r>
              <a:rPr sz="1200" spc="-5" dirty="0">
                <a:latin typeface="Times New Roman"/>
                <a:cs typeface="Times New Roman"/>
              </a:rPr>
              <a:t>correspondante </a:t>
            </a:r>
            <a:r>
              <a:rPr sz="1200" dirty="0">
                <a:latin typeface="Times New Roman"/>
                <a:cs typeface="Times New Roman"/>
              </a:rPr>
              <a:t>de l’objet </a:t>
            </a:r>
            <a:r>
              <a:rPr sz="1250" i="1" spc="-10" dirty="0">
                <a:latin typeface="Symbol"/>
                <a:cs typeface="Symbol"/>
              </a:rPr>
              <a:t></a:t>
            </a:r>
            <a:r>
              <a:rPr sz="1250" i="1" spc="-1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Symbol"/>
                <a:cs typeface="Symbol"/>
              </a:rPr>
              <a:t>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800" i="1" spc="-22" baseline="34722" dirty="0">
                <a:latin typeface="Times New Roman"/>
                <a:cs typeface="Times New Roman"/>
              </a:rPr>
              <a:t>A</a:t>
            </a:r>
            <a:r>
              <a:rPr sz="1800" spc="-22" baseline="34722" dirty="0">
                <a:latin typeface="Times New Roman"/>
                <a:cs typeface="Times New Roman"/>
              </a:rPr>
              <a:t>'</a:t>
            </a:r>
            <a:r>
              <a:rPr sz="1800" spc="-367" baseline="34722" dirty="0">
                <a:latin typeface="Times New Roman"/>
                <a:cs typeface="Times New Roman"/>
              </a:rPr>
              <a:t> </a:t>
            </a:r>
            <a:r>
              <a:rPr sz="1800" i="1" spc="22" baseline="34722" dirty="0">
                <a:latin typeface="Times New Roman"/>
                <a:cs typeface="Times New Roman"/>
              </a:rPr>
              <a:t>B</a:t>
            </a:r>
            <a:r>
              <a:rPr sz="1800" spc="22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  <a:p>
            <a:pPr marR="127635" algn="r">
              <a:lnSpc>
                <a:spcPts val="1235"/>
              </a:lnSpc>
            </a:pPr>
            <a:r>
              <a:rPr sz="1200" i="1" spc="-25" dirty="0">
                <a:latin typeface="Times New Roman"/>
                <a:cs typeface="Times New Roman"/>
              </a:rPr>
              <a:t>AB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imes New Roman"/>
              <a:cs typeface="Times New Roman"/>
            </a:endParaRPr>
          </a:p>
          <a:p>
            <a:pPr marL="3175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a. </a:t>
            </a:r>
            <a:r>
              <a:rPr sz="1200" b="1" spc="-5" dirty="0">
                <a:latin typeface="Times New Roman"/>
                <a:cs typeface="Times New Roman"/>
              </a:rPr>
              <a:t>origine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50">
              <a:latin typeface="Times New Roman"/>
              <a:cs typeface="Times New Roman"/>
            </a:endParaRPr>
          </a:p>
          <a:p>
            <a:pPr marR="352425" algn="ctr">
              <a:lnSpc>
                <a:spcPct val="100000"/>
              </a:lnSpc>
            </a:pPr>
            <a:r>
              <a:rPr sz="1400" spc="-5" dirty="0">
                <a:latin typeface="Times New Roman"/>
                <a:cs typeface="Times New Roman"/>
              </a:rPr>
              <a:t>n&gt;n’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052696" y="2348230"/>
            <a:ext cx="1758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" dirty="0">
                <a:latin typeface="Times New Roman"/>
                <a:cs typeface="Times New Roman"/>
              </a:rPr>
              <a:t>n’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366642" y="2404618"/>
            <a:ext cx="1149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366642" y="3148330"/>
            <a:ext cx="1447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880361" y="2576830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1880361" y="3263010"/>
            <a:ext cx="1447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B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5538596" y="2729230"/>
            <a:ext cx="2152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5" dirty="0">
                <a:latin typeface="Times New Roman"/>
                <a:cs typeface="Times New Roman"/>
              </a:rPr>
              <a:t>A’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5424296" y="3720210"/>
            <a:ext cx="2038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B’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2909442" y="3605910"/>
            <a:ext cx="12636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1726564" y="8710929"/>
            <a:ext cx="541020" cy="1075690"/>
          </a:xfrm>
          <a:custGeom>
            <a:avLst/>
            <a:gdLst/>
            <a:ahLst/>
            <a:cxnLst/>
            <a:rect l="l" t="t" r="r" b="b"/>
            <a:pathLst>
              <a:path w="541019" h="1075690">
                <a:moveTo>
                  <a:pt x="0" y="0"/>
                </a:moveTo>
                <a:lnTo>
                  <a:pt x="49248" y="2206"/>
                </a:lnTo>
                <a:lnTo>
                  <a:pt x="97257" y="8697"/>
                </a:lnTo>
                <a:lnTo>
                  <a:pt x="143836" y="19282"/>
                </a:lnTo>
                <a:lnTo>
                  <a:pt x="188793" y="33772"/>
                </a:lnTo>
                <a:lnTo>
                  <a:pt x="231937" y="51975"/>
                </a:lnTo>
                <a:lnTo>
                  <a:pt x="273078" y="73702"/>
                </a:lnTo>
                <a:lnTo>
                  <a:pt x="312024" y="98761"/>
                </a:lnTo>
                <a:lnTo>
                  <a:pt x="348586" y="126962"/>
                </a:lnTo>
                <a:lnTo>
                  <a:pt x="382571" y="158114"/>
                </a:lnTo>
                <a:lnTo>
                  <a:pt x="413790" y="192028"/>
                </a:lnTo>
                <a:lnTo>
                  <a:pt x="442050" y="228512"/>
                </a:lnTo>
                <a:lnTo>
                  <a:pt x="467162" y="267377"/>
                </a:lnTo>
                <a:lnTo>
                  <a:pt x="488934" y="308431"/>
                </a:lnTo>
                <a:lnTo>
                  <a:pt x="507176" y="351484"/>
                </a:lnTo>
                <a:lnTo>
                  <a:pt x="521696" y="396345"/>
                </a:lnTo>
                <a:lnTo>
                  <a:pt x="532304" y="442825"/>
                </a:lnTo>
                <a:lnTo>
                  <a:pt x="538809" y="490732"/>
                </a:lnTo>
                <a:lnTo>
                  <a:pt x="541020" y="539876"/>
                </a:lnTo>
                <a:lnTo>
                  <a:pt x="538929" y="587549"/>
                </a:lnTo>
                <a:lnTo>
                  <a:pt x="532768" y="634144"/>
                </a:lnTo>
                <a:lnTo>
                  <a:pt x="522703" y="679472"/>
                </a:lnTo>
                <a:lnTo>
                  <a:pt x="508902" y="723346"/>
                </a:lnTo>
                <a:lnTo>
                  <a:pt x="491532" y="765576"/>
                </a:lnTo>
                <a:lnTo>
                  <a:pt x="470759" y="805975"/>
                </a:lnTo>
                <a:lnTo>
                  <a:pt x="446750" y="844355"/>
                </a:lnTo>
                <a:lnTo>
                  <a:pt x="419672" y="880528"/>
                </a:lnTo>
                <a:lnTo>
                  <a:pt x="389692" y="914305"/>
                </a:lnTo>
                <a:lnTo>
                  <a:pt x="356977" y="945498"/>
                </a:lnTo>
                <a:lnTo>
                  <a:pt x="321693" y="973918"/>
                </a:lnTo>
                <a:lnTo>
                  <a:pt x="284009" y="999379"/>
                </a:lnTo>
                <a:lnTo>
                  <a:pt x="244089" y="1021691"/>
                </a:lnTo>
                <a:lnTo>
                  <a:pt x="202102" y="1040666"/>
                </a:lnTo>
                <a:lnTo>
                  <a:pt x="158215" y="1056116"/>
                </a:lnTo>
                <a:lnTo>
                  <a:pt x="112593" y="1067854"/>
                </a:lnTo>
                <a:lnTo>
                  <a:pt x="65405" y="107568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842210" y="8730106"/>
            <a:ext cx="541020" cy="1075690"/>
          </a:xfrm>
          <a:custGeom>
            <a:avLst/>
            <a:gdLst/>
            <a:ahLst/>
            <a:cxnLst/>
            <a:rect l="l" t="t" r="r" b="b"/>
            <a:pathLst>
              <a:path w="541020" h="1075690">
                <a:moveTo>
                  <a:pt x="475787" y="1075677"/>
                </a:moveTo>
                <a:lnTo>
                  <a:pt x="427160" y="1067551"/>
                </a:lnTo>
                <a:lnTo>
                  <a:pt x="380279" y="1055321"/>
                </a:lnTo>
                <a:lnTo>
                  <a:pt x="335313" y="1039198"/>
                </a:lnTo>
                <a:lnTo>
                  <a:pt x="292426" y="1019396"/>
                </a:lnTo>
                <a:lnTo>
                  <a:pt x="251786" y="996126"/>
                </a:lnTo>
                <a:lnTo>
                  <a:pt x="213560" y="969600"/>
                </a:lnTo>
                <a:lnTo>
                  <a:pt x="177914" y="940031"/>
                </a:lnTo>
                <a:lnTo>
                  <a:pt x="145014" y="907631"/>
                </a:lnTo>
                <a:lnTo>
                  <a:pt x="115028" y="872612"/>
                </a:lnTo>
                <a:lnTo>
                  <a:pt x="88121" y="835186"/>
                </a:lnTo>
                <a:lnTo>
                  <a:pt x="64460" y="795565"/>
                </a:lnTo>
                <a:lnTo>
                  <a:pt x="44213" y="753962"/>
                </a:lnTo>
                <a:lnTo>
                  <a:pt x="27545" y="710589"/>
                </a:lnTo>
                <a:lnTo>
                  <a:pt x="14623" y="665658"/>
                </a:lnTo>
                <a:lnTo>
                  <a:pt x="5614" y="619381"/>
                </a:lnTo>
                <a:lnTo>
                  <a:pt x="684" y="571971"/>
                </a:lnTo>
                <a:lnTo>
                  <a:pt x="0" y="523639"/>
                </a:lnTo>
                <a:lnTo>
                  <a:pt x="3728" y="474598"/>
                </a:lnTo>
                <a:lnTo>
                  <a:pt x="11551" y="427519"/>
                </a:lnTo>
                <a:lnTo>
                  <a:pt x="23286" y="382002"/>
                </a:lnTo>
                <a:lnTo>
                  <a:pt x="38744" y="338213"/>
                </a:lnTo>
                <a:lnTo>
                  <a:pt x="57737" y="296318"/>
                </a:lnTo>
                <a:lnTo>
                  <a:pt x="80076" y="256486"/>
                </a:lnTo>
                <a:lnTo>
                  <a:pt x="105572" y="218882"/>
                </a:lnTo>
                <a:lnTo>
                  <a:pt x="134039" y="183673"/>
                </a:lnTo>
                <a:lnTo>
                  <a:pt x="165286" y="151026"/>
                </a:lnTo>
                <a:lnTo>
                  <a:pt x="199125" y="121107"/>
                </a:lnTo>
                <a:lnTo>
                  <a:pt x="235369" y="94084"/>
                </a:lnTo>
                <a:lnTo>
                  <a:pt x="273828" y="70123"/>
                </a:lnTo>
                <a:lnTo>
                  <a:pt x="314314" y="49391"/>
                </a:lnTo>
                <a:lnTo>
                  <a:pt x="356639" y="32055"/>
                </a:lnTo>
                <a:lnTo>
                  <a:pt x="400614" y="18281"/>
                </a:lnTo>
                <a:lnTo>
                  <a:pt x="446051" y="8236"/>
                </a:lnTo>
                <a:lnTo>
                  <a:pt x="492762" y="2086"/>
                </a:lnTo>
                <a:lnTo>
                  <a:pt x="54055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127500" y="9243694"/>
            <a:ext cx="2057400" cy="635"/>
          </a:xfrm>
          <a:custGeom>
            <a:avLst/>
            <a:gdLst/>
            <a:ahLst/>
            <a:cxnLst/>
            <a:rect l="l" t="t" r="r" b="b"/>
            <a:pathLst>
              <a:path w="2057400" h="634">
                <a:moveTo>
                  <a:pt x="0" y="0"/>
                </a:moveTo>
                <a:lnTo>
                  <a:pt x="2057400" y="634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5362321" y="8923781"/>
            <a:ext cx="1289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4592320" y="8923781"/>
            <a:ext cx="3086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5275" algn="l"/>
              </a:tabLst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800100" y="9038081"/>
            <a:ext cx="20828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5005" algn="l"/>
                <a:tab pos="1463040" algn="l"/>
                <a:tab pos="2069464" algn="l"/>
              </a:tabLst>
            </a:pPr>
            <a:r>
              <a:rPr sz="1400" b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C	S	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1955800" y="8519794"/>
            <a:ext cx="2971800" cy="76200"/>
          </a:xfrm>
          <a:custGeom>
            <a:avLst/>
            <a:gdLst/>
            <a:ahLst/>
            <a:cxnLst/>
            <a:rect l="l" t="t" r="r" b="b"/>
            <a:pathLst>
              <a:path w="2971800" h="76200">
                <a:moveTo>
                  <a:pt x="2895600" y="0"/>
                </a:moveTo>
                <a:lnTo>
                  <a:pt x="2895600" y="76199"/>
                </a:lnTo>
                <a:lnTo>
                  <a:pt x="2959100" y="44449"/>
                </a:lnTo>
                <a:lnTo>
                  <a:pt x="2908300" y="44449"/>
                </a:lnTo>
                <a:lnTo>
                  <a:pt x="2908300" y="31749"/>
                </a:lnTo>
                <a:lnTo>
                  <a:pt x="2959100" y="31749"/>
                </a:lnTo>
                <a:lnTo>
                  <a:pt x="2895600" y="0"/>
                </a:lnTo>
                <a:close/>
              </a:path>
              <a:path w="2971800" h="76200">
                <a:moveTo>
                  <a:pt x="2895600" y="31749"/>
                </a:moveTo>
                <a:lnTo>
                  <a:pt x="0" y="31749"/>
                </a:lnTo>
                <a:lnTo>
                  <a:pt x="0" y="44449"/>
                </a:lnTo>
                <a:lnTo>
                  <a:pt x="2895600" y="44449"/>
                </a:lnTo>
                <a:lnTo>
                  <a:pt x="2895600" y="31749"/>
                </a:lnTo>
                <a:close/>
              </a:path>
              <a:path w="2971800" h="76200">
                <a:moveTo>
                  <a:pt x="2959100" y="31749"/>
                </a:moveTo>
                <a:lnTo>
                  <a:pt x="2908300" y="31749"/>
                </a:lnTo>
                <a:lnTo>
                  <a:pt x="2908300" y="44449"/>
                </a:lnTo>
                <a:lnTo>
                  <a:pt x="2959100" y="44449"/>
                </a:lnTo>
                <a:lnTo>
                  <a:pt x="2971800" y="38099"/>
                </a:lnTo>
                <a:lnTo>
                  <a:pt x="2959100" y="317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 txBox="1"/>
          <p:nvPr/>
        </p:nvSpPr>
        <p:spPr>
          <a:xfrm>
            <a:off x="4663821" y="8237981"/>
            <a:ext cx="1270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+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2491867" y="8237981"/>
            <a:ext cx="13455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Sens</a:t>
            </a:r>
            <a:r>
              <a:rPr sz="1400" b="1" spc="-55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propagation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1577086" y="9123426"/>
            <a:ext cx="9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5476621" y="9132569"/>
            <a:ext cx="711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2377185" y="9495231"/>
            <a:ext cx="6788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Concave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5576696" y="9495231"/>
            <a:ext cx="67881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Convexe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/>
          <p:nvPr/>
        </p:nvSpPr>
        <p:spPr>
          <a:xfrm>
            <a:off x="2134870" y="878649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068195" y="8719819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249170" y="901509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201545" y="888174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982470" y="865314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887220" y="861504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249170" y="931036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2220595" y="946276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153920" y="9567544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068195" y="9662794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953895" y="976756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182870" y="861504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2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039995" y="867219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2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4925695" y="8738869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2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4811395" y="8891269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2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4744720" y="9043669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114300" y="1142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4725670" y="9291319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4773295" y="9443719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4820920" y="958659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906645" y="968184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039995" y="975804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299"/>
                </a:moveTo>
                <a:lnTo>
                  <a:pt x="1143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29</a:t>
            </a:fld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301244"/>
            <a:ext cx="6652259" cy="4629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1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130"/>
              </a:spcBef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GENERALITES</a:t>
            </a:r>
            <a:endParaRPr sz="14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1130"/>
              </a:spcBef>
              <a:buAutoNum type="arabicPlain"/>
              <a:tabLst>
                <a:tab pos="470534" algn="l"/>
              </a:tabLst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Introduction</a:t>
            </a:r>
            <a:endParaRPr sz="1400">
              <a:latin typeface="Times New Roman"/>
              <a:cs typeface="Times New Roman"/>
            </a:endParaRPr>
          </a:p>
          <a:p>
            <a:pPr marL="12700" marR="9525" indent="449580">
              <a:lnSpc>
                <a:spcPts val="1610"/>
              </a:lnSpc>
              <a:spcBef>
                <a:spcPts val="434"/>
              </a:spcBef>
            </a:pPr>
            <a:r>
              <a:rPr sz="1400" spc="-5" dirty="0">
                <a:latin typeface="Times New Roman"/>
                <a:cs typeface="Times New Roman"/>
              </a:rPr>
              <a:t>L’optique est l’étude </a:t>
            </a:r>
            <a:r>
              <a:rPr sz="140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radiations électromagnétiques qu’elles soient visibles  ultraviolettes ou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infrarouges.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sz="1400" spc="-5" dirty="0">
                <a:latin typeface="Times New Roman"/>
                <a:cs typeface="Times New Roman"/>
              </a:rPr>
              <a:t>Les sources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lumières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727710" lvl="1" indent="-229235">
              <a:lnSpc>
                <a:spcPct val="100000"/>
              </a:lnSpc>
              <a:spcBef>
                <a:spcPts val="325"/>
              </a:spcBef>
              <a:buAutoNum type="arabicPeriod"/>
              <a:tabLst>
                <a:tab pos="728345" algn="l"/>
              </a:tabLst>
            </a:pPr>
            <a:r>
              <a:rPr sz="1400" spc="-5" dirty="0">
                <a:latin typeface="Times New Roman"/>
                <a:cs typeface="Times New Roman"/>
              </a:rPr>
              <a:t>Sources primaires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soleil, lampes,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bougie</a:t>
            </a:r>
            <a:endParaRPr sz="1400">
              <a:latin typeface="Times New Roman"/>
              <a:cs typeface="Times New Roman"/>
            </a:endParaRPr>
          </a:p>
          <a:p>
            <a:pPr marL="727710" lvl="1" indent="-229235">
              <a:lnSpc>
                <a:spcPct val="100000"/>
              </a:lnSpc>
              <a:spcBef>
                <a:spcPts val="334"/>
              </a:spcBef>
              <a:buAutoNum type="arabicPeriod"/>
              <a:tabLst>
                <a:tab pos="728345" algn="l"/>
              </a:tabLst>
            </a:pPr>
            <a:r>
              <a:rPr sz="1400" spc="-5" dirty="0">
                <a:latin typeface="Times New Roman"/>
                <a:cs typeface="Times New Roman"/>
              </a:rPr>
              <a:t>Sources secondaires </a:t>
            </a:r>
            <a:r>
              <a:rPr sz="1400" dirty="0">
                <a:latin typeface="Times New Roman"/>
                <a:cs typeface="Times New Roman"/>
              </a:rPr>
              <a:t>: lune, </a:t>
            </a:r>
            <a:r>
              <a:rPr sz="1400" spc="-5" dirty="0">
                <a:latin typeface="Times New Roman"/>
                <a:cs typeface="Times New Roman"/>
              </a:rPr>
              <a:t>objet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éclairé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400" b="1" dirty="0">
                <a:latin typeface="Times New Roman"/>
                <a:cs typeface="Times New Roman"/>
              </a:rPr>
              <a:t>Un </a:t>
            </a:r>
            <a:r>
              <a:rPr sz="1400" b="1" spc="-5" dirty="0">
                <a:latin typeface="Times New Roman"/>
                <a:cs typeface="Times New Roman"/>
              </a:rPr>
              <a:t>milieu homogène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un milieu dont la composition est </a:t>
            </a:r>
            <a:r>
              <a:rPr sz="1400" dirty="0">
                <a:latin typeface="Times New Roman"/>
                <a:cs typeface="Times New Roman"/>
              </a:rPr>
              <a:t>la même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tout</a:t>
            </a:r>
            <a:r>
              <a:rPr sz="1400" spc="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point.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ts val="1610"/>
              </a:lnSpc>
              <a:spcBef>
                <a:spcPts val="450"/>
              </a:spcBef>
            </a:pPr>
            <a:r>
              <a:rPr sz="1400" b="1" dirty="0">
                <a:latin typeface="Times New Roman"/>
                <a:cs typeface="Times New Roman"/>
              </a:rPr>
              <a:t>Un </a:t>
            </a:r>
            <a:r>
              <a:rPr sz="1400" b="1" spc="-5" dirty="0">
                <a:latin typeface="Times New Roman"/>
                <a:cs typeface="Times New Roman"/>
              </a:rPr>
              <a:t>milieu isotrope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un milieu dont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propriétés sont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mêmes dans toutes les  directions.</a:t>
            </a:r>
            <a:endParaRPr sz="1400">
              <a:latin typeface="Times New Roman"/>
              <a:cs typeface="Times New Roman"/>
            </a:endParaRPr>
          </a:p>
          <a:p>
            <a:pPr marL="12700" marR="5715" indent="43815">
              <a:lnSpc>
                <a:spcPts val="1620"/>
              </a:lnSpc>
              <a:spcBef>
                <a:spcPts val="385"/>
              </a:spcBef>
            </a:pP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milieu </a:t>
            </a:r>
            <a:r>
              <a:rPr sz="1400" b="1" i="1" spc="-5" dirty="0">
                <a:latin typeface="Times New Roman"/>
                <a:cs typeface="Times New Roman"/>
              </a:rPr>
              <a:t>homogène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b="1" i="1" spc="-5" dirty="0">
                <a:latin typeface="Times New Roman"/>
                <a:cs typeface="Times New Roman"/>
              </a:rPr>
              <a:t>isotrope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propage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ligne droite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1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de soleil  qui pénètre dans une pièce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sombre.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5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200">
              <a:latin typeface="Times New Roman"/>
              <a:cs typeface="Times New Roman"/>
            </a:endParaRPr>
          </a:p>
          <a:p>
            <a:pPr marL="455930" indent="-179070">
              <a:lnSpc>
                <a:spcPct val="100000"/>
              </a:lnSpc>
              <a:spcBef>
                <a:spcPts val="5"/>
              </a:spcBef>
              <a:buAutoNum type="arabicPeriod" startAt="2"/>
              <a:tabLst>
                <a:tab pos="456565" algn="l"/>
              </a:tabLst>
            </a:pP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Double aspect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de la</a:t>
            </a:r>
            <a:r>
              <a:rPr sz="1400" b="1" spc="-1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lumière</a:t>
            </a:r>
            <a:endParaRPr sz="1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320"/>
              </a:spcBef>
            </a:pPr>
            <a:r>
              <a:rPr sz="1400" spc="-5" dirty="0">
                <a:latin typeface="Times New Roman"/>
                <a:cs typeface="Times New Roman"/>
              </a:rPr>
              <a:t>Deux théories apparemment contradictoires ont été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élaborées</a:t>
            </a:r>
            <a:endParaRPr sz="1400">
              <a:latin typeface="Times New Roman"/>
              <a:cs typeface="Times New Roman"/>
            </a:endParaRPr>
          </a:p>
          <a:p>
            <a:pPr marL="689610" lvl="1" indent="-229235">
              <a:lnSpc>
                <a:spcPct val="100000"/>
              </a:lnSpc>
              <a:spcBef>
                <a:spcPts val="340"/>
              </a:spcBef>
              <a:buAutoNum type="arabicPeriod"/>
              <a:tabLst>
                <a:tab pos="690245" algn="l"/>
              </a:tabLst>
            </a:pP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Théorie</a:t>
            </a:r>
            <a:r>
              <a:rPr sz="14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ondulatoire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168" y="4945506"/>
            <a:ext cx="664718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78485" algn="l"/>
                <a:tab pos="937894" algn="l"/>
                <a:tab pos="1276985" algn="l"/>
                <a:tab pos="2098675" algn="l"/>
                <a:tab pos="2407920" algn="l"/>
                <a:tab pos="3180080" algn="l"/>
                <a:tab pos="3451225" algn="l"/>
                <a:tab pos="4272280" algn="l"/>
                <a:tab pos="4541520" algn="l"/>
                <a:tab pos="5226685" algn="l"/>
                <a:tab pos="5889625" algn="l"/>
                <a:tab pos="6287135" algn="l"/>
              </a:tabLst>
            </a:pPr>
            <a:r>
              <a:rPr sz="1400" dirty="0">
                <a:latin typeface="Times New Roman"/>
                <a:cs typeface="Times New Roman"/>
              </a:rPr>
              <a:t>Basée	</a:t>
            </a:r>
            <a:r>
              <a:rPr sz="1400" spc="-10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ur	l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s	</a:t>
            </a:r>
            <a:r>
              <a:rPr sz="1400" spc="-15" dirty="0">
                <a:latin typeface="Times New Roman"/>
                <a:cs typeface="Times New Roman"/>
              </a:rPr>
              <a:t>é</a:t>
            </a:r>
            <a:r>
              <a:rPr sz="1400" dirty="0">
                <a:latin typeface="Times New Roman"/>
                <a:cs typeface="Times New Roman"/>
              </a:rPr>
              <a:t>q</a:t>
            </a:r>
            <a:r>
              <a:rPr sz="1400" spc="-10" dirty="0">
                <a:latin typeface="Times New Roman"/>
                <a:cs typeface="Times New Roman"/>
              </a:rPr>
              <a:t>u</a:t>
            </a:r>
            <a:r>
              <a:rPr sz="1400" dirty="0">
                <a:latin typeface="Times New Roman"/>
                <a:cs typeface="Times New Roman"/>
              </a:rPr>
              <a:t>at</a:t>
            </a:r>
            <a:r>
              <a:rPr sz="1400" spc="-10" dirty="0">
                <a:latin typeface="Times New Roman"/>
                <a:cs typeface="Times New Roman"/>
              </a:rPr>
              <a:t>io</a:t>
            </a:r>
            <a:r>
              <a:rPr sz="1400" dirty="0">
                <a:latin typeface="Times New Roman"/>
                <a:cs typeface="Times New Roman"/>
              </a:rPr>
              <a:t>ns	de	M</a:t>
            </a:r>
            <a:r>
              <a:rPr sz="1400" spc="-15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x</a:t>
            </a:r>
            <a:r>
              <a:rPr sz="1400" spc="-10" dirty="0">
                <a:latin typeface="Times New Roman"/>
                <a:cs typeface="Times New Roman"/>
              </a:rPr>
              <a:t>w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10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l	et	</a:t>
            </a:r>
            <a:r>
              <a:rPr sz="1400" spc="-15" dirty="0">
                <a:latin typeface="Times New Roman"/>
                <a:cs typeface="Times New Roman"/>
              </a:rPr>
              <a:t>c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400" spc="-10" dirty="0">
                <a:latin typeface="Times New Roman"/>
                <a:cs typeface="Times New Roman"/>
              </a:rPr>
              <a:t>si</a:t>
            </a:r>
            <a:r>
              <a:rPr sz="1400" dirty="0">
                <a:latin typeface="Times New Roman"/>
                <a:cs typeface="Times New Roman"/>
              </a:rPr>
              <a:t>dère	la	</a:t>
            </a:r>
            <a:r>
              <a:rPr sz="1400" spc="-10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um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ère	</a:t>
            </a:r>
            <a:r>
              <a:rPr sz="1400" spc="-15" dirty="0">
                <a:latin typeface="Times New Roman"/>
                <a:cs typeface="Times New Roman"/>
              </a:rPr>
              <a:t>c</a:t>
            </a:r>
            <a:r>
              <a:rPr sz="1400" dirty="0">
                <a:latin typeface="Times New Roman"/>
                <a:cs typeface="Times New Roman"/>
              </a:rPr>
              <a:t>o</a:t>
            </a:r>
            <a:r>
              <a:rPr sz="1400" spc="-1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me	u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e	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nde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917615" y="5160428"/>
            <a:ext cx="640715" cy="2108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67690" algn="l"/>
              </a:tabLst>
            </a:pPr>
            <a:r>
              <a:rPr sz="1200" spc="20" dirty="0">
                <a:latin typeface="MT Extra"/>
                <a:cs typeface="MT Extra"/>
              </a:rPr>
              <a:t></a:t>
            </a:r>
            <a:r>
              <a:rPr sz="1200" spc="20" dirty="0">
                <a:latin typeface="Times New Roman"/>
                <a:cs typeface="Times New Roman"/>
              </a:rPr>
              <a:t>  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MT Extra"/>
                <a:cs typeface="MT Extra"/>
              </a:rPr>
              <a:t>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150" dirty="0">
                <a:latin typeface="MT Extra"/>
                <a:cs typeface="MT Extra"/>
              </a:rPr>
              <a:t></a:t>
            </a:r>
            <a:endParaRPr sz="1150">
              <a:latin typeface="MT Extra"/>
              <a:cs typeface="MT Extr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5168" y="5185397"/>
            <a:ext cx="4564380" cy="3403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7" baseline="1984" dirty="0">
                <a:latin typeface="Times New Roman"/>
                <a:cs typeface="Times New Roman"/>
              </a:rPr>
              <a:t>électromagnétique </a:t>
            </a:r>
            <a:r>
              <a:rPr sz="2050" b="1" spc="-65" dirty="0">
                <a:latin typeface="Symbol"/>
                <a:cs typeface="Symbol"/>
              </a:rPr>
              <a:t></a:t>
            </a:r>
            <a:r>
              <a:rPr sz="1200" b="1" i="1" spc="-65" dirty="0">
                <a:latin typeface="Times New Roman"/>
                <a:cs typeface="Times New Roman"/>
              </a:rPr>
              <a:t>E</a:t>
            </a:r>
            <a:r>
              <a:rPr sz="1200" b="1" spc="-65" dirty="0">
                <a:latin typeface="Times New Roman"/>
                <a:cs typeface="Times New Roman"/>
              </a:rPr>
              <a:t>, </a:t>
            </a:r>
            <a:r>
              <a:rPr sz="1200" b="1" i="1" spc="-100" dirty="0">
                <a:latin typeface="Times New Roman"/>
                <a:cs typeface="Times New Roman"/>
              </a:rPr>
              <a:t>B</a:t>
            </a:r>
            <a:r>
              <a:rPr sz="2050" b="1" spc="-100" dirty="0">
                <a:latin typeface="Symbol"/>
                <a:cs typeface="Symbol"/>
              </a:rPr>
              <a:t></a:t>
            </a:r>
            <a:r>
              <a:rPr sz="2050" b="1" spc="-100" dirty="0">
                <a:latin typeface="Times New Roman"/>
                <a:cs typeface="Times New Roman"/>
              </a:rPr>
              <a:t> </a:t>
            </a:r>
            <a:r>
              <a:rPr sz="2100" baseline="1984" dirty="0">
                <a:latin typeface="Times New Roman"/>
                <a:cs typeface="Times New Roman"/>
              </a:rPr>
              <a:t>. </a:t>
            </a:r>
            <a:r>
              <a:rPr sz="1725" b="1" i="1" baseline="2415" dirty="0">
                <a:latin typeface="Times New Roman"/>
                <a:cs typeface="Times New Roman"/>
              </a:rPr>
              <a:t>E </a:t>
            </a:r>
            <a:r>
              <a:rPr sz="2100" spc="-7" baseline="1984" dirty="0">
                <a:latin typeface="Times New Roman"/>
                <a:cs typeface="Times New Roman"/>
              </a:rPr>
              <a:t>Vérifie l’équation </a:t>
            </a:r>
            <a:r>
              <a:rPr sz="2100" baseline="1984" dirty="0">
                <a:latin typeface="Times New Roman"/>
                <a:cs typeface="Times New Roman"/>
              </a:rPr>
              <a:t>de </a:t>
            </a:r>
            <a:r>
              <a:rPr sz="2100" spc="-7" baseline="1984" dirty="0">
                <a:latin typeface="Times New Roman"/>
                <a:cs typeface="Times New Roman"/>
              </a:rPr>
              <a:t>propagation</a:t>
            </a:r>
            <a:endParaRPr sz="2100" baseline="1984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844164" y="5158997"/>
            <a:ext cx="8826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T Extra"/>
                <a:cs typeface="MT Extra"/>
              </a:rPr>
              <a:t></a:t>
            </a:r>
            <a:endParaRPr sz="1200">
              <a:latin typeface="MT Extra"/>
              <a:cs typeface="MT Extr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04889" y="5289775"/>
            <a:ext cx="53530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Symbol"/>
                <a:cs typeface="Symbol"/>
              </a:rPr>
              <a:t>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V</a:t>
            </a:r>
            <a:r>
              <a:rPr sz="1200" b="1" i="1" spc="5" dirty="0">
                <a:latin typeface="Times New Roman"/>
                <a:cs typeface="Times New Roman"/>
              </a:rPr>
              <a:t> </a:t>
            </a:r>
            <a:r>
              <a:rPr sz="1200" b="1" spc="5" dirty="0">
                <a:latin typeface="Symbol"/>
                <a:cs typeface="Symbol"/>
              </a:rPr>
              <a:t></a:t>
            </a:r>
            <a:r>
              <a:rPr sz="1200" b="1" i="1" spc="5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656217" y="5285302"/>
            <a:ext cx="7048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b="1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40071" y="5148987"/>
            <a:ext cx="354965" cy="4756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30"/>
              </a:spcBef>
              <a:tabLst>
                <a:tab pos="213995" algn="l"/>
              </a:tabLst>
            </a:pPr>
            <a:r>
              <a:rPr sz="1200" b="1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E</a:t>
            </a:r>
            <a:endParaRPr sz="1200">
              <a:latin typeface="Times New Roman"/>
              <a:cs typeface="Times New Roman"/>
            </a:endParaRPr>
          </a:p>
          <a:p>
            <a:pPr marL="78740">
              <a:lnSpc>
                <a:spcPct val="100000"/>
              </a:lnSpc>
              <a:spcBef>
                <a:spcPts val="330"/>
              </a:spcBef>
            </a:pPr>
            <a:r>
              <a:rPr sz="1200" b="1" dirty="0">
                <a:latin typeface="Symbol"/>
                <a:cs typeface="Symbol"/>
              </a:rPr>
              <a:t></a:t>
            </a:r>
            <a:r>
              <a:rPr sz="1200" b="1" i="1" dirty="0">
                <a:latin typeface="Times New Roman"/>
                <a:cs typeface="Times New Roman"/>
              </a:rPr>
              <a:t>t</a:t>
            </a:r>
            <a:r>
              <a:rPr sz="1200" b="1" i="1" spc="-114" dirty="0">
                <a:latin typeface="Times New Roman"/>
                <a:cs typeface="Times New Roman"/>
              </a:rPr>
              <a:t> </a:t>
            </a:r>
            <a:r>
              <a:rPr sz="1050" b="1" baseline="43650" dirty="0">
                <a:latin typeface="Times New Roman"/>
                <a:cs typeface="Times New Roman"/>
              </a:rPr>
              <a:t>2</a:t>
            </a:r>
            <a:endParaRPr sz="1050" baseline="4365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048108" y="5059839"/>
            <a:ext cx="3397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800" b="1" baseline="-48611" dirty="0">
                <a:latin typeface="Symbol"/>
                <a:cs typeface="Symbol"/>
              </a:rPr>
              <a:t></a:t>
            </a:r>
            <a:r>
              <a:rPr sz="1800" b="1" baseline="-48611" dirty="0">
                <a:latin typeface="Times New Roman"/>
                <a:cs typeface="Times New Roman"/>
              </a:rPr>
              <a:t> </a:t>
            </a:r>
            <a:r>
              <a:rPr sz="1050" b="1" baseline="-39682" dirty="0">
                <a:latin typeface="Times New Roman"/>
                <a:cs typeface="Times New Roman"/>
              </a:rPr>
              <a:t>2</a:t>
            </a:r>
            <a:r>
              <a:rPr sz="1050" b="1" spc="127" baseline="-3968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MT Extra"/>
                <a:cs typeface="MT Extra"/>
              </a:rPr>
              <a:t></a:t>
            </a:r>
            <a:endParaRPr sz="1200">
              <a:latin typeface="MT Extra"/>
              <a:cs typeface="MT Extra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791336" y="5899607"/>
            <a:ext cx="250825" cy="0"/>
          </a:xfrm>
          <a:custGeom>
            <a:avLst/>
            <a:gdLst/>
            <a:ahLst/>
            <a:cxnLst/>
            <a:rect l="l" t="t" r="r" b="b"/>
            <a:pathLst>
              <a:path w="250825">
                <a:moveTo>
                  <a:pt x="0" y="0"/>
                </a:moveTo>
                <a:lnTo>
                  <a:pt x="250277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201435" y="5899607"/>
            <a:ext cx="241300" cy="0"/>
          </a:xfrm>
          <a:custGeom>
            <a:avLst/>
            <a:gdLst/>
            <a:ahLst/>
            <a:cxnLst/>
            <a:rect l="l" t="t" r="r" b="b"/>
            <a:pathLst>
              <a:path w="241300">
                <a:moveTo>
                  <a:pt x="0" y="0"/>
                </a:moveTo>
                <a:lnTo>
                  <a:pt x="240682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601939" y="5899607"/>
            <a:ext cx="233679" cy="0"/>
          </a:xfrm>
          <a:custGeom>
            <a:avLst/>
            <a:gdLst/>
            <a:ahLst/>
            <a:cxnLst/>
            <a:rect l="l" t="t" r="r" b="b"/>
            <a:pathLst>
              <a:path w="233680">
                <a:moveTo>
                  <a:pt x="0" y="0"/>
                </a:moveTo>
                <a:lnTo>
                  <a:pt x="233547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761289" y="5895987"/>
            <a:ext cx="1086485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447675" algn="l"/>
                <a:tab pos="847725" algn="l"/>
              </a:tabLst>
            </a:pPr>
            <a:r>
              <a:rPr sz="1200" b="1" spc="10" dirty="0">
                <a:latin typeface="Symbol"/>
                <a:cs typeface="Symbol"/>
              </a:rPr>
              <a:t></a:t>
            </a:r>
            <a:r>
              <a:rPr sz="1200" b="1" i="1" spc="10" dirty="0">
                <a:latin typeface="Times New Roman"/>
                <a:cs typeface="Times New Roman"/>
              </a:rPr>
              <a:t>x</a:t>
            </a:r>
            <a:r>
              <a:rPr sz="1200" b="1" i="1" spc="-180" dirty="0">
                <a:latin typeface="Times New Roman"/>
                <a:cs typeface="Times New Roman"/>
              </a:rPr>
              <a:t> </a:t>
            </a:r>
            <a:r>
              <a:rPr sz="1050" b="1" spc="15" baseline="43650" dirty="0">
                <a:latin typeface="Times New Roman"/>
                <a:cs typeface="Times New Roman"/>
              </a:rPr>
              <a:t>2	</a:t>
            </a:r>
            <a:r>
              <a:rPr sz="1200" b="1" spc="10" dirty="0">
                <a:latin typeface="Symbol"/>
                <a:cs typeface="Symbol"/>
              </a:rPr>
              <a:t></a:t>
            </a:r>
            <a:r>
              <a:rPr sz="1200" b="1" i="1" spc="10" dirty="0">
                <a:latin typeface="Times New Roman"/>
                <a:cs typeface="Times New Roman"/>
              </a:rPr>
              <a:t>y</a:t>
            </a:r>
            <a:r>
              <a:rPr sz="1200" b="1" i="1" spc="-185" dirty="0">
                <a:latin typeface="Times New Roman"/>
                <a:cs typeface="Times New Roman"/>
              </a:rPr>
              <a:t> </a:t>
            </a:r>
            <a:r>
              <a:rPr sz="1050" b="1" spc="15" baseline="43650" dirty="0">
                <a:latin typeface="Times New Roman"/>
                <a:cs typeface="Times New Roman"/>
              </a:rPr>
              <a:t>2	</a:t>
            </a:r>
            <a:r>
              <a:rPr sz="1200" b="1" spc="10" dirty="0">
                <a:latin typeface="Symbol"/>
                <a:cs typeface="Symbol"/>
              </a:rPr>
              <a:t></a:t>
            </a:r>
            <a:r>
              <a:rPr sz="1200" b="1" i="1" spc="10" dirty="0">
                <a:latin typeface="Times New Roman"/>
                <a:cs typeface="Times New Roman"/>
              </a:rPr>
              <a:t>z</a:t>
            </a:r>
            <a:r>
              <a:rPr sz="1200" b="1" i="1" spc="-204" dirty="0">
                <a:latin typeface="Times New Roman"/>
                <a:cs typeface="Times New Roman"/>
              </a:rPr>
              <a:t> </a:t>
            </a:r>
            <a:r>
              <a:rPr sz="1050" b="1" spc="15" baseline="43650" dirty="0">
                <a:latin typeface="Times New Roman"/>
                <a:cs typeface="Times New Roman"/>
              </a:rPr>
              <a:t>2</a:t>
            </a:r>
            <a:endParaRPr sz="1050" baseline="43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8149" y="5605536"/>
            <a:ext cx="1021080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800" b="1" spc="22" baseline="-25462" dirty="0">
                <a:latin typeface="Symbol"/>
                <a:cs typeface="Symbol"/>
              </a:rPr>
              <a:t></a:t>
            </a:r>
            <a:r>
              <a:rPr sz="1800" b="1" spc="22" baseline="-25462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 </a:t>
            </a:r>
            <a:r>
              <a:rPr sz="1800" b="1" spc="22" baseline="-60185" dirty="0">
                <a:latin typeface="Symbol"/>
                <a:cs typeface="Symbol"/>
              </a:rPr>
              <a:t></a:t>
            </a:r>
            <a:r>
              <a:rPr sz="1800" b="1" spc="22" baseline="-60185" dirty="0">
                <a:latin typeface="Times New Roman"/>
                <a:cs typeface="Times New Roman"/>
              </a:rPr>
              <a:t> </a:t>
            </a:r>
            <a:r>
              <a:rPr sz="1800" b="1" spc="22" baseline="-25462" dirty="0">
                <a:latin typeface="Symbol"/>
                <a:cs typeface="Symbol"/>
              </a:rPr>
              <a:t></a:t>
            </a:r>
            <a:r>
              <a:rPr sz="1800" b="1" spc="22" baseline="-25462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 </a:t>
            </a:r>
            <a:r>
              <a:rPr sz="1800" b="1" spc="22" baseline="-60185" dirty="0">
                <a:latin typeface="Symbol"/>
                <a:cs typeface="Symbol"/>
              </a:rPr>
              <a:t></a:t>
            </a:r>
            <a:r>
              <a:rPr sz="1800" b="1" spc="322" baseline="-60185" dirty="0">
                <a:latin typeface="Times New Roman"/>
                <a:cs typeface="Times New Roman"/>
              </a:rPr>
              <a:t> </a:t>
            </a:r>
            <a:r>
              <a:rPr sz="1800" b="1" spc="22" baseline="-25462" dirty="0">
                <a:latin typeface="Symbol"/>
                <a:cs typeface="Symbol"/>
              </a:rPr>
              <a:t></a:t>
            </a:r>
            <a:r>
              <a:rPr sz="1800" b="1" spc="22" baseline="-25462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79413" y="5750029"/>
            <a:ext cx="59353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34465" algn="l"/>
              </a:tabLst>
            </a:pPr>
            <a:r>
              <a:rPr sz="1725" b="1" baseline="2415" dirty="0">
                <a:latin typeface="Symbol"/>
                <a:cs typeface="Symbol"/>
              </a:rPr>
              <a:t></a:t>
            </a:r>
            <a:r>
              <a:rPr sz="1725" b="1" spc="22" baseline="24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=	le </a:t>
            </a:r>
            <a:r>
              <a:rPr sz="1400" spc="-5" dirty="0">
                <a:latin typeface="Times New Roman"/>
                <a:cs typeface="Times New Roman"/>
              </a:rPr>
              <a:t>laplacien, </a:t>
            </a:r>
            <a:r>
              <a:rPr sz="1200" b="1" i="1" spc="15" dirty="0">
                <a:latin typeface="Times New Roman"/>
                <a:cs typeface="Times New Roman"/>
              </a:rPr>
              <a:t>V </a:t>
            </a:r>
            <a:r>
              <a:rPr sz="1400" spc="-5" dirty="0">
                <a:latin typeface="Times New Roman"/>
                <a:cs typeface="Times New Roman"/>
              </a:rPr>
              <a:t>vitesse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propagation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l’onde dans </a:t>
            </a:r>
            <a:r>
              <a:rPr sz="1400" dirty="0">
                <a:latin typeface="Times New Roman"/>
                <a:cs typeface="Times New Roman"/>
              </a:rPr>
              <a:t>le</a:t>
            </a:r>
            <a:r>
              <a:rPr sz="1400" spc="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milieu.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5168" y="9531807"/>
            <a:ext cx="6645909" cy="443865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Cette théorie explique, les phénomènes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diffraction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d’interférences mais elle n’explique  </a:t>
            </a:r>
            <a:r>
              <a:rPr sz="1400" dirty="0">
                <a:latin typeface="Times New Roman"/>
                <a:cs typeface="Times New Roman"/>
              </a:rPr>
              <a:t>pas l’effet </a:t>
            </a:r>
            <a:r>
              <a:rPr sz="1400" spc="-5" dirty="0">
                <a:latin typeface="Times New Roman"/>
                <a:cs typeface="Times New Roman"/>
              </a:rPr>
              <a:t>photoélectrique </a:t>
            </a:r>
            <a:r>
              <a:rPr sz="1400" dirty="0">
                <a:latin typeface="Times New Roman"/>
                <a:cs typeface="Times New Roman"/>
              </a:rPr>
              <a:t>par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exemple.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860550" y="7198994"/>
            <a:ext cx="3754538" cy="2266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609850" y="7500619"/>
            <a:ext cx="188594" cy="2349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1944370" y="8239125"/>
            <a:ext cx="189230" cy="23558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422015" y="8679179"/>
            <a:ext cx="189230" cy="2355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117340" y="7918450"/>
            <a:ext cx="188595" cy="23495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448934" y="8973184"/>
            <a:ext cx="188594" cy="23495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3123564" y="7421244"/>
            <a:ext cx="189230" cy="23495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47055" y="7808090"/>
            <a:ext cx="95175" cy="80742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4958484" y="8180830"/>
            <a:ext cx="97510" cy="80997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5311521" y="8503157"/>
            <a:ext cx="1612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i="1" dirty="0">
                <a:latin typeface="Times New Roman"/>
                <a:cs typeface="Times New Roman"/>
              </a:rPr>
              <a:t>c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3</a:t>
            </a:fld>
            <a:endParaRPr dirty="0"/>
          </a:p>
        </p:txBody>
      </p:sp>
      <p:sp>
        <p:nvSpPr>
          <p:cNvPr id="28" name="object 28"/>
          <p:cNvSpPr txBox="1"/>
          <p:nvPr/>
        </p:nvSpPr>
        <p:spPr>
          <a:xfrm>
            <a:off x="455168" y="6113754"/>
            <a:ext cx="6350000" cy="2285365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 </a:t>
            </a:r>
            <a:r>
              <a:rPr sz="1400" spc="-1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caractérisée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tant qu’onde électromagnétique </a:t>
            </a:r>
            <a:r>
              <a:rPr sz="1400" dirty="0">
                <a:latin typeface="Times New Roman"/>
                <a:cs typeface="Times New Roman"/>
              </a:rPr>
              <a:t>par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95580" indent="-182880">
              <a:lnSpc>
                <a:spcPct val="100000"/>
              </a:lnSpc>
              <a:spcBef>
                <a:spcPts val="325"/>
              </a:spcBef>
              <a:buAutoNum type="alphaLcParenR"/>
              <a:tabLst>
                <a:tab pos="195580" algn="l"/>
              </a:tabLst>
            </a:pPr>
            <a:r>
              <a:rPr sz="1400" dirty="0">
                <a:latin typeface="Times New Roman"/>
                <a:cs typeface="Times New Roman"/>
              </a:rPr>
              <a:t>sa </a:t>
            </a:r>
            <a:r>
              <a:rPr sz="1400" spc="-5" dirty="0">
                <a:latin typeface="Times New Roman"/>
                <a:cs typeface="Times New Roman"/>
              </a:rPr>
              <a:t>fréquence </a:t>
            </a:r>
            <a:r>
              <a:rPr sz="1200" i="1" spc="-55" dirty="0">
                <a:latin typeface="Symbol"/>
                <a:cs typeface="Symbol"/>
              </a:rPr>
              <a:t></a:t>
            </a:r>
            <a:r>
              <a:rPr sz="1200" i="1" spc="-55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fixée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la source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donc indépendante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10" dirty="0">
                <a:latin typeface="Times New Roman"/>
                <a:cs typeface="Times New Roman"/>
              </a:rPr>
              <a:t>milieu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propagation</a:t>
            </a:r>
            <a:endParaRPr sz="1400">
              <a:latin typeface="Times New Roman"/>
              <a:cs typeface="Times New Roman"/>
            </a:endParaRPr>
          </a:p>
          <a:p>
            <a:pPr marL="162560" indent="-150495">
              <a:lnSpc>
                <a:spcPct val="100000"/>
              </a:lnSpc>
              <a:spcBef>
                <a:spcPts val="360"/>
              </a:spcBef>
              <a:buAutoNum type="alphaLcParenR"/>
              <a:tabLst>
                <a:tab pos="163195" algn="l"/>
              </a:tabLst>
            </a:pPr>
            <a:r>
              <a:rPr sz="1400" spc="-5" dirty="0">
                <a:latin typeface="Times New Roman"/>
                <a:cs typeface="Times New Roman"/>
              </a:rPr>
              <a:t>sa longueur d’onde </a:t>
            </a:r>
            <a:r>
              <a:rPr sz="1250" b="1" i="1" spc="5" dirty="0">
                <a:latin typeface="Symbol"/>
                <a:cs typeface="Symbol"/>
              </a:rPr>
              <a:t></a:t>
            </a:r>
            <a:r>
              <a:rPr sz="1250" b="1" i="1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qui la distance </a:t>
            </a:r>
            <a:r>
              <a:rPr sz="1400" dirty="0">
                <a:latin typeface="Times New Roman"/>
                <a:cs typeface="Times New Roman"/>
              </a:rPr>
              <a:t>parcourue </a:t>
            </a:r>
            <a:r>
              <a:rPr sz="1400" spc="-5" dirty="0">
                <a:latin typeface="Times New Roman"/>
                <a:cs typeface="Times New Roman"/>
              </a:rPr>
              <a:t>pendant une période,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vide </a:t>
            </a:r>
            <a:r>
              <a:rPr sz="1250" i="1" spc="15" dirty="0">
                <a:latin typeface="Symbol"/>
                <a:cs typeface="Symbol"/>
              </a:rPr>
              <a:t></a:t>
            </a:r>
            <a:r>
              <a:rPr sz="1250" i="1" spc="15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Symbol"/>
                <a:cs typeface="Symbol"/>
              </a:rPr>
              <a:t>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i="1" spc="-40" dirty="0">
                <a:latin typeface="Times New Roman"/>
                <a:cs typeface="Times New Roman"/>
              </a:rPr>
              <a:t>cT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350">
              <a:latin typeface="Times New Roman"/>
              <a:cs typeface="Times New Roman"/>
            </a:endParaRPr>
          </a:p>
          <a:p>
            <a:pPr marL="2600960">
              <a:lnSpc>
                <a:spcPct val="100000"/>
              </a:lnSpc>
              <a:spcBef>
                <a:spcPts val="5"/>
              </a:spcBef>
            </a:pPr>
            <a:r>
              <a:rPr sz="2000" dirty="0">
                <a:latin typeface="Symbol"/>
                <a:cs typeface="Symbol"/>
              </a:rPr>
              <a:t>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3000" baseline="2777" dirty="0">
                <a:latin typeface="Arial"/>
                <a:cs typeface="Arial"/>
              </a:rPr>
              <a:t>= </a:t>
            </a:r>
            <a:r>
              <a:rPr sz="3600" i="1" baseline="2314" dirty="0">
                <a:latin typeface="Times New Roman"/>
                <a:cs typeface="Times New Roman"/>
              </a:rPr>
              <a:t>c . </a:t>
            </a:r>
            <a:r>
              <a:rPr sz="3600" i="1" spc="-7" baseline="2314" dirty="0">
                <a:latin typeface="Times New Roman"/>
                <a:cs typeface="Times New Roman"/>
              </a:rPr>
              <a:t>T </a:t>
            </a:r>
            <a:r>
              <a:rPr sz="2000" dirty="0">
                <a:latin typeface="Arial"/>
                <a:cs typeface="Arial"/>
              </a:rPr>
              <a:t>= 0.4 à </a:t>
            </a:r>
            <a:r>
              <a:rPr sz="2000" spc="-5" dirty="0">
                <a:latin typeface="Arial"/>
                <a:cs typeface="Arial"/>
              </a:rPr>
              <a:t>0.7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Symbol"/>
                <a:cs typeface="Symbol"/>
              </a:rPr>
              <a:t></a:t>
            </a:r>
            <a:r>
              <a:rPr sz="2000" dirty="0">
                <a:latin typeface="Arial"/>
                <a:cs typeface="Arial"/>
              </a:rPr>
              <a:t>m</a:t>
            </a:r>
            <a:endParaRPr sz="2000">
              <a:latin typeface="Arial"/>
              <a:cs typeface="Arial"/>
            </a:endParaRPr>
          </a:p>
          <a:p>
            <a:pPr marL="863600" algn="ctr">
              <a:lnSpc>
                <a:spcPct val="100000"/>
              </a:lnSpc>
              <a:spcBef>
                <a:spcPts val="1814"/>
              </a:spcBef>
            </a:pPr>
            <a:r>
              <a:rPr sz="1150" i="1" spc="-15" dirty="0">
                <a:solidFill>
                  <a:srgbClr val="FF0000"/>
                </a:solidFill>
                <a:latin typeface="Times New Roman"/>
                <a:cs typeface="Times New Roman"/>
              </a:rPr>
              <a:t>E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R="1777364" algn="r">
              <a:lnSpc>
                <a:spcPct val="100000"/>
              </a:lnSpc>
            </a:pPr>
            <a:r>
              <a:rPr sz="1150" i="1" spc="-15" dirty="0">
                <a:solidFill>
                  <a:srgbClr val="0000FF"/>
                </a:solidFill>
                <a:latin typeface="Times New Roman"/>
                <a:cs typeface="Times New Roman"/>
              </a:rPr>
              <a:t>B</a:t>
            </a:r>
            <a:endParaRPr sz="11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00655" y="2881451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082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953468" y="2984198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782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99847" y="2881451"/>
            <a:ext cx="177800" cy="0"/>
          </a:xfrm>
          <a:custGeom>
            <a:avLst/>
            <a:gdLst/>
            <a:ahLst/>
            <a:cxnLst/>
            <a:rect l="l" t="t" r="r" b="b"/>
            <a:pathLst>
              <a:path w="177800">
                <a:moveTo>
                  <a:pt x="0" y="0"/>
                </a:moveTo>
                <a:lnTo>
                  <a:pt x="177766" y="0"/>
                </a:lnTo>
              </a:path>
            </a:pathLst>
          </a:custGeom>
          <a:ln w="618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488815" y="3274996"/>
            <a:ext cx="201930" cy="0"/>
          </a:xfrm>
          <a:custGeom>
            <a:avLst/>
            <a:gdLst/>
            <a:ahLst/>
            <a:cxnLst/>
            <a:rect l="l" t="t" r="r" b="b"/>
            <a:pathLst>
              <a:path w="201929">
                <a:moveTo>
                  <a:pt x="0" y="0"/>
                </a:moveTo>
                <a:lnTo>
                  <a:pt x="201634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965801" y="3377576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7700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12002" y="3274996"/>
            <a:ext cx="178435" cy="0"/>
          </a:xfrm>
          <a:custGeom>
            <a:avLst/>
            <a:gdLst/>
            <a:ahLst/>
            <a:cxnLst/>
            <a:rect l="l" t="t" r="r" b="b"/>
            <a:pathLst>
              <a:path w="178435">
                <a:moveTo>
                  <a:pt x="0" y="0"/>
                </a:moveTo>
                <a:lnTo>
                  <a:pt x="17809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91668" y="825500"/>
            <a:ext cx="6668770" cy="50330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48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2-</a:t>
            </a:r>
            <a:r>
              <a:rPr sz="1200" b="1" spc="19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Stigmatisme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150">
              <a:latin typeface="Times New Roman"/>
              <a:cs typeface="Times New Roman"/>
            </a:endParaRPr>
          </a:p>
          <a:p>
            <a:pPr marL="76200" marR="92710">
              <a:lnSpc>
                <a:spcPct val="97500"/>
              </a:lnSpc>
            </a:pPr>
            <a:r>
              <a:rPr sz="1200" spc="-5" dirty="0">
                <a:latin typeface="Times New Roman"/>
                <a:cs typeface="Times New Roman"/>
              </a:rPr>
              <a:t>Nous avons </a:t>
            </a:r>
            <a:r>
              <a:rPr sz="1200" dirty="0">
                <a:latin typeface="Times New Roman"/>
                <a:cs typeface="Times New Roman"/>
              </a:rPr>
              <a:t>vu que le miroir </a:t>
            </a:r>
            <a:r>
              <a:rPr sz="1200" spc="-5" dirty="0">
                <a:latin typeface="Times New Roman"/>
                <a:cs typeface="Times New Roman"/>
              </a:rPr>
              <a:t>peut être </a:t>
            </a:r>
            <a:r>
              <a:rPr sz="1200" dirty="0">
                <a:latin typeface="Times New Roman"/>
                <a:cs typeface="Times New Roman"/>
              </a:rPr>
              <a:t>traité comme un dioptre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lequel </a:t>
            </a:r>
            <a:r>
              <a:rPr sz="1200" spc="-5" dirty="0">
                <a:latin typeface="Times New Roman"/>
                <a:cs typeface="Times New Roman"/>
              </a:rPr>
              <a:t>l’indice </a:t>
            </a:r>
            <a:r>
              <a:rPr sz="1200" dirty="0">
                <a:latin typeface="Times New Roman"/>
                <a:cs typeface="Times New Roman"/>
              </a:rPr>
              <a:t>du </a:t>
            </a:r>
            <a:r>
              <a:rPr sz="1200" spc="-5" dirty="0">
                <a:latin typeface="Times New Roman"/>
                <a:cs typeface="Times New Roman"/>
              </a:rPr>
              <a:t>milieu image est  </a:t>
            </a:r>
            <a:r>
              <a:rPr sz="1800" spc="-7" baseline="2314" dirty="0">
                <a:latin typeface="Times New Roman"/>
                <a:cs typeface="Times New Roman"/>
              </a:rPr>
              <a:t>égale et </a:t>
            </a:r>
            <a:r>
              <a:rPr sz="1800" baseline="2314" dirty="0">
                <a:latin typeface="Times New Roman"/>
                <a:cs typeface="Times New Roman"/>
              </a:rPr>
              <a:t>opposé à </a:t>
            </a:r>
            <a:r>
              <a:rPr sz="1800" spc="-7" baseline="2314" dirty="0">
                <a:latin typeface="Times New Roman"/>
                <a:cs typeface="Times New Roman"/>
              </a:rPr>
              <a:t>l’indice </a:t>
            </a:r>
            <a:r>
              <a:rPr sz="1800" baseline="2314" dirty="0">
                <a:latin typeface="Times New Roman"/>
                <a:cs typeface="Times New Roman"/>
              </a:rPr>
              <a:t>du </a:t>
            </a:r>
            <a:r>
              <a:rPr sz="1800" spc="-7" baseline="2314" dirty="0">
                <a:latin typeface="Times New Roman"/>
                <a:cs typeface="Times New Roman"/>
              </a:rPr>
              <a:t>milieu </a:t>
            </a:r>
            <a:r>
              <a:rPr sz="1800" baseline="2314" dirty="0">
                <a:latin typeface="Times New Roman"/>
                <a:cs typeface="Times New Roman"/>
              </a:rPr>
              <a:t>objet </a:t>
            </a:r>
            <a:r>
              <a:rPr sz="1200" i="1" spc="60" dirty="0">
                <a:latin typeface="Times New Roman"/>
                <a:cs typeface="Times New Roman"/>
              </a:rPr>
              <a:t>n</a:t>
            </a:r>
            <a:r>
              <a:rPr sz="1200" spc="60" dirty="0">
                <a:latin typeface="Times New Roman"/>
                <a:cs typeface="Times New Roman"/>
              </a:rPr>
              <a:t>'</a:t>
            </a:r>
            <a:r>
              <a:rPr sz="1200" spc="60" dirty="0">
                <a:latin typeface="Symbol"/>
                <a:cs typeface="Symbol"/>
              </a:rPr>
              <a:t>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i="1" spc="35" dirty="0">
                <a:latin typeface="Times New Roman"/>
                <a:cs typeface="Times New Roman"/>
              </a:rPr>
              <a:t>n </a:t>
            </a:r>
            <a:r>
              <a:rPr sz="1800" baseline="2314" dirty="0">
                <a:latin typeface="Times New Roman"/>
                <a:cs typeface="Times New Roman"/>
              </a:rPr>
              <a:t>il </a:t>
            </a:r>
            <a:r>
              <a:rPr sz="1800" spc="-7" baseline="2314" dirty="0">
                <a:latin typeface="Times New Roman"/>
                <a:cs typeface="Times New Roman"/>
              </a:rPr>
              <a:t>suffit </a:t>
            </a:r>
            <a:r>
              <a:rPr sz="1800" baseline="2314" dirty="0">
                <a:latin typeface="Times New Roman"/>
                <a:cs typeface="Times New Roman"/>
              </a:rPr>
              <a:t>de </a:t>
            </a:r>
            <a:r>
              <a:rPr sz="1800" spc="-7" baseline="2314" dirty="0">
                <a:latin typeface="Times New Roman"/>
                <a:cs typeface="Times New Roman"/>
              </a:rPr>
              <a:t>reprendre </a:t>
            </a:r>
            <a:r>
              <a:rPr sz="1800" baseline="2314" dirty="0">
                <a:latin typeface="Times New Roman"/>
                <a:cs typeface="Times New Roman"/>
              </a:rPr>
              <a:t>les </a:t>
            </a:r>
            <a:r>
              <a:rPr sz="1800" spc="-7" baseline="2314" dirty="0">
                <a:latin typeface="Times New Roman"/>
                <a:cs typeface="Times New Roman"/>
              </a:rPr>
              <a:t>résultats </a:t>
            </a:r>
            <a:r>
              <a:rPr sz="1800" baseline="2314" dirty="0">
                <a:latin typeface="Times New Roman"/>
                <a:cs typeface="Times New Roman"/>
              </a:rPr>
              <a:t>obtenus pour le dioptre  </a:t>
            </a:r>
            <a:r>
              <a:rPr sz="1200" spc="-5" dirty="0">
                <a:latin typeface="Times New Roman"/>
                <a:cs typeface="Times New Roman"/>
              </a:rPr>
              <a:t>sphérique en </a:t>
            </a:r>
            <a:r>
              <a:rPr sz="1200" dirty="0">
                <a:latin typeface="Times New Roman"/>
                <a:cs typeface="Times New Roman"/>
              </a:rPr>
              <a:t>se </a:t>
            </a:r>
            <a:r>
              <a:rPr sz="1200" spc="-5" dirty="0">
                <a:latin typeface="Times New Roman"/>
                <a:cs typeface="Times New Roman"/>
              </a:rPr>
              <a:t>plaçant </a:t>
            </a:r>
            <a:r>
              <a:rPr sz="1200" dirty="0">
                <a:latin typeface="Times New Roman"/>
                <a:cs typeface="Times New Roman"/>
              </a:rPr>
              <a:t>dans </a:t>
            </a:r>
            <a:r>
              <a:rPr sz="1200" spc="-5" dirty="0">
                <a:latin typeface="Times New Roman"/>
                <a:cs typeface="Times New Roman"/>
              </a:rPr>
              <a:t>ce cas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particulier.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76200" marR="4665980" indent="228600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a. stigmatisme </a:t>
            </a:r>
            <a:r>
              <a:rPr sz="1200" b="1" spc="-5" dirty="0">
                <a:latin typeface="Times New Roman"/>
                <a:cs typeface="Times New Roman"/>
              </a:rPr>
              <a:t>rigoureux  Cas du dioptre sphérique</a:t>
            </a:r>
            <a:endParaRPr sz="1200">
              <a:latin typeface="Times New Roman"/>
              <a:cs typeface="Times New Roman"/>
            </a:endParaRPr>
          </a:p>
          <a:p>
            <a:pPr marL="533400" indent="-229235">
              <a:lnSpc>
                <a:spcPts val="1315"/>
              </a:lnSpc>
              <a:buChar char="-"/>
              <a:tabLst>
                <a:tab pos="533400" algn="l"/>
                <a:tab pos="534035" algn="l"/>
              </a:tabLst>
            </a:pPr>
            <a:r>
              <a:rPr sz="1200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 marL="533400" indent="-229235">
              <a:lnSpc>
                <a:spcPts val="1380"/>
              </a:lnSpc>
              <a:buChar char="-"/>
              <a:tabLst>
                <a:tab pos="533400" algn="l"/>
                <a:tab pos="534035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</a:t>
            </a:r>
            <a:r>
              <a:rPr sz="1200" spc="-5" dirty="0">
                <a:latin typeface="Times New Roman"/>
                <a:cs typeface="Times New Roman"/>
              </a:rPr>
              <a:t>appartenant </a:t>
            </a:r>
            <a:r>
              <a:rPr sz="1200" dirty="0">
                <a:latin typeface="Times New Roman"/>
                <a:cs typeface="Times New Roman"/>
              </a:rPr>
              <a:t>au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dioptre</a:t>
            </a:r>
            <a:endParaRPr sz="1200">
              <a:latin typeface="Times New Roman"/>
              <a:cs typeface="Times New Roman"/>
            </a:endParaRPr>
          </a:p>
          <a:p>
            <a:pPr marL="533400" indent="-229235">
              <a:lnSpc>
                <a:spcPts val="1410"/>
              </a:lnSpc>
              <a:buChar char="-"/>
              <a:tabLst>
                <a:tab pos="533400" algn="l"/>
                <a:tab pos="534035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de</a:t>
            </a:r>
            <a:r>
              <a:rPr sz="1200" spc="-5" dirty="0">
                <a:latin typeface="Times New Roman"/>
                <a:cs typeface="Times New Roman"/>
              </a:rPr>
              <a:t> weistrass</a:t>
            </a:r>
            <a:endParaRPr sz="1200">
              <a:latin typeface="Times New Roman"/>
              <a:cs typeface="Times New Roman"/>
            </a:endParaRPr>
          </a:p>
          <a:p>
            <a:pPr marL="309245" algn="ctr">
              <a:lnSpc>
                <a:spcPts val="1155"/>
              </a:lnSpc>
              <a:spcBef>
                <a:spcPts val="755"/>
              </a:spcBef>
            </a:pPr>
            <a:r>
              <a:rPr sz="1150" i="1" spc="20" dirty="0">
                <a:latin typeface="Times New Roman"/>
                <a:cs typeface="Times New Roman"/>
              </a:rPr>
              <a:t>CA</a:t>
            </a:r>
            <a:r>
              <a:rPr sz="1150" i="1" spc="-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-45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r>
              <a:rPr sz="1725" spc="30" baseline="36231" dirty="0">
                <a:latin typeface="Times New Roman"/>
                <a:cs typeface="Times New Roman"/>
              </a:rPr>
              <a:t>'</a:t>
            </a:r>
            <a:r>
              <a:rPr sz="1725" spc="-172" baseline="36231" dirty="0">
                <a:latin typeface="Times New Roman"/>
                <a:cs typeface="Times New Roman"/>
              </a:rPr>
              <a:t> </a:t>
            </a:r>
            <a:r>
              <a:rPr sz="1150" i="1" spc="15" dirty="0">
                <a:latin typeface="Times New Roman"/>
                <a:cs typeface="Times New Roman"/>
              </a:rPr>
              <a:t>CS</a:t>
            </a:r>
            <a:endParaRPr sz="1150">
              <a:latin typeface="Times New Roman"/>
              <a:cs typeface="Times New Roman"/>
            </a:endParaRPr>
          </a:p>
          <a:p>
            <a:pPr marL="575310" algn="ctr">
              <a:lnSpc>
                <a:spcPts val="1155"/>
              </a:lnSpc>
            </a:pPr>
            <a:r>
              <a:rPr sz="1150" i="1" spc="20" dirty="0">
                <a:latin typeface="Times New Roman"/>
                <a:cs typeface="Times New Roman"/>
              </a:rPr>
              <a:t>n</a:t>
            </a:r>
            <a:endParaRPr sz="1150">
              <a:latin typeface="Times New Roman"/>
              <a:cs typeface="Times New Roman"/>
            </a:endParaRPr>
          </a:p>
          <a:p>
            <a:pPr marL="308610" algn="ctr">
              <a:lnSpc>
                <a:spcPts val="1155"/>
              </a:lnSpc>
              <a:spcBef>
                <a:spcPts val="790"/>
              </a:spcBef>
            </a:pPr>
            <a:r>
              <a:rPr sz="1150" i="1" spc="10" dirty="0">
                <a:latin typeface="Times New Roman"/>
                <a:cs typeface="Times New Roman"/>
              </a:rPr>
              <a:t>CA</a:t>
            </a:r>
            <a:r>
              <a:rPr sz="1150" spc="10" dirty="0">
                <a:latin typeface="Times New Roman"/>
                <a:cs typeface="Times New Roman"/>
              </a:rPr>
              <a:t>'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r>
              <a:rPr sz="1725" i="1" spc="-15" baseline="36231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CS</a:t>
            </a:r>
            <a:endParaRPr sz="1150">
              <a:latin typeface="Times New Roman"/>
              <a:cs typeface="Times New Roman"/>
            </a:endParaRPr>
          </a:p>
          <a:p>
            <a:pPr marL="605790" algn="ctr">
              <a:lnSpc>
                <a:spcPts val="1140"/>
              </a:lnSpc>
            </a:pP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spc="20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  <a:p>
            <a:pPr marL="304800">
              <a:lnSpc>
                <a:spcPts val="1430"/>
              </a:lnSpc>
            </a:pPr>
            <a:r>
              <a:rPr sz="1200" b="1" spc="-5" dirty="0">
                <a:latin typeface="Times New Roman"/>
                <a:cs typeface="Times New Roman"/>
              </a:rPr>
              <a:t>Cas du miroir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533400" indent="-229235">
              <a:lnSpc>
                <a:spcPts val="1410"/>
              </a:lnSpc>
              <a:spcBef>
                <a:spcPts val="5"/>
              </a:spcBef>
              <a:buChar char="-"/>
              <a:tabLst>
                <a:tab pos="533400" algn="l"/>
                <a:tab pos="534035" algn="l"/>
              </a:tabLst>
            </a:pPr>
            <a:r>
              <a:rPr sz="1200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 marL="533400" indent="-229235">
              <a:lnSpc>
                <a:spcPts val="1380"/>
              </a:lnSpc>
              <a:buChar char="-"/>
              <a:tabLst>
                <a:tab pos="533400" algn="l"/>
                <a:tab pos="534035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du miroir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  <a:p>
            <a:pPr marL="533400" indent="-229235">
              <a:lnSpc>
                <a:spcPts val="1410"/>
              </a:lnSpc>
              <a:buChar char="-"/>
              <a:tabLst>
                <a:tab pos="533400" algn="l"/>
                <a:tab pos="534035" algn="l"/>
              </a:tabLst>
            </a:pPr>
            <a:r>
              <a:rPr sz="1200" dirty="0">
                <a:latin typeface="Times New Roman"/>
                <a:cs typeface="Times New Roman"/>
              </a:rPr>
              <a:t>les points de </a:t>
            </a:r>
            <a:r>
              <a:rPr sz="1200" spc="-5" dirty="0">
                <a:latin typeface="Times New Roman"/>
                <a:cs typeface="Times New Roman"/>
              </a:rPr>
              <a:t>weistrass </a:t>
            </a:r>
            <a:r>
              <a:rPr sz="1200" dirty="0">
                <a:latin typeface="Times New Roman"/>
                <a:cs typeface="Times New Roman"/>
              </a:rPr>
              <a:t>conduisent au </a:t>
            </a:r>
            <a:r>
              <a:rPr sz="1200" spc="-5" dirty="0">
                <a:latin typeface="Times New Roman"/>
                <a:cs typeface="Times New Roman"/>
              </a:rPr>
              <a:t>sommet </a:t>
            </a:r>
            <a:r>
              <a:rPr sz="1200" dirty="0">
                <a:latin typeface="Times New Roman"/>
                <a:cs typeface="Times New Roman"/>
              </a:rPr>
              <a:t>qui </a:t>
            </a:r>
            <a:r>
              <a:rPr sz="1200" spc="-5" dirty="0">
                <a:latin typeface="Times New Roman"/>
                <a:cs typeface="Times New Roman"/>
              </a:rPr>
              <a:t>n’est </a:t>
            </a:r>
            <a:r>
              <a:rPr sz="1200" dirty="0">
                <a:latin typeface="Times New Roman"/>
                <a:cs typeface="Times New Roman"/>
              </a:rPr>
              <a:t>qu’un point du miroir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00">
              <a:latin typeface="Times New Roman"/>
              <a:cs typeface="Times New Roman"/>
            </a:endParaRPr>
          </a:p>
          <a:p>
            <a:pPr marL="304800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latin typeface="Times New Roman"/>
                <a:cs typeface="Times New Roman"/>
              </a:rPr>
              <a:t>b. </a:t>
            </a:r>
            <a:r>
              <a:rPr sz="1200" b="1" dirty="0">
                <a:latin typeface="Times New Roman"/>
                <a:cs typeface="Times New Roman"/>
              </a:rPr>
              <a:t>stigmatisme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approché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76200" marR="30480">
              <a:lnSpc>
                <a:spcPts val="1380"/>
              </a:lnSpc>
            </a:pPr>
            <a:r>
              <a:rPr sz="1200" dirty="0">
                <a:latin typeface="Times New Roman"/>
                <a:cs typeface="Times New Roman"/>
              </a:rPr>
              <a:t>Comme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cas </a:t>
            </a:r>
            <a:r>
              <a:rPr sz="1200" dirty="0">
                <a:latin typeface="Times New Roman"/>
                <a:cs typeface="Times New Roman"/>
              </a:rPr>
              <a:t>du dioptre </a:t>
            </a:r>
            <a:r>
              <a:rPr sz="1200" spc="-5" dirty="0">
                <a:latin typeface="Times New Roman"/>
                <a:cs typeface="Times New Roman"/>
              </a:rPr>
              <a:t>sphérique, </a:t>
            </a:r>
            <a:r>
              <a:rPr sz="1200" dirty="0">
                <a:latin typeface="Times New Roman"/>
                <a:cs typeface="Times New Roman"/>
              </a:rPr>
              <a:t>il y a stigmatisme </a:t>
            </a:r>
            <a:r>
              <a:rPr sz="1200" spc="-5" dirty="0">
                <a:latin typeface="Times New Roman"/>
                <a:cs typeface="Times New Roman"/>
              </a:rPr>
              <a:t>approché si </a:t>
            </a:r>
            <a:r>
              <a:rPr sz="1200" dirty="0">
                <a:latin typeface="Times New Roman"/>
                <a:cs typeface="Times New Roman"/>
              </a:rPr>
              <a:t>l’on </a:t>
            </a:r>
            <a:r>
              <a:rPr sz="1200" spc="10" dirty="0">
                <a:latin typeface="Times New Roman"/>
                <a:cs typeface="Times New Roman"/>
              </a:rPr>
              <a:t>se </a:t>
            </a:r>
            <a:r>
              <a:rPr sz="1200" spc="-5" dirty="0">
                <a:latin typeface="Times New Roman"/>
                <a:cs typeface="Times New Roman"/>
              </a:rPr>
              <a:t>place </a:t>
            </a:r>
            <a:r>
              <a:rPr sz="1200" dirty="0">
                <a:latin typeface="Times New Roman"/>
                <a:cs typeface="Times New Roman"/>
              </a:rPr>
              <a:t>dans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conditions de  </a:t>
            </a:r>
            <a:r>
              <a:rPr sz="1200" spc="-5" dirty="0">
                <a:latin typeface="Times New Roman"/>
                <a:cs typeface="Times New Roman"/>
              </a:rPr>
              <a:t>Gauss </a:t>
            </a:r>
            <a:r>
              <a:rPr sz="1200" dirty="0">
                <a:latin typeface="Times New Roman"/>
                <a:cs typeface="Times New Roman"/>
              </a:rPr>
              <a:t>et pour </a:t>
            </a:r>
            <a:r>
              <a:rPr sz="1200" spc="-5" dirty="0">
                <a:latin typeface="Times New Roman"/>
                <a:cs typeface="Times New Roman"/>
              </a:rPr>
              <a:t>des objets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petites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dimensions.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3048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2.</a:t>
            </a:r>
            <a:r>
              <a:rPr sz="1200" b="1" spc="29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  <a:p>
            <a:pPr marL="76200">
              <a:lnSpc>
                <a:spcPts val="1410"/>
              </a:lnSpc>
            </a:pPr>
            <a:r>
              <a:rPr sz="1200" b="1" spc="-5" dirty="0">
                <a:latin typeface="Times New Roman"/>
                <a:cs typeface="Times New Roman"/>
              </a:rPr>
              <a:t>Cas du dioptre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620947" y="6049021"/>
            <a:ext cx="287020" cy="0"/>
          </a:xfrm>
          <a:custGeom>
            <a:avLst/>
            <a:gdLst/>
            <a:ahLst/>
            <a:cxnLst/>
            <a:rect l="l" t="t" r="r" b="b"/>
            <a:pathLst>
              <a:path w="287020">
                <a:moveTo>
                  <a:pt x="0" y="0"/>
                </a:moveTo>
                <a:lnTo>
                  <a:pt x="28668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83144" y="604902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03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236212" y="5923257"/>
            <a:ext cx="108585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67" baseline="36231" dirty="0">
                <a:latin typeface="Times New Roman"/>
                <a:cs typeface="Times New Roman"/>
              </a:rPr>
              <a:t>nR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165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endParaRPr sz="1725" baseline="36231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618809" y="6040934"/>
            <a:ext cx="68389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69595" algn="l"/>
              </a:tabLst>
            </a:pPr>
            <a:r>
              <a:rPr sz="1150" i="1" spc="35" dirty="0">
                <a:latin typeface="Times New Roman"/>
                <a:cs typeface="Times New Roman"/>
              </a:rPr>
              <a:t>n</a:t>
            </a:r>
            <a:r>
              <a:rPr sz="1150" spc="-5" dirty="0">
                <a:latin typeface="Times New Roman"/>
                <a:cs typeface="Times New Roman"/>
              </a:rPr>
              <a:t>'</a:t>
            </a:r>
            <a:r>
              <a:rPr sz="1150" spc="55" dirty="0">
                <a:latin typeface="Symbol"/>
                <a:cs typeface="Symbol"/>
              </a:rPr>
              <a:t>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i="1" dirty="0">
                <a:latin typeface="Times New Roman"/>
                <a:cs typeface="Times New Roman"/>
              </a:rPr>
              <a:t>	</a:t>
            </a:r>
            <a:r>
              <a:rPr sz="1150" i="1" spc="25" dirty="0">
                <a:latin typeface="Times New Roman"/>
                <a:cs typeface="Times New Roman"/>
              </a:rPr>
              <a:t>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622621" y="6443683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7797" y="0"/>
                </a:lnTo>
              </a:path>
            </a:pathLst>
          </a:custGeom>
          <a:ln w="6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082304" y="6443683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64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323906" y="6190883"/>
            <a:ext cx="927735" cy="451484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85"/>
              </a:spcBef>
            </a:pPr>
            <a:r>
              <a:rPr sz="1725" i="1" spc="15" baseline="-36231" dirty="0">
                <a:latin typeface="Times New Roman"/>
                <a:cs typeface="Times New Roman"/>
              </a:rPr>
              <a:t>f </a:t>
            </a:r>
            <a:r>
              <a:rPr sz="1725" spc="7" baseline="-36231" dirty="0">
                <a:latin typeface="Times New Roman"/>
                <a:cs typeface="Times New Roman"/>
              </a:rPr>
              <a:t>'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725" spc="30" baseline="-36231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spc="20" dirty="0">
                <a:latin typeface="Times New Roman"/>
                <a:cs typeface="Times New Roman"/>
              </a:rPr>
              <a:t>' </a:t>
            </a:r>
            <a:r>
              <a:rPr sz="1150" i="1" spc="20" dirty="0">
                <a:latin typeface="Times New Roman"/>
                <a:cs typeface="Times New Roman"/>
              </a:rPr>
              <a:t>R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725" spc="30" baseline="-36231" dirty="0">
                <a:latin typeface="Times New Roman"/>
                <a:cs typeface="Times New Roman"/>
              </a:rPr>
              <a:t> </a:t>
            </a:r>
            <a:r>
              <a:rPr sz="1725" spc="89" baseline="-36231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spc="20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  <a:p>
            <a:pPr marL="308610">
              <a:lnSpc>
                <a:spcPct val="100000"/>
              </a:lnSpc>
              <a:spcBef>
                <a:spcPts val="300"/>
              </a:spcBef>
              <a:tabLst>
                <a:tab pos="763270" algn="l"/>
              </a:tabLst>
            </a:pPr>
            <a:r>
              <a:rPr sz="1150" i="1" spc="25" dirty="0">
                <a:latin typeface="Times New Roman"/>
                <a:cs typeface="Times New Roman"/>
              </a:rPr>
              <a:t>n</a:t>
            </a:r>
            <a:r>
              <a:rPr sz="1150" spc="25" dirty="0">
                <a:latin typeface="Times New Roman"/>
                <a:cs typeface="Times New Roman"/>
              </a:rPr>
              <a:t>'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i="1" spc="25" dirty="0">
                <a:latin typeface="Times New Roman"/>
                <a:cs typeface="Times New Roman"/>
              </a:rPr>
              <a:t>n	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5168" y="6613016"/>
            <a:ext cx="16211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Cas du miroir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3271611" y="7012316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386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44568" y="7012316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399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102937" y="6910141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789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977831" y="6886670"/>
            <a:ext cx="1626870" cy="3238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1195"/>
              </a:lnSpc>
              <a:spcBef>
                <a:spcPts val="110"/>
              </a:spcBef>
            </a:pP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30" baseline="2415" dirty="0">
                <a:latin typeface="Symbol"/>
                <a:cs typeface="Symbol"/>
              </a:rPr>
              <a:t></a:t>
            </a:r>
            <a:r>
              <a:rPr sz="1725" spc="30" baseline="2415" dirty="0">
                <a:latin typeface="Times New Roman"/>
                <a:cs typeface="Times New Roman"/>
              </a:rPr>
              <a:t> </a:t>
            </a:r>
            <a:r>
              <a:rPr sz="1725" i="1" spc="30" baseline="38647" dirty="0">
                <a:latin typeface="Times New Roman"/>
                <a:cs typeface="Times New Roman"/>
              </a:rPr>
              <a:t>R </a:t>
            </a:r>
            <a:r>
              <a:rPr sz="1725" spc="7" baseline="2415" dirty="0">
                <a:latin typeface="Times New Roman"/>
                <a:cs typeface="Times New Roman"/>
              </a:rPr>
              <a:t>, </a:t>
            </a: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7" baseline="2415" dirty="0">
                <a:latin typeface="Times New Roman"/>
                <a:cs typeface="Times New Roman"/>
              </a:rPr>
              <a:t>' </a:t>
            </a:r>
            <a:r>
              <a:rPr sz="1725" spc="30" baseline="2415" dirty="0">
                <a:latin typeface="Symbol"/>
                <a:cs typeface="Symbol"/>
              </a:rPr>
              <a:t></a:t>
            </a:r>
            <a:r>
              <a:rPr sz="1725" spc="30" baseline="2415" dirty="0">
                <a:latin typeface="Times New Roman"/>
                <a:cs typeface="Times New Roman"/>
              </a:rPr>
              <a:t> </a:t>
            </a:r>
            <a:r>
              <a:rPr sz="1725" i="1" spc="30" baseline="38647" dirty="0">
                <a:latin typeface="Times New Roman"/>
                <a:cs typeface="Times New Roman"/>
              </a:rPr>
              <a:t>R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35" dirty="0">
                <a:latin typeface="Times New Roman"/>
                <a:cs typeface="Times New Roman"/>
              </a:rPr>
              <a:t>SC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  <a:p>
            <a:pPr marL="317500">
              <a:lnSpc>
                <a:spcPts val="1135"/>
              </a:lnSpc>
              <a:tabLst>
                <a:tab pos="789940" algn="l"/>
              </a:tabLst>
            </a:pPr>
            <a:r>
              <a:rPr sz="1150" spc="15" dirty="0">
                <a:latin typeface="Times New Roman"/>
                <a:cs typeface="Times New Roman"/>
              </a:rPr>
              <a:t>2	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4173564" y="7405382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647" y="0"/>
                </a:lnTo>
              </a:path>
            </a:pathLst>
          </a:custGeom>
          <a:ln w="648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184589" y="7397294"/>
            <a:ext cx="10096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spc="15" dirty="0">
                <a:latin typeface="Times New Roman"/>
                <a:cs typeface="Times New Roman"/>
              </a:rPr>
              <a:t>2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196463" y="7280529"/>
            <a:ext cx="11226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Donc </a:t>
            </a:r>
            <a:r>
              <a:rPr sz="1150" i="1" spc="5" dirty="0">
                <a:latin typeface="Times New Roman"/>
                <a:cs typeface="Times New Roman"/>
              </a:rPr>
              <a:t>f </a:t>
            </a:r>
            <a:r>
              <a:rPr sz="1150" spc="15" dirty="0">
                <a:latin typeface="Symbol"/>
                <a:cs typeface="Symbol"/>
              </a:rPr>
              <a:t></a:t>
            </a:r>
            <a:r>
              <a:rPr sz="1150" spc="15" dirty="0">
                <a:latin typeface="Times New Roman"/>
                <a:cs typeface="Times New Roman"/>
              </a:rPr>
              <a:t> </a:t>
            </a:r>
            <a:r>
              <a:rPr sz="1150" i="1" spc="5" dirty="0">
                <a:latin typeface="Times New Roman"/>
                <a:cs typeface="Times New Roman"/>
              </a:rPr>
              <a:t>f 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150" spc="15" dirty="0">
                <a:latin typeface="Symbol"/>
                <a:cs typeface="Symbol"/>
              </a:rPr>
              <a:t></a:t>
            </a:r>
            <a:r>
              <a:rPr sz="1150" spc="15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R</a:t>
            </a:r>
            <a:endParaRPr sz="1725" baseline="36231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3211195" y="2900044"/>
            <a:ext cx="114300" cy="571500"/>
          </a:xfrm>
          <a:custGeom>
            <a:avLst/>
            <a:gdLst/>
            <a:ahLst/>
            <a:cxnLst/>
            <a:rect l="l" t="t" r="r" b="b"/>
            <a:pathLst>
              <a:path w="114300" h="571500">
                <a:moveTo>
                  <a:pt x="114300" y="0"/>
                </a:moveTo>
                <a:lnTo>
                  <a:pt x="92029" y="3744"/>
                </a:lnTo>
                <a:lnTo>
                  <a:pt x="73866" y="13954"/>
                </a:lnTo>
                <a:lnTo>
                  <a:pt x="61632" y="29092"/>
                </a:lnTo>
                <a:lnTo>
                  <a:pt x="57150" y="47625"/>
                </a:lnTo>
                <a:lnTo>
                  <a:pt x="57150" y="238125"/>
                </a:lnTo>
                <a:lnTo>
                  <a:pt x="52667" y="256657"/>
                </a:lnTo>
                <a:lnTo>
                  <a:pt x="40433" y="271795"/>
                </a:lnTo>
                <a:lnTo>
                  <a:pt x="22270" y="282005"/>
                </a:lnTo>
                <a:lnTo>
                  <a:pt x="0" y="285750"/>
                </a:lnTo>
                <a:lnTo>
                  <a:pt x="22270" y="289494"/>
                </a:lnTo>
                <a:lnTo>
                  <a:pt x="40433" y="299704"/>
                </a:lnTo>
                <a:lnTo>
                  <a:pt x="52667" y="314842"/>
                </a:lnTo>
                <a:lnTo>
                  <a:pt x="57150" y="333375"/>
                </a:lnTo>
                <a:lnTo>
                  <a:pt x="57150" y="523875"/>
                </a:lnTo>
                <a:lnTo>
                  <a:pt x="61632" y="542407"/>
                </a:lnTo>
                <a:lnTo>
                  <a:pt x="73866" y="557545"/>
                </a:lnTo>
                <a:lnTo>
                  <a:pt x="92029" y="567755"/>
                </a:lnTo>
                <a:lnTo>
                  <a:pt x="114300" y="5715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3054985" y="8340090"/>
            <a:ext cx="2057400" cy="0"/>
          </a:xfrm>
          <a:custGeom>
            <a:avLst/>
            <a:gdLst/>
            <a:ahLst/>
            <a:cxnLst/>
            <a:rect l="l" t="t" r="r" b="b"/>
            <a:pathLst>
              <a:path w="2057400">
                <a:moveTo>
                  <a:pt x="0" y="0"/>
                </a:moveTo>
                <a:lnTo>
                  <a:pt x="20574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968750" y="7806690"/>
            <a:ext cx="541020" cy="1075690"/>
          </a:xfrm>
          <a:custGeom>
            <a:avLst/>
            <a:gdLst/>
            <a:ahLst/>
            <a:cxnLst/>
            <a:rect l="l" t="t" r="r" b="b"/>
            <a:pathLst>
              <a:path w="541020" h="1075690">
                <a:moveTo>
                  <a:pt x="0" y="0"/>
                </a:moveTo>
                <a:lnTo>
                  <a:pt x="49248" y="2206"/>
                </a:lnTo>
                <a:lnTo>
                  <a:pt x="97257" y="8697"/>
                </a:lnTo>
                <a:lnTo>
                  <a:pt x="143836" y="19282"/>
                </a:lnTo>
                <a:lnTo>
                  <a:pt x="188793" y="33772"/>
                </a:lnTo>
                <a:lnTo>
                  <a:pt x="231937" y="51975"/>
                </a:lnTo>
                <a:lnTo>
                  <a:pt x="273078" y="73702"/>
                </a:lnTo>
                <a:lnTo>
                  <a:pt x="312024" y="98761"/>
                </a:lnTo>
                <a:lnTo>
                  <a:pt x="348586" y="126962"/>
                </a:lnTo>
                <a:lnTo>
                  <a:pt x="382571" y="158115"/>
                </a:lnTo>
                <a:lnTo>
                  <a:pt x="413790" y="192028"/>
                </a:lnTo>
                <a:lnTo>
                  <a:pt x="442050" y="228512"/>
                </a:lnTo>
                <a:lnTo>
                  <a:pt x="467162" y="267377"/>
                </a:lnTo>
                <a:lnTo>
                  <a:pt x="488934" y="308431"/>
                </a:lnTo>
                <a:lnTo>
                  <a:pt x="507176" y="351484"/>
                </a:lnTo>
                <a:lnTo>
                  <a:pt x="521696" y="396345"/>
                </a:lnTo>
                <a:lnTo>
                  <a:pt x="532304" y="442825"/>
                </a:lnTo>
                <a:lnTo>
                  <a:pt x="538809" y="490732"/>
                </a:lnTo>
                <a:lnTo>
                  <a:pt x="541020" y="539877"/>
                </a:lnTo>
                <a:lnTo>
                  <a:pt x="538929" y="587541"/>
                </a:lnTo>
                <a:lnTo>
                  <a:pt x="532768" y="634129"/>
                </a:lnTo>
                <a:lnTo>
                  <a:pt x="522703" y="679452"/>
                </a:lnTo>
                <a:lnTo>
                  <a:pt x="508902" y="723321"/>
                </a:lnTo>
                <a:lnTo>
                  <a:pt x="491532" y="765549"/>
                </a:lnTo>
                <a:lnTo>
                  <a:pt x="470759" y="805947"/>
                </a:lnTo>
                <a:lnTo>
                  <a:pt x="446750" y="844326"/>
                </a:lnTo>
                <a:lnTo>
                  <a:pt x="419672" y="880499"/>
                </a:lnTo>
                <a:lnTo>
                  <a:pt x="389692" y="914277"/>
                </a:lnTo>
                <a:lnTo>
                  <a:pt x="356977" y="945472"/>
                </a:lnTo>
                <a:lnTo>
                  <a:pt x="321693" y="973895"/>
                </a:lnTo>
                <a:lnTo>
                  <a:pt x="284009" y="999358"/>
                </a:lnTo>
                <a:lnTo>
                  <a:pt x="244089" y="1021674"/>
                </a:lnTo>
                <a:lnTo>
                  <a:pt x="202102" y="1040653"/>
                </a:lnTo>
                <a:lnTo>
                  <a:pt x="158215" y="1056107"/>
                </a:lnTo>
                <a:lnTo>
                  <a:pt x="112593" y="1067849"/>
                </a:lnTo>
                <a:lnTo>
                  <a:pt x="65404" y="107569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3706495" y="8134350"/>
            <a:ext cx="1543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C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621148" y="8134350"/>
            <a:ext cx="1250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latin typeface="Times New Roman"/>
                <a:cs typeface="Times New Roman"/>
              </a:rPr>
              <a:t>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24427" y="8207502"/>
            <a:ext cx="9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377054" y="788225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310379" y="7815579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491354" y="811085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443729" y="797750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224654" y="774890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129404" y="7710804"/>
            <a:ext cx="47625" cy="114300"/>
          </a:xfrm>
          <a:custGeom>
            <a:avLst/>
            <a:gdLst/>
            <a:ahLst/>
            <a:cxnLst/>
            <a:rect l="l" t="t" r="r" b="b"/>
            <a:pathLst>
              <a:path w="47625" h="114300">
                <a:moveTo>
                  <a:pt x="0" y="114299"/>
                </a:moveTo>
                <a:lnTo>
                  <a:pt x="4762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91354" y="840612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462779" y="855852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396104" y="8663304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310379" y="8758554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196079" y="8863329"/>
            <a:ext cx="114300" cy="47625"/>
          </a:xfrm>
          <a:custGeom>
            <a:avLst/>
            <a:gdLst/>
            <a:ahLst/>
            <a:cxnLst/>
            <a:rect l="l" t="t" r="r" b="b"/>
            <a:pathLst>
              <a:path w="114300" h="47625">
                <a:moveTo>
                  <a:pt x="0" y="0"/>
                </a:moveTo>
                <a:lnTo>
                  <a:pt x="114300" y="4762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10404" y="8291194"/>
            <a:ext cx="114300" cy="635"/>
          </a:xfrm>
          <a:custGeom>
            <a:avLst/>
            <a:gdLst/>
            <a:ahLst/>
            <a:cxnLst/>
            <a:rect l="l" t="t" r="r" b="b"/>
            <a:pathLst>
              <a:path w="114300" h="634">
                <a:moveTo>
                  <a:pt x="0" y="0"/>
                </a:moveTo>
                <a:lnTo>
                  <a:pt x="114300" y="634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3054985" y="7907654"/>
            <a:ext cx="1257300" cy="635"/>
          </a:xfrm>
          <a:custGeom>
            <a:avLst/>
            <a:gdLst/>
            <a:ahLst/>
            <a:cxnLst/>
            <a:rect l="l" t="t" r="r" b="b"/>
            <a:pathLst>
              <a:path w="1257300" h="634">
                <a:moveTo>
                  <a:pt x="0" y="0"/>
                </a:moveTo>
                <a:lnTo>
                  <a:pt x="1257300" y="63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065142" y="7901051"/>
            <a:ext cx="253365" cy="916305"/>
          </a:xfrm>
          <a:custGeom>
            <a:avLst/>
            <a:gdLst/>
            <a:ahLst/>
            <a:cxnLst/>
            <a:rect l="l" t="t" r="r" b="b"/>
            <a:pathLst>
              <a:path w="253364" h="916304">
                <a:moveTo>
                  <a:pt x="0" y="832738"/>
                </a:moveTo>
                <a:lnTo>
                  <a:pt x="18542" y="915923"/>
                </a:lnTo>
                <a:lnTo>
                  <a:pt x="70115" y="855852"/>
                </a:lnTo>
                <a:lnTo>
                  <a:pt x="40132" y="855852"/>
                </a:lnTo>
                <a:lnTo>
                  <a:pt x="27812" y="852804"/>
                </a:lnTo>
                <a:lnTo>
                  <a:pt x="30893" y="840475"/>
                </a:lnTo>
                <a:lnTo>
                  <a:pt x="0" y="832738"/>
                </a:lnTo>
                <a:close/>
              </a:path>
              <a:path w="253364" h="916304">
                <a:moveTo>
                  <a:pt x="30893" y="840475"/>
                </a:moveTo>
                <a:lnTo>
                  <a:pt x="27812" y="852804"/>
                </a:lnTo>
                <a:lnTo>
                  <a:pt x="40132" y="855852"/>
                </a:lnTo>
                <a:lnTo>
                  <a:pt x="43205" y="843559"/>
                </a:lnTo>
                <a:lnTo>
                  <a:pt x="30893" y="840475"/>
                </a:lnTo>
                <a:close/>
              </a:path>
              <a:path w="253364" h="916304">
                <a:moveTo>
                  <a:pt x="43205" y="843559"/>
                </a:moveTo>
                <a:lnTo>
                  <a:pt x="40132" y="855852"/>
                </a:lnTo>
                <a:lnTo>
                  <a:pt x="70115" y="855852"/>
                </a:lnTo>
                <a:lnTo>
                  <a:pt x="74041" y="851280"/>
                </a:lnTo>
                <a:lnTo>
                  <a:pt x="43205" y="843559"/>
                </a:lnTo>
                <a:close/>
              </a:path>
              <a:path w="253364" h="916304">
                <a:moveTo>
                  <a:pt x="240919" y="0"/>
                </a:moveTo>
                <a:lnTo>
                  <a:pt x="30893" y="840475"/>
                </a:lnTo>
                <a:lnTo>
                  <a:pt x="43205" y="843559"/>
                </a:lnTo>
                <a:lnTo>
                  <a:pt x="253365" y="3047"/>
                </a:lnTo>
                <a:lnTo>
                  <a:pt x="2409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181985" y="8085454"/>
            <a:ext cx="1257300" cy="635"/>
          </a:xfrm>
          <a:custGeom>
            <a:avLst/>
            <a:gdLst/>
            <a:ahLst/>
            <a:cxnLst/>
            <a:rect l="l" t="t" r="r" b="b"/>
            <a:pathLst>
              <a:path w="1257300" h="634">
                <a:moveTo>
                  <a:pt x="0" y="0"/>
                </a:moveTo>
                <a:lnTo>
                  <a:pt x="1257300" y="63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3745865" y="8086090"/>
            <a:ext cx="690245" cy="690245"/>
          </a:xfrm>
          <a:custGeom>
            <a:avLst/>
            <a:gdLst/>
            <a:ahLst/>
            <a:cxnLst/>
            <a:rect l="l" t="t" r="r" b="b"/>
            <a:pathLst>
              <a:path w="690245" h="690245">
                <a:moveTo>
                  <a:pt x="26924" y="609473"/>
                </a:moveTo>
                <a:lnTo>
                  <a:pt x="0" y="690245"/>
                </a:lnTo>
                <a:lnTo>
                  <a:pt x="80772" y="663321"/>
                </a:lnTo>
                <a:lnTo>
                  <a:pt x="67310" y="649859"/>
                </a:lnTo>
                <a:lnTo>
                  <a:pt x="49402" y="649859"/>
                </a:lnTo>
                <a:lnTo>
                  <a:pt x="40386" y="640842"/>
                </a:lnTo>
                <a:lnTo>
                  <a:pt x="49340" y="631889"/>
                </a:lnTo>
                <a:lnTo>
                  <a:pt x="26924" y="609473"/>
                </a:lnTo>
                <a:close/>
              </a:path>
              <a:path w="690245" h="690245">
                <a:moveTo>
                  <a:pt x="49340" y="631889"/>
                </a:moveTo>
                <a:lnTo>
                  <a:pt x="40386" y="640842"/>
                </a:lnTo>
                <a:lnTo>
                  <a:pt x="49402" y="649859"/>
                </a:lnTo>
                <a:lnTo>
                  <a:pt x="58355" y="640904"/>
                </a:lnTo>
                <a:lnTo>
                  <a:pt x="49340" y="631889"/>
                </a:lnTo>
                <a:close/>
              </a:path>
              <a:path w="690245" h="690245">
                <a:moveTo>
                  <a:pt x="58355" y="640904"/>
                </a:moveTo>
                <a:lnTo>
                  <a:pt x="49402" y="649859"/>
                </a:lnTo>
                <a:lnTo>
                  <a:pt x="67310" y="649859"/>
                </a:lnTo>
                <a:lnTo>
                  <a:pt x="58355" y="640904"/>
                </a:lnTo>
                <a:close/>
              </a:path>
              <a:path w="690245" h="690245">
                <a:moveTo>
                  <a:pt x="681355" y="0"/>
                </a:moveTo>
                <a:lnTo>
                  <a:pt x="49340" y="631889"/>
                </a:lnTo>
                <a:lnTo>
                  <a:pt x="58355" y="640904"/>
                </a:lnTo>
                <a:lnTo>
                  <a:pt x="690245" y="8890"/>
                </a:lnTo>
                <a:lnTo>
                  <a:pt x="6813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4168521" y="8385809"/>
            <a:ext cx="3308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=</a:t>
            </a:r>
            <a:r>
              <a:rPr sz="1200" spc="-10" dirty="0">
                <a:latin typeface="Times New Roman"/>
                <a:cs typeface="Times New Roman"/>
              </a:rPr>
              <a:t>F</a:t>
            </a:r>
            <a:r>
              <a:rPr sz="1200" dirty="0">
                <a:latin typeface="Times New Roman"/>
                <a:cs typeface="Times New Roman"/>
              </a:rPr>
              <a:t>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30</a:t>
            </a:fld>
            <a:endParaRPr dirty="0"/>
          </a:p>
        </p:txBody>
      </p:sp>
      <p:sp>
        <p:nvSpPr>
          <p:cNvPr id="47" name="object 47"/>
          <p:cNvSpPr txBox="1"/>
          <p:nvPr/>
        </p:nvSpPr>
        <p:spPr>
          <a:xfrm>
            <a:off x="4148709" y="8196833"/>
            <a:ext cx="9652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Times New Roman"/>
                <a:cs typeface="Times New Roman"/>
              </a:rPr>
              <a:t>•</a:t>
            </a:r>
            <a:endParaRPr sz="16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650240"/>
            <a:ext cx="2100580" cy="909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3. </a:t>
            </a:r>
            <a:r>
              <a:rPr sz="1200" b="1" spc="-5" dirty="0">
                <a:latin typeface="Times New Roman"/>
                <a:cs typeface="Times New Roman"/>
              </a:rPr>
              <a:t>Relations de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conjugaison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sommet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Dioptre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285214" y="1956249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943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272231" y="1929222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09597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47528" y="1956249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4">
                <a:moveTo>
                  <a:pt x="0" y="0"/>
                </a:moveTo>
                <a:lnTo>
                  <a:pt x="160135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34844" y="1929222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4">
                <a:moveTo>
                  <a:pt x="0" y="0"/>
                </a:moveTo>
                <a:lnTo>
                  <a:pt x="185491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992214" y="1929222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422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632105" y="2408104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5">
                <a:moveTo>
                  <a:pt x="0" y="0"/>
                </a:moveTo>
                <a:lnTo>
                  <a:pt x="159224" y="0"/>
                </a:lnTo>
              </a:path>
            </a:pathLst>
          </a:custGeom>
          <a:ln w="625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91653" y="2408104"/>
            <a:ext cx="182245" cy="0"/>
          </a:xfrm>
          <a:custGeom>
            <a:avLst/>
            <a:gdLst/>
            <a:ahLst/>
            <a:cxnLst/>
            <a:rect l="l" t="t" r="r" b="b"/>
            <a:pathLst>
              <a:path w="182245">
                <a:moveTo>
                  <a:pt x="0" y="0"/>
                </a:moveTo>
                <a:lnTo>
                  <a:pt x="182246" y="0"/>
                </a:lnTo>
              </a:path>
            </a:pathLst>
          </a:custGeom>
          <a:ln w="5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900372" y="2406714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789" y="0"/>
                </a:lnTo>
              </a:path>
            </a:pathLst>
          </a:custGeom>
          <a:ln w="62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36901" y="1662196"/>
            <a:ext cx="2252345" cy="934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148080" marR="107314" indent="42545">
              <a:lnSpc>
                <a:spcPct val="124100"/>
              </a:lnSpc>
              <a:spcBef>
                <a:spcPts val="95"/>
              </a:spcBef>
              <a:tabLst>
                <a:tab pos="1510030" algn="l"/>
                <a:tab pos="1908175" algn="l"/>
              </a:tabLst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800" spc="15" baseline="-34722" dirty="0">
                <a:latin typeface="Symbol"/>
                <a:cs typeface="Symbol"/>
              </a:rPr>
              <a:t>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10" dirty="0">
                <a:latin typeface="Symbol"/>
                <a:cs typeface="Symbol"/>
              </a:rPr>
              <a:t></a:t>
            </a:r>
            <a:r>
              <a:rPr sz="1200" i="1" spc="10" dirty="0">
                <a:latin typeface="Times New Roman"/>
                <a:cs typeface="Times New Roman"/>
              </a:rPr>
              <a:t>n 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	</a:t>
            </a:r>
            <a:r>
              <a:rPr sz="1200" i="1" spc="25" dirty="0">
                <a:latin typeface="Times New Roman"/>
                <a:cs typeface="Times New Roman"/>
              </a:rPr>
              <a:t>SA	</a:t>
            </a:r>
            <a:r>
              <a:rPr sz="1800" i="1" spc="60" baseline="4629" dirty="0">
                <a:latin typeface="Times New Roman"/>
                <a:cs typeface="Times New Roman"/>
              </a:rPr>
              <a:t>SC</a:t>
            </a:r>
            <a:endParaRPr sz="1800" baseline="4629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85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</a:pPr>
            <a:r>
              <a:rPr sz="1800" spc="-7" baseline="2314" dirty="0">
                <a:latin typeface="Times New Roman"/>
                <a:cs typeface="Times New Roman"/>
              </a:rPr>
              <a:t>Posons </a:t>
            </a:r>
            <a:r>
              <a:rPr sz="1200" i="1" spc="35" dirty="0">
                <a:latin typeface="Times New Roman"/>
                <a:cs typeface="Times New Roman"/>
              </a:rPr>
              <a:t>SA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p </a:t>
            </a:r>
            <a:r>
              <a:rPr sz="1800" baseline="2314" dirty="0">
                <a:latin typeface="Times New Roman"/>
                <a:cs typeface="Times New Roman"/>
              </a:rPr>
              <a:t>, </a:t>
            </a: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 </a:t>
            </a:r>
            <a:r>
              <a:rPr sz="1800" spc="-7" baseline="2314" dirty="0">
                <a:latin typeface="Times New Roman"/>
                <a:cs typeface="Times New Roman"/>
              </a:rPr>
              <a:t>et </a:t>
            </a:r>
            <a:r>
              <a:rPr sz="1200" i="1" spc="35" dirty="0">
                <a:latin typeface="Times New Roman"/>
                <a:cs typeface="Times New Roman"/>
              </a:rPr>
              <a:t>SC </a:t>
            </a:r>
            <a:r>
              <a:rPr sz="1200" spc="2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483896" y="2510058"/>
            <a:ext cx="139700" cy="0"/>
          </a:xfrm>
          <a:custGeom>
            <a:avLst/>
            <a:gdLst/>
            <a:ahLst/>
            <a:cxnLst/>
            <a:rect l="l" t="t" r="r" b="b"/>
            <a:pathLst>
              <a:path w="139700">
                <a:moveTo>
                  <a:pt x="0" y="0"/>
                </a:moveTo>
                <a:lnTo>
                  <a:pt x="139267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74835" y="2510058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4">
                <a:moveTo>
                  <a:pt x="0" y="0"/>
                </a:moveTo>
                <a:lnTo>
                  <a:pt x="115685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061434" y="2510058"/>
            <a:ext cx="286385" cy="0"/>
          </a:xfrm>
          <a:custGeom>
            <a:avLst/>
            <a:gdLst/>
            <a:ahLst/>
            <a:cxnLst/>
            <a:rect l="l" t="t" r="r" b="b"/>
            <a:pathLst>
              <a:path w="286385">
                <a:moveTo>
                  <a:pt x="0" y="0"/>
                </a:moveTo>
                <a:lnTo>
                  <a:pt x="286283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500351" y="2501962"/>
            <a:ext cx="76644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303530" algn="l"/>
                <a:tab pos="659765" algn="l"/>
              </a:tabLst>
            </a:pPr>
            <a:r>
              <a:rPr sz="1200" i="1" spc="30" dirty="0">
                <a:latin typeface="Times New Roman"/>
                <a:cs typeface="Times New Roman"/>
              </a:rPr>
              <a:t>p</a:t>
            </a:r>
            <a:r>
              <a:rPr sz="1200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p	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66576" y="2288264"/>
            <a:ext cx="91186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800" baseline="-34722" dirty="0">
                <a:latin typeface="Symbol"/>
                <a:cs typeface="Symbol"/>
              </a:rPr>
              <a:t>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spc="-262" baseline="-34722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5" dirty="0">
                <a:latin typeface="Symbol"/>
                <a:cs typeface="Symbol"/>
              </a:rPr>
              <a:t></a:t>
            </a:r>
            <a:r>
              <a:rPr sz="1200" i="1" spc="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5168" y="2703321"/>
            <a:ext cx="1053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Miroir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424630" y="3104731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39728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719225" y="3104731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4">
                <a:moveTo>
                  <a:pt x="0" y="0"/>
                </a:moveTo>
                <a:lnTo>
                  <a:pt x="115924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4006706" y="3104731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8096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415896" y="2851200"/>
            <a:ext cx="737235" cy="45339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40005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latin typeface="Times New Roman"/>
                <a:cs typeface="Times New Roman"/>
              </a:rPr>
              <a:t>1  </a:t>
            </a:r>
            <a:r>
              <a:rPr sz="1800" baseline="-34722" dirty="0">
                <a:latin typeface="Symbol"/>
                <a:cs typeface="Symbol"/>
              </a:rPr>
              <a:t>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 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spc="120" baseline="-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245"/>
              </a:spcBef>
              <a:tabLst>
                <a:tab pos="332105" algn="l"/>
                <a:tab pos="605155" algn="l"/>
              </a:tabLst>
            </a:pP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p	R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55168" y="3298063"/>
            <a:ext cx="116713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8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Dioptre</a:t>
            </a:r>
            <a:r>
              <a:rPr sz="1200" spc="-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3196463" y="4022470"/>
          <a:ext cx="1170940" cy="417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2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3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0068">
                <a:tc>
                  <a:txBody>
                    <a:bodyPr/>
                    <a:lstStyle/>
                    <a:p>
                      <a:pPr marL="32384" algn="ctr">
                        <a:lnSpc>
                          <a:spcPts val="141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 marR="57150" indent="-169545" algn="r">
                        <a:lnSpc>
                          <a:spcPts val="1410"/>
                        </a:lnSpc>
                        <a:buFont typeface="Symbol"/>
                        <a:buChar char=""/>
                        <a:tabLst>
                          <a:tab pos="169545" algn="l"/>
                        </a:tabLst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905"/>
                        </a:lnSpc>
                        <a:spcBef>
                          <a:spcPts val="725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2075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ts val="1410"/>
                        </a:lnSpc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n </a:t>
                      </a:r>
                      <a:r>
                        <a:rPr sz="1200" spc="1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spc="-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411">
                <a:tc>
                  <a:txBody>
                    <a:bodyPr/>
                    <a:lstStyle/>
                    <a:p>
                      <a:pPr marL="32384" algn="ctr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2250">
                        <a:lnSpc>
                          <a:spcPts val="1380"/>
                        </a:lnSpc>
                        <a:spcBef>
                          <a:spcPts val="25"/>
                        </a:spcBef>
                      </a:pP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CS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object 24"/>
          <p:cNvSpPr txBox="1"/>
          <p:nvPr/>
        </p:nvSpPr>
        <p:spPr>
          <a:xfrm>
            <a:off x="455168" y="4416678"/>
            <a:ext cx="1295400" cy="558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Origines </a:t>
            </a:r>
            <a:r>
              <a:rPr sz="1200" b="1" spc="-5" dirty="0">
                <a:latin typeface="Times New Roman"/>
                <a:cs typeface="Times New Roman"/>
              </a:rPr>
              <a:t>aux</a:t>
            </a:r>
            <a:r>
              <a:rPr sz="1200" b="1" spc="-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Dioptre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295522" y="4970398"/>
            <a:ext cx="971550" cy="24701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235"/>
              </a:spcBef>
            </a:pPr>
            <a:r>
              <a:rPr sz="1200" i="1" spc="5" dirty="0">
                <a:latin typeface="Times New Roman"/>
                <a:cs typeface="Times New Roman"/>
              </a:rPr>
              <a:t>FA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10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.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5168" y="5196966"/>
            <a:ext cx="1053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Miroir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39719" y="5398642"/>
            <a:ext cx="882650" cy="24701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240"/>
              </a:spcBef>
            </a:pPr>
            <a:r>
              <a:rPr sz="1200" i="1" spc="10" dirty="0">
                <a:latin typeface="Times New Roman"/>
                <a:cs typeface="Times New Roman"/>
              </a:rPr>
              <a:t>FA</a:t>
            </a:r>
            <a:r>
              <a:rPr sz="1200" spc="10" dirty="0">
                <a:latin typeface="Times New Roman"/>
                <a:cs typeface="Times New Roman"/>
              </a:rPr>
              <a:t>.</a:t>
            </a:r>
            <a:r>
              <a:rPr sz="1200" i="1" spc="10" dirty="0">
                <a:latin typeface="Times New Roman"/>
                <a:cs typeface="Times New Roman"/>
              </a:rPr>
              <a:t>F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050" spc="22" baseline="43650" dirty="0">
                <a:latin typeface="Times New Roman"/>
                <a:cs typeface="Times New Roman"/>
              </a:rPr>
              <a:t>2</a:t>
            </a:r>
            <a:endParaRPr sz="1050" baseline="4365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83768" y="5975984"/>
            <a:ext cx="12465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4.</a:t>
            </a:r>
            <a:r>
              <a:rPr sz="1200" b="1" spc="26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Grandissement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752929" y="6553622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23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764884" y="6782128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32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740351" y="675479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381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 txBox="1"/>
          <p:nvPr/>
        </p:nvSpPr>
        <p:spPr>
          <a:xfrm>
            <a:off x="745123" y="6758776"/>
            <a:ext cx="21717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1651867" y="6752806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39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797680" y="6752806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869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1649392" y="6744404"/>
            <a:ext cx="27876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18745" y="6315087"/>
            <a:ext cx="1579245" cy="426720"/>
          </a:xfrm>
          <a:prstGeom prst="rect">
            <a:avLst/>
          </a:prstGeom>
        </p:spPr>
        <p:txBody>
          <a:bodyPr vert="horz" wrap="square" lIns="0" tIns="24130" rIns="0" bIns="0" rtlCol="0">
            <a:spAutoFit/>
          </a:bodyPr>
          <a:lstStyle/>
          <a:p>
            <a:pPr marL="48895">
              <a:lnSpc>
                <a:spcPct val="100000"/>
              </a:lnSpc>
              <a:spcBef>
                <a:spcPts val="190"/>
              </a:spcBef>
            </a:pPr>
            <a:r>
              <a:rPr sz="1200" dirty="0">
                <a:latin typeface="Times New Roman"/>
                <a:cs typeface="Times New Roman"/>
              </a:rPr>
              <a:t>Dioptre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120"/>
              </a:spcBef>
              <a:tabLst>
                <a:tab pos="977265" algn="l"/>
              </a:tabLst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322" baseline="-33333" dirty="0">
                <a:latin typeface="Times New Roman"/>
                <a:cs typeface="Times New Roman"/>
              </a:rPr>
              <a:t>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04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875" i="1" spc="-30" baseline="-33333" dirty="0">
                <a:latin typeface="Symbol"/>
                <a:cs typeface="Symbol"/>
              </a:rPr>
              <a:t></a:t>
            </a:r>
            <a:r>
              <a:rPr sz="1875" i="1" spc="-30" baseline="-33333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</a:t>
            </a:r>
            <a:r>
              <a:rPr sz="1200" i="1" spc="7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532778" y="6752806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12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931888" y="6752806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6866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2120056" y="6617715"/>
            <a:ext cx="995680" cy="334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1240"/>
              </a:lnSpc>
              <a:spcBef>
                <a:spcPts val="110"/>
              </a:spcBef>
            </a:pPr>
            <a:r>
              <a:rPr sz="1250" i="1" spc="-20" dirty="0">
                <a:latin typeface="Symbol"/>
                <a:cs typeface="Symbol"/>
              </a:rPr>
              <a:t></a:t>
            </a:r>
            <a:r>
              <a:rPr sz="1250" i="1" spc="-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800" i="1" baseline="34722" dirty="0">
                <a:latin typeface="Times New Roman"/>
                <a:cs typeface="Times New Roman"/>
              </a:rPr>
              <a:t>f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800" i="1" spc="15" baseline="34722" dirty="0">
                <a:latin typeface="Times New Roman"/>
                <a:cs typeface="Times New Roman"/>
              </a:rPr>
              <a:t>x</a:t>
            </a:r>
            <a:r>
              <a:rPr sz="1800" spc="15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  <a:p>
            <a:pPr marL="443865">
              <a:lnSpc>
                <a:spcPts val="1180"/>
              </a:lnSpc>
              <a:tabLst>
                <a:tab pos="850265" algn="l"/>
              </a:tabLst>
            </a:pPr>
            <a:r>
              <a:rPr sz="1200" i="1" dirty="0">
                <a:latin typeface="Times New Roman"/>
                <a:cs typeface="Times New Roman"/>
              </a:rPr>
              <a:t>x	f</a:t>
            </a:r>
            <a:r>
              <a:rPr sz="1200" i="1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55168" y="6946772"/>
            <a:ext cx="1053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Miroir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752929" y="7173971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4">
                <a:moveTo>
                  <a:pt x="0" y="0"/>
                </a:moveTo>
                <a:lnTo>
                  <a:pt x="203238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764884" y="7402143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328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740351" y="737484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381" y="0"/>
                </a:lnTo>
              </a:path>
            </a:pathLst>
          </a:custGeom>
          <a:ln w="638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745123" y="7378806"/>
            <a:ext cx="21717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4145" y="7141890"/>
            <a:ext cx="56134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-22" baseline="-33333" dirty="0">
                <a:latin typeface="Times New Roman"/>
                <a:cs typeface="Times New Roman"/>
              </a:rPr>
              <a:t>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-104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/>
          <p:nvPr/>
        </p:nvSpPr>
        <p:spPr>
          <a:xfrm>
            <a:off x="1717553" y="7373201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9060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1746167" y="7364800"/>
            <a:ext cx="10160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1320524" y="7238189"/>
            <a:ext cx="572770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50" i="1" spc="-25" dirty="0">
                <a:latin typeface="Symbol"/>
                <a:cs typeface="Symbol"/>
              </a:rPr>
              <a:t></a:t>
            </a:r>
            <a:r>
              <a:rPr sz="1250" i="1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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800" i="1" spc="22" baseline="34722" dirty="0">
                <a:latin typeface="Times New Roman"/>
                <a:cs typeface="Times New Roman"/>
              </a:rPr>
              <a:t>p</a:t>
            </a:r>
            <a:r>
              <a:rPr sz="1800" spc="22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2380378" y="737320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12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779488" y="7373201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6866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1967656" y="7238110"/>
            <a:ext cx="995680" cy="33464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1240"/>
              </a:lnSpc>
              <a:spcBef>
                <a:spcPts val="110"/>
              </a:spcBef>
            </a:pPr>
            <a:r>
              <a:rPr sz="1250" i="1" spc="-20" dirty="0">
                <a:latin typeface="Symbol"/>
                <a:cs typeface="Symbol"/>
              </a:rPr>
              <a:t></a:t>
            </a:r>
            <a:r>
              <a:rPr sz="1250" i="1" spc="-20" dirty="0">
                <a:latin typeface="Times New Roman"/>
                <a:cs typeface="Times New Roman"/>
              </a:rPr>
              <a:t>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dirty="0">
                <a:latin typeface="Times New Roman"/>
                <a:cs typeface="Times New Roman"/>
              </a:rPr>
              <a:t>  </a:t>
            </a:r>
            <a:r>
              <a:rPr sz="1800" i="1" baseline="34722" dirty="0">
                <a:latin typeface="Times New Roman"/>
                <a:cs typeface="Times New Roman"/>
              </a:rPr>
              <a:t>f  </a:t>
            </a:r>
            <a:r>
              <a:rPr sz="120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Symbol"/>
                <a:cs typeface="Symbol"/>
              </a:rPr>
              <a:t>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800" i="1" spc="15" baseline="34722" dirty="0">
                <a:latin typeface="Times New Roman"/>
                <a:cs typeface="Times New Roman"/>
              </a:rPr>
              <a:t>x</a:t>
            </a:r>
            <a:r>
              <a:rPr sz="1800" spc="15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  <a:p>
            <a:pPr marL="443865">
              <a:lnSpc>
                <a:spcPts val="1180"/>
              </a:lnSpc>
              <a:tabLst>
                <a:tab pos="850265" algn="l"/>
              </a:tabLst>
            </a:pPr>
            <a:r>
              <a:rPr sz="1200" i="1" dirty="0">
                <a:latin typeface="Times New Roman"/>
                <a:cs typeface="Times New Roman"/>
              </a:rPr>
              <a:t>x	f</a:t>
            </a:r>
            <a:r>
              <a:rPr sz="1200" i="1" spc="-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31</a:t>
            </a:fld>
            <a:endParaRPr dirty="0"/>
          </a:p>
        </p:txBody>
      </p:sp>
      <p:sp>
        <p:nvSpPr>
          <p:cNvPr id="52" name="object 52"/>
          <p:cNvSpPr txBox="1"/>
          <p:nvPr/>
        </p:nvSpPr>
        <p:spPr>
          <a:xfrm>
            <a:off x="683768" y="7567040"/>
            <a:ext cx="19183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5. </a:t>
            </a:r>
            <a:r>
              <a:rPr sz="1200" b="1" spc="-5" dirty="0">
                <a:latin typeface="Times New Roman"/>
                <a:cs typeface="Times New Roman"/>
              </a:rPr>
              <a:t>construction</a:t>
            </a:r>
            <a:r>
              <a:rPr sz="1200" b="1" spc="-5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géométrique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3174238"/>
            <a:ext cx="16433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6. </a:t>
            </a:r>
            <a:r>
              <a:rPr sz="1200" b="1" spc="-5" dirty="0">
                <a:latin typeface="Times New Roman"/>
                <a:cs typeface="Times New Roman"/>
              </a:rPr>
              <a:t>Tableau récapitulatif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322702" y="3379173"/>
          <a:ext cx="4034154" cy="168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466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75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8771">
                <a:tc>
                  <a:txBody>
                    <a:bodyPr/>
                    <a:lstStyle/>
                    <a:p>
                      <a:pPr marL="127000">
                        <a:lnSpc>
                          <a:spcPts val="123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Dioptre</a:t>
                      </a:r>
                      <a:r>
                        <a:rPr sz="1200" b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sphérique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38505">
                        <a:lnSpc>
                          <a:spcPts val="1230"/>
                        </a:lnSpc>
                      </a:pP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Miroir</a:t>
                      </a:r>
                      <a:r>
                        <a:rPr sz="1200" b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latin typeface="Times New Roman"/>
                          <a:cs typeface="Times New Roman"/>
                        </a:rPr>
                        <a:t>sphérique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455168" y="3700398"/>
            <a:ext cx="830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Stigmatisme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035810" y="3700398"/>
            <a:ext cx="1763395" cy="7340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1410"/>
              </a:lnSpc>
              <a:spcBef>
                <a:spcPts val="100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 marL="241300" marR="5080" indent="-228600">
              <a:lnSpc>
                <a:spcPts val="1380"/>
              </a:lnSpc>
              <a:spcBef>
                <a:spcPts val="65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</a:t>
            </a:r>
            <a:r>
              <a:rPr sz="1200" spc="-5" dirty="0">
                <a:latin typeface="Times New Roman"/>
                <a:cs typeface="Times New Roman"/>
              </a:rPr>
              <a:t>appartenant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au  dioptre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ts val="1345"/>
              </a:lnSpc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weistrass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05553" y="3700398"/>
            <a:ext cx="207454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 indent="-228600">
              <a:lnSpc>
                <a:spcPts val="1410"/>
              </a:lnSpc>
              <a:spcBef>
                <a:spcPts val="100"/>
              </a:spcBef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  <a:p>
            <a:pPr marL="241300" indent="-228600">
              <a:lnSpc>
                <a:spcPts val="1410"/>
              </a:lnSpc>
              <a:buChar char="-"/>
              <a:tabLst>
                <a:tab pos="240665" algn="l"/>
                <a:tab pos="241300" algn="l"/>
              </a:tabLst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points du miroir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168" y="4576698"/>
            <a:ext cx="46418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Foy</a:t>
            </a:r>
            <a:r>
              <a:rPr sz="1200" b="1" spc="-10" dirty="0">
                <a:latin typeface="Times New Roman"/>
                <a:cs typeface="Times New Roman"/>
              </a:rPr>
              <a:t>e</a:t>
            </a:r>
            <a:r>
              <a:rPr sz="1200" b="1" spc="-5" dirty="0">
                <a:latin typeface="Times New Roman"/>
                <a:cs typeface="Times New Roman"/>
              </a:rPr>
              <a:t>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825293" y="4800612"/>
            <a:ext cx="287020" cy="0"/>
          </a:xfrm>
          <a:custGeom>
            <a:avLst/>
            <a:gdLst/>
            <a:ahLst/>
            <a:cxnLst/>
            <a:rect l="l" t="t" r="r" b="b"/>
            <a:pathLst>
              <a:path w="287019">
                <a:moveTo>
                  <a:pt x="0" y="0"/>
                </a:moveTo>
                <a:lnTo>
                  <a:pt x="286688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387489" y="4800612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>
                <a:moveTo>
                  <a:pt x="0" y="0"/>
                </a:moveTo>
                <a:lnTo>
                  <a:pt x="123003" y="0"/>
                </a:lnTo>
              </a:path>
            </a:pathLst>
          </a:custGeom>
          <a:ln w="617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40558" y="4674847"/>
            <a:ext cx="108585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725" i="1" spc="67" baseline="36231" dirty="0">
                <a:latin typeface="Times New Roman"/>
                <a:cs typeface="Times New Roman"/>
              </a:rPr>
              <a:t>nR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2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</a:t>
            </a:r>
            <a:r>
              <a:rPr sz="1150" spc="165" dirty="0">
                <a:latin typeface="Times New Roman"/>
                <a:cs typeface="Times New Roman"/>
              </a:rPr>
              <a:t> </a:t>
            </a:r>
            <a:r>
              <a:rPr sz="1725" i="1" spc="30" baseline="36231" dirty="0">
                <a:latin typeface="Times New Roman"/>
                <a:cs typeface="Times New Roman"/>
              </a:rPr>
              <a:t>n</a:t>
            </a:r>
            <a:endParaRPr sz="1725" baseline="36231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823154" y="4792524"/>
            <a:ext cx="68389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569595" algn="l"/>
              </a:tabLst>
            </a:pPr>
            <a:r>
              <a:rPr sz="1150" i="1" spc="35" dirty="0">
                <a:latin typeface="Times New Roman"/>
                <a:cs typeface="Times New Roman"/>
              </a:rPr>
              <a:t>n</a:t>
            </a:r>
            <a:r>
              <a:rPr sz="1150" spc="-5" dirty="0">
                <a:latin typeface="Times New Roman"/>
                <a:cs typeface="Times New Roman"/>
              </a:rPr>
              <a:t>'</a:t>
            </a:r>
            <a:r>
              <a:rPr sz="1150" spc="55" dirty="0">
                <a:latin typeface="Symbol"/>
                <a:cs typeface="Symbol"/>
              </a:rPr>
              <a:t></a:t>
            </a:r>
            <a:r>
              <a:rPr sz="1150" i="1" spc="20" dirty="0">
                <a:latin typeface="Times New Roman"/>
                <a:cs typeface="Times New Roman"/>
              </a:rPr>
              <a:t>n</a:t>
            </a:r>
            <a:r>
              <a:rPr sz="1150" i="1" dirty="0">
                <a:latin typeface="Times New Roman"/>
                <a:cs typeface="Times New Roman"/>
              </a:rPr>
              <a:t>	</a:t>
            </a:r>
            <a:r>
              <a:rPr sz="1150" i="1" spc="25" dirty="0">
                <a:latin typeface="Times New Roman"/>
                <a:cs typeface="Times New Roman"/>
              </a:rPr>
              <a:t>C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34196" y="4974949"/>
            <a:ext cx="902335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35"/>
              </a:spcBef>
            </a:pPr>
            <a:r>
              <a:rPr sz="1725" i="1" spc="15" baseline="-36231" dirty="0">
                <a:latin typeface="Times New Roman"/>
                <a:cs typeface="Times New Roman"/>
              </a:rPr>
              <a:t>f </a:t>
            </a:r>
            <a:r>
              <a:rPr sz="1725" spc="7" baseline="-36231" dirty="0">
                <a:latin typeface="Times New Roman"/>
                <a:cs typeface="Times New Roman"/>
              </a:rPr>
              <a:t>'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15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1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sz="115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' </a:t>
            </a:r>
            <a:r>
              <a:rPr sz="11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R</a:t>
            </a:r>
            <a:r>
              <a:rPr sz="1150" i="1" spc="20" dirty="0">
                <a:latin typeface="Times New Roman"/>
                <a:cs typeface="Times New Roman"/>
              </a:rPr>
              <a:t> </a:t>
            </a:r>
            <a:r>
              <a:rPr sz="1725" spc="30" baseline="-36231" dirty="0">
                <a:latin typeface="Symbol"/>
                <a:cs typeface="Symbol"/>
              </a:rPr>
              <a:t></a:t>
            </a:r>
            <a:r>
              <a:rPr sz="1725" spc="97" baseline="-36231" dirty="0">
                <a:latin typeface="Times New Roman"/>
                <a:cs typeface="Times New Roman"/>
              </a:rPr>
              <a:t> </a:t>
            </a:r>
            <a:r>
              <a:rPr sz="1150" i="1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n</a:t>
            </a:r>
            <a:r>
              <a:rPr sz="1150" u="sng" spc="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6114467" y="4915985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443" y="0"/>
                </a:lnTo>
              </a:path>
            </a:pathLst>
          </a:custGeom>
          <a:ln w="65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118490" y="4510371"/>
            <a:ext cx="180340" cy="72707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sz="2000" i="1" spc="-5" dirty="0">
                <a:latin typeface="Times New Roman"/>
                <a:cs typeface="Times New Roman"/>
              </a:rPr>
              <a:t>R</a:t>
            </a:r>
            <a:endParaRPr sz="2000">
              <a:latin typeface="Times New Roman"/>
              <a:cs typeface="Times New Roman"/>
            </a:endParaRPr>
          </a:p>
          <a:p>
            <a:pPr marL="26034">
              <a:lnSpc>
                <a:spcPct val="100000"/>
              </a:lnSpc>
              <a:spcBef>
                <a:spcPts val="360"/>
              </a:spcBef>
            </a:pPr>
            <a:r>
              <a:rPr sz="2000" spc="-5" dirty="0">
                <a:latin typeface="Times New Roman"/>
                <a:cs typeface="Times New Roman"/>
              </a:rPr>
              <a:t>2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46611" y="4712950"/>
            <a:ext cx="81153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i="1" spc="-5" dirty="0">
                <a:latin typeface="Times New Roman"/>
                <a:cs typeface="Times New Roman"/>
              </a:rPr>
              <a:t>f </a:t>
            </a:r>
            <a:r>
              <a:rPr sz="2000" spc="-5" dirty="0">
                <a:latin typeface="Symbol"/>
                <a:cs typeface="Symbol"/>
              </a:rPr>
              <a:t></a:t>
            </a:r>
            <a:r>
              <a:rPr sz="2000" spc="-5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f </a:t>
            </a:r>
            <a:r>
              <a:rPr sz="2000" spc="-5" dirty="0">
                <a:latin typeface="Times New Roman"/>
                <a:cs typeface="Times New Roman"/>
              </a:rPr>
              <a:t>'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5168" y="5364606"/>
            <a:ext cx="995044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Relations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</a:pPr>
            <a:r>
              <a:rPr sz="1200" b="1" spc="-5" dirty="0">
                <a:latin typeface="Times New Roman"/>
                <a:cs typeface="Times New Roman"/>
              </a:rPr>
              <a:t>de</a:t>
            </a:r>
            <a:r>
              <a:rPr sz="1200" b="1" spc="-3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conjugaison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491464" y="5793554"/>
            <a:ext cx="184150" cy="0"/>
          </a:xfrm>
          <a:custGeom>
            <a:avLst/>
            <a:gdLst/>
            <a:ahLst/>
            <a:cxnLst/>
            <a:rect l="l" t="t" r="r" b="b"/>
            <a:pathLst>
              <a:path w="184150">
                <a:moveTo>
                  <a:pt x="0" y="0"/>
                </a:moveTo>
                <a:lnTo>
                  <a:pt x="183943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478481" y="5766527"/>
            <a:ext cx="210185" cy="0"/>
          </a:xfrm>
          <a:custGeom>
            <a:avLst/>
            <a:gdLst/>
            <a:ahLst/>
            <a:cxnLst/>
            <a:rect l="l" t="t" r="r" b="b"/>
            <a:pathLst>
              <a:path w="210185">
                <a:moveTo>
                  <a:pt x="0" y="0"/>
                </a:moveTo>
                <a:lnTo>
                  <a:pt x="209597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853778" y="5793554"/>
            <a:ext cx="160655" cy="0"/>
          </a:xfrm>
          <a:custGeom>
            <a:avLst/>
            <a:gdLst/>
            <a:ahLst/>
            <a:cxnLst/>
            <a:rect l="l" t="t" r="r" b="b"/>
            <a:pathLst>
              <a:path w="160655">
                <a:moveTo>
                  <a:pt x="0" y="0"/>
                </a:moveTo>
                <a:lnTo>
                  <a:pt x="160135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2841094" y="5766527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491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198463" y="5766527"/>
            <a:ext cx="288925" cy="0"/>
          </a:xfrm>
          <a:custGeom>
            <a:avLst/>
            <a:gdLst/>
            <a:ahLst/>
            <a:cxnLst/>
            <a:rect l="l" t="t" r="r" b="b"/>
            <a:pathLst>
              <a:path w="288925">
                <a:moveTo>
                  <a:pt x="0" y="0"/>
                </a:moveTo>
                <a:lnTo>
                  <a:pt x="288422" y="0"/>
                </a:lnTo>
              </a:path>
            </a:pathLst>
          </a:custGeom>
          <a:ln w="63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1769110" y="5187494"/>
            <a:ext cx="1762125" cy="96646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361315">
              <a:lnSpc>
                <a:spcPts val="1370"/>
              </a:lnSpc>
              <a:spcBef>
                <a:spcPts val="135"/>
              </a:spcBef>
              <a:tabLst>
                <a:tab pos="815975" algn="l"/>
              </a:tabLst>
            </a:pPr>
            <a:r>
              <a:rPr sz="1150" i="1" spc="25" dirty="0">
                <a:latin typeface="Times New Roman"/>
                <a:cs typeface="Times New Roman"/>
              </a:rPr>
              <a:t>n</a:t>
            </a:r>
            <a:r>
              <a:rPr sz="1150" spc="25" dirty="0">
                <a:latin typeface="Times New Roman"/>
                <a:cs typeface="Times New Roman"/>
              </a:rPr>
              <a:t>'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i="1" spc="25" dirty="0">
                <a:latin typeface="Times New Roman"/>
                <a:cs typeface="Times New Roman"/>
              </a:rPr>
              <a:t>n	C</a:t>
            </a:r>
            <a:endParaRPr sz="1150">
              <a:latin typeface="Times New Roman"/>
              <a:cs typeface="Times New Roman"/>
            </a:endParaRPr>
          </a:p>
          <a:p>
            <a:pPr marL="50800">
              <a:lnSpc>
                <a:spcPts val="1415"/>
              </a:lnSpc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sommet</a:t>
            </a:r>
            <a:endParaRPr sz="1200">
              <a:latin typeface="Times New Roman"/>
              <a:cs typeface="Times New Roman"/>
            </a:endParaRPr>
          </a:p>
          <a:p>
            <a:pPr marL="765175">
              <a:lnSpc>
                <a:spcPts val="1425"/>
              </a:lnSpc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800" spc="15" baseline="-34722" dirty="0">
                <a:latin typeface="Symbol"/>
                <a:cs typeface="Symbol"/>
              </a:rPr>
              <a:t></a:t>
            </a:r>
            <a:r>
              <a:rPr sz="1800" spc="15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-22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10" dirty="0">
                <a:latin typeface="Symbol"/>
                <a:cs typeface="Symbol"/>
              </a:rPr>
              <a:t></a:t>
            </a:r>
            <a:r>
              <a:rPr sz="1200" i="1" spc="10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  <a:p>
            <a:pPr marL="721995">
              <a:lnSpc>
                <a:spcPts val="1410"/>
              </a:lnSpc>
              <a:spcBef>
                <a:spcPts val="345"/>
              </a:spcBef>
              <a:tabLst>
                <a:tab pos="1084580" algn="l"/>
                <a:tab pos="1482725" algn="l"/>
              </a:tabLst>
            </a:pPr>
            <a:r>
              <a:rPr sz="1200" i="1" spc="-10" dirty="0">
                <a:latin typeface="Times New Roman"/>
                <a:cs typeface="Times New Roman"/>
              </a:rPr>
              <a:t>SA</a:t>
            </a:r>
            <a:r>
              <a:rPr sz="1200" spc="-10" dirty="0">
                <a:latin typeface="Times New Roman"/>
                <a:cs typeface="Times New Roman"/>
              </a:rPr>
              <a:t>'	</a:t>
            </a:r>
            <a:r>
              <a:rPr sz="1200" i="1" spc="25" dirty="0">
                <a:latin typeface="Times New Roman"/>
                <a:cs typeface="Times New Roman"/>
              </a:rPr>
              <a:t>SA	</a:t>
            </a:r>
            <a:r>
              <a:rPr sz="1800" i="1" spc="60" baseline="4629" dirty="0">
                <a:latin typeface="Times New Roman"/>
                <a:cs typeface="Times New Roman"/>
              </a:rPr>
              <a:t>SC</a:t>
            </a:r>
            <a:endParaRPr sz="1800" baseline="4629">
              <a:latin typeface="Times New Roman"/>
              <a:cs typeface="Times New Roman"/>
            </a:endParaRPr>
          </a:p>
          <a:p>
            <a:pPr marL="508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2402077" y="6145657"/>
          <a:ext cx="1170940" cy="417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5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2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49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9687">
                <a:tc>
                  <a:txBody>
                    <a:bodyPr/>
                    <a:lstStyle/>
                    <a:p>
                      <a:pPr marL="33020" algn="ctr">
                        <a:lnSpc>
                          <a:spcPts val="140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9545" marR="57150" indent="-169545" algn="r">
                        <a:lnSpc>
                          <a:spcPts val="1405"/>
                        </a:lnSpc>
                        <a:buFont typeface="Symbol"/>
                        <a:buChar char=""/>
                        <a:tabLst>
                          <a:tab pos="169545" algn="l"/>
                        </a:tabLst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3495">
                        <a:lnSpc>
                          <a:spcPts val="905"/>
                        </a:lnSpc>
                        <a:spcBef>
                          <a:spcPts val="72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144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765">
                        <a:lnSpc>
                          <a:spcPts val="1405"/>
                        </a:lnSpc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n </a:t>
                      </a:r>
                      <a:r>
                        <a:rPr sz="1200" spc="15" dirty="0">
                          <a:latin typeface="Symbol"/>
                          <a:cs typeface="Symbol"/>
                        </a:rPr>
                        <a:t></a:t>
                      </a:r>
                      <a:r>
                        <a:rPr sz="1200" spc="-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792">
                <a:tc>
                  <a:txBody>
                    <a:bodyPr/>
                    <a:lstStyle/>
                    <a:p>
                      <a:pPr marL="33020" algn="ctr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L w="9525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320" algn="r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4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22250">
                        <a:lnSpc>
                          <a:spcPts val="1385"/>
                        </a:lnSpc>
                        <a:spcBef>
                          <a:spcPts val="25"/>
                        </a:spcBef>
                      </a:pP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CS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3175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object 24"/>
          <p:cNvSpPr txBox="1"/>
          <p:nvPr/>
        </p:nvSpPr>
        <p:spPr>
          <a:xfrm>
            <a:off x="1807210" y="6539864"/>
            <a:ext cx="1294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Origines </a:t>
            </a:r>
            <a:r>
              <a:rPr sz="1200" b="1" spc="-5" dirty="0">
                <a:latin typeface="Times New Roman"/>
                <a:cs typeface="Times New Roman"/>
              </a:rPr>
              <a:t>aux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499995" y="6741540"/>
            <a:ext cx="970915" cy="24701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235"/>
              </a:spcBef>
            </a:pPr>
            <a:r>
              <a:rPr sz="1200" i="1" spc="5" dirty="0">
                <a:latin typeface="Times New Roman"/>
                <a:cs typeface="Times New Roman"/>
              </a:rPr>
              <a:t>FA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10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.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399480" y="5765381"/>
            <a:ext cx="140335" cy="0"/>
          </a:xfrm>
          <a:custGeom>
            <a:avLst/>
            <a:gdLst/>
            <a:ahLst/>
            <a:cxnLst/>
            <a:rect l="l" t="t" r="r" b="b"/>
            <a:pathLst>
              <a:path w="140335">
                <a:moveTo>
                  <a:pt x="0" y="0"/>
                </a:moveTo>
                <a:lnTo>
                  <a:pt x="139728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694075" y="5765381"/>
            <a:ext cx="116205" cy="0"/>
          </a:xfrm>
          <a:custGeom>
            <a:avLst/>
            <a:gdLst/>
            <a:ahLst/>
            <a:cxnLst/>
            <a:rect l="l" t="t" r="r" b="b"/>
            <a:pathLst>
              <a:path w="116204">
                <a:moveTo>
                  <a:pt x="0" y="0"/>
                </a:moveTo>
                <a:lnTo>
                  <a:pt x="115924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81556" y="5765381"/>
            <a:ext cx="118110" cy="0"/>
          </a:xfrm>
          <a:custGeom>
            <a:avLst/>
            <a:gdLst/>
            <a:ahLst/>
            <a:cxnLst/>
            <a:rect l="l" t="t" r="r" b="b"/>
            <a:pathLst>
              <a:path w="118110">
                <a:moveTo>
                  <a:pt x="0" y="0"/>
                </a:moveTo>
                <a:lnTo>
                  <a:pt x="118096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4551553" y="5364606"/>
            <a:ext cx="1576070" cy="803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ts val="142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sommet</a:t>
            </a:r>
            <a:endParaRPr sz="1200">
              <a:latin typeface="Times New Roman"/>
              <a:cs typeface="Times New Roman"/>
            </a:endParaRPr>
          </a:p>
          <a:p>
            <a:pPr marL="879475">
              <a:lnSpc>
                <a:spcPts val="1420"/>
              </a:lnSpc>
            </a:pPr>
            <a:r>
              <a:rPr sz="1200" dirty="0">
                <a:latin typeface="Times New Roman"/>
                <a:cs typeface="Times New Roman"/>
              </a:rPr>
              <a:t>1  </a:t>
            </a:r>
            <a:r>
              <a:rPr sz="1800" baseline="-34722" dirty="0">
                <a:latin typeface="Symbol"/>
                <a:cs typeface="Symbol"/>
              </a:rPr>
              <a:t>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 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spc="120" baseline="-347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2</a:t>
            </a:r>
            <a:endParaRPr sz="1200">
              <a:latin typeface="Times New Roman"/>
              <a:cs typeface="Times New Roman"/>
            </a:endParaRPr>
          </a:p>
          <a:p>
            <a:pPr marL="876935">
              <a:lnSpc>
                <a:spcPct val="100000"/>
              </a:lnSpc>
              <a:spcBef>
                <a:spcPts val="240"/>
              </a:spcBef>
              <a:tabLst>
                <a:tab pos="1171575" algn="l"/>
                <a:tab pos="1444625" algn="l"/>
              </a:tabLst>
            </a:pP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p	R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ct val="100000"/>
              </a:lnSpc>
              <a:spcBef>
                <a:spcPts val="160"/>
              </a:spcBef>
            </a:pPr>
            <a:r>
              <a:rPr sz="1200" b="1" dirty="0">
                <a:latin typeface="Times New Roman"/>
                <a:cs typeface="Times New Roman"/>
              </a:rPr>
              <a:t>Origine au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centre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30" name="object 30"/>
          <p:cNvGraphicFramePr>
            <a:graphicFrameLocks noGrp="1"/>
          </p:cNvGraphicFramePr>
          <p:nvPr/>
        </p:nvGraphicFramePr>
        <p:xfrm>
          <a:off x="5240401" y="6157848"/>
          <a:ext cx="1032510" cy="4178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9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2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9858">
                <a:tc>
                  <a:txBody>
                    <a:bodyPr/>
                    <a:lstStyle/>
                    <a:p>
                      <a:pPr marL="29209" algn="ctr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5560">
                        <a:lnSpc>
                          <a:spcPts val="1410"/>
                        </a:lnSpc>
                      </a:pPr>
                      <a:r>
                        <a:rPr sz="1800" spc="15" baseline="-34722" dirty="0">
                          <a:latin typeface="Symbol"/>
                          <a:cs typeface="Symbol"/>
                        </a:rPr>
                        <a:t></a:t>
                      </a:r>
                      <a:r>
                        <a:rPr sz="1800" spc="157" baseline="-34722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0" dirty="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4130">
                        <a:lnSpc>
                          <a:spcPts val="905"/>
                        </a:lnSpc>
                        <a:spcBef>
                          <a:spcPts val="720"/>
                        </a:spcBef>
                      </a:pPr>
                      <a:r>
                        <a:rPr sz="1200" dirty="0">
                          <a:latin typeface="Symbol"/>
                          <a:cs typeface="Symbol"/>
                        </a:rPr>
                        <a:t>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T="91440" marB="0"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>
                        <a:lnSpc>
                          <a:spcPts val="1410"/>
                        </a:lnSpc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1621">
                <a:tc>
                  <a:txBody>
                    <a:bodyPr/>
                    <a:lstStyle/>
                    <a:p>
                      <a:pPr marL="32384" algn="ctr">
                        <a:lnSpc>
                          <a:spcPts val="1385"/>
                        </a:lnSpc>
                        <a:spcBef>
                          <a:spcPts val="20"/>
                        </a:spcBef>
                      </a:pP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'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6350">
                      <a:solidFill>
                        <a:srgbClr val="000000"/>
                      </a:solidFill>
                      <a:prstDash val="solid"/>
                    </a:lnL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0020">
                        <a:lnSpc>
                          <a:spcPts val="1385"/>
                        </a:lnSpc>
                        <a:spcBef>
                          <a:spcPts val="20"/>
                        </a:spcBef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CA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56210">
                        <a:lnSpc>
                          <a:spcPts val="1385"/>
                        </a:lnSpc>
                        <a:spcBef>
                          <a:spcPts val="20"/>
                        </a:spcBef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CS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R w="6350">
                      <a:solidFill>
                        <a:srgbClr val="000000"/>
                      </a:solidFill>
                      <a:prstDash val="solid"/>
                    </a:lnR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" name="object 31"/>
          <p:cNvSpPr txBox="1"/>
          <p:nvPr/>
        </p:nvSpPr>
        <p:spPr>
          <a:xfrm>
            <a:off x="4576953" y="6552056"/>
            <a:ext cx="12947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Origines </a:t>
            </a:r>
            <a:r>
              <a:rPr sz="1200" b="1" spc="-5" dirty="0">
                <a:latin typeface="Times New Roman"/>
                <a:cs typeface="Times New Roman"/>
              </a:rPr>
              <a:t>aux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313552" y="6755256"/>
            <a:ext cx="883285" cy="247015"/>
          </a:xfrm>
          <a:prstGeom prst="rect">
            <a:avLst/>
          </a:prstGeom>
          <a:ln w="6096">
            <a:solidFill>
              <a:srgbClr val="000000"/>
            </a:solidFill>
          </a:ln>
        </p:spPr>
        <p:txBody>
          <a:bodyPr vert="horz" wrap="square" lIns="0" tIns="30480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240"/>
              </a:spcBef>
            </a:pPr>
            <a:r>
              <a:rPr sz="1200" i="1" spc="10" dirty="0">
                <a:latin typeface="Times New Roman"/>
                <a:cs typeface="Times New Roman"/>
              </a:rPr>
              <a:t>FA</a:t>
            </a:r>
            <a:r>
              <a:rPr sz="1200" spc="10" dirty="0">
                <a:latin typeface="Times New Roman"/>
                <a:cs typeface="Times New Roman"/>
              </a:rPr>
              <a:t>.</a:t>
            </a:r>
            <a:r>
              <a:rPr sz="1200" i="1" spc="10" dirty="0">
                <a:latin typeface="Times New Roman"/>
                <a:cs typeface="Times New Roman"/>
              </a:rPr>
              <a:t>F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35" dirty="0">
                <a:latin typeface="Times New Roman"/>
                <a:cs typeface="Times New Roman"/>
              </a:rPr>
              <a:t> </a:t>
            </a:r>
            <a:r>
              <a:rPr sz="1050" spc="22" baseline="43650" dirty="0">
                <a:latin typeface="Times New Roman"/>
                <a:cs typeface="Times New Roman"/>
              </a:rPr>
              <a:t>2</a:t>
            </a:r>
            <a:endParaRPr sz="1050" baseline="4365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5168" y="6981825"/>
            <a:ext cx="10179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Grandissement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2616654" y="7033683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5">
                <a:moveTo>
                  <a:pt x="0" y="0"/>
                </a:moveTo>
                <a:lnTo>
                  <a:pt x="20323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628609" y="7262189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5">
                <a:moveTo>
                  <a:pt x="0" y="0"/>
                </a:moveTo>
                <a:lnTo>
                  <a:pt x="17932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604076" y="723485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381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2608848" y="7238837"/>
            <a:ext cx="21717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325092" y="7232866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>
                <a:moveTo>
                  <a:pt x="0" y="0"/>
                </a:moveTo>
                <a:lnTo>
                  <a:pt x="117339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3470905" y="7232866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8694" y="0"/>
                </a:lnTo>
              </a:path>
            </a:pathLst>
          </a:custGeom>
          <a:ln w="616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3322617" y="7224464"/>
            <a:ext cx="278765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5" dirty="0">
                <a:latin typeface="Times New Roman"/>
                <a:cs typeface="Times New Roman"/>
              </a:rPr>
              <a:t>n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170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295170" y="7001597"/>
            <a:ext cx="1363345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25"/>
              </a:spcBef>
              <a:tabLst>
                <a:tab pos="774065" algn="l"/>
              </a:tabLst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322" baseline="-33333" dirty="0">
                <a:latin typeface="Times New Roman"/>
                <a:cs typeface="Times New Roman"/>
              </a:rPr>
              <a:t>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104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875" i="1" spc="-30" baseline="-33333" dirty="0">
                <a:latin typeface="Symbol"/>
                <a:cs typeface="Symbol"/>
              </a:rPr>
              <a:t></a:t>
            </a:r>
            <a:r>
              <a:rPr sz="1875" i="1" spc="-30" baseline="-33333" dirty="0">
                <a:latin typeface="Times New Roman"/>
                <a:cs typeface="Times New Roman"/>
              </a:rPr>
              <a:t> </a:t>
            </a:r>
            <a:r>
              <a:rPr sz="1800" baseline="-34722" dirty="0">
                <a:latin typeface="Symbol"/>
                <a:cs typeface="Symbol"/>
              </a:rPr>
              <a:t></a:t>
            </a:r>
            <a:r>
              <a:rPr sz="180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n</a:t>
            </a:r>
            <a:r>
              <a:rPr sz="1200" i="1" spc="6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p</a:t>
            </a:r>
            <a:r>
              <a:rPr sz="1200" spc="1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/>
          <p:nvPr/>
        </p:nvSpPr>
        <p:spPr>
          <a:xfrm>
            <a:off x="2837774" y="776721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633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3478784" y="776721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478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2195443" y="7549333"/>
            <a:ext cx="1555115" cy="540385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50800">
              <a:lnSpc>
                <a:spcPts val="2080"/>
              </a:lnSpc>
              <a:spcBef>
                <a:spcPts val="115"/>
              </a:spcBef>
              <a:tabLst>
                <a:tab pos="901700" algn="l"/>
              </a:tabLst>
            </a:pPr>
            <a:r>
              <a:rPr sz="2100" i="1" spc="-35" dirty="0">
                <a:latin typeface="Symbol"/>
                <a:cs typeface="Symbol"/>
              </a:rPr>
              <a:t></a:t>
            </a:r>
            <a:r>
              <a:rPr sz="2100" i="1" spc="-35" dirty="0">
                <a:latin typeface="Times New Roman"/>
                <a:cs typeface="Times New Roman"/>
              </a:rPr>
              <a:t> 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7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3000" i="1" spc="7" baseline="34722" dirty="0">
                <a:latin typeface="Times New Roman"/>
                <a:cs typeface="Times New Roman"/>
              </a:rPr>
              <a:t>f	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3000" i="1" spc="37" baseline="34722" dirty="0">
                <a:latin typeface="Times New Roman"/>
                <a:cs typeface="Times New Roman"/>
              </a:rPr>
              <a:t>x</a:t>
            </a:r>
            <a:r>
              <a:rPr sz="3000" spc="37" baseline="34722" dirty="0">
                <a:latin typeface="Times New Roman"/>
                <a:cs typeface="Times New Roman"/>
              </a:rPr>
              <a:t>'</a:t>
            </a:r>
            <a:endParaRPr sz="3000" baseline="34722">
              <a:latin typeface="Times New Roman"/>
              <a:cs typeface="Times New Roman"/>
            </a:endParaRPr>
          </a:p>
          <a:p>
            <a:pPr marL="686435">
              <a:lnSpc>
                <a:spcPts val="1960"/>
              </a:lnSpc>
              <a:tabLst>
                <a:tab pos="1339215" algn="l"/>
              </a:tabLst>
            </a:pPr>
            <a:r>
              <a:rPr sz="2000" i="1" spc="10" dirty="0">
                <a:latin typeface="Times New Roman"/>
                <a:cs typeface="Times New Roman"/>
              </a:rPr>
              <a:t>x	</a:t>
            </a:r>
            <a:r>
              <a:rPr sz="2000" i="1" spc="5" dirty="0">
                <a:latin typeface="Times New Roman"/>
                <a:cs typeface="Times New Roman"/>
              </a:rPr>
              <a:t>f</a:t>
            </a:r>
            <a:r>
              <a:rPr sz="2000" i="1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328104" y="7033683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5">
                <a:moveTo>
                  <a:pt x="0" y="0"/>
                </a:moveTo>
                <a:lnTo>
                  <a:pt x="20323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340059" y="7262189"/>
            <a:ext cx="179705" cy="0"/>
          </a:xfrm>
          <a:custGeom>
            <a:avLst/>
            <a:gdLst/>
            <a:ahLst/>
            <a:cxnLst/>
            <a:rect l="l" t="t" r="r" b="b"/>
            <a:pathLst>
              <a:path w="179704">
                <a:moveTo>
                  <a:pt x="0" y="0"/>
                </a:moveTo>
                <a:lnTo>
                  <a:pt x="179328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5315526" y="7234850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381" y="0"/>
                </a:lnTo>
              </a:path>
            </a:pathLst>
          </a:custGeom>
          <a:ln w="639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5320298" y="7238837"/>
            <a:ext cx="21717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-20" dirty="0">
                <a:latin typeface="Times New Roman"/>
                <a:cs typeface="Times New Roman"/>
              </a:rPr>
              <a:t>CA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5019320" y="7001597"/>
            <a:ext cx="561340" cy="2203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25"/>
              </a:spcBef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-22" baseline="-33333" dirty="0">
                <a:latin typeface="Times New Roman"/>
                <a:cs typeface="Times New Roman"/>
              </a:rPr>
              <a:t> </a:t>
            </a:r>
            <a:r>
              <a:rPr sz="1800" spc="15" baseline="-34722" dirty="0">
                <a:latin typeface="Symbol"/>
                <a:cs typeface="Symbol"/>
              </a:rPr>
              <a:t></a:t>
            </a:r>
            <a:r>
              <a:rPr sz="1800" spc="-104" baseline="-34722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CA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6292729" y="7232866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>
                <a:moveTo>
                  <a:pt x="0" y="0"/>
                </a:moveTo>
                <a:lnTo>
                  <a:pt x="139060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321342" y="7224464"/>
            <a:ext cx="101600" cy="2082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i="1" spc="-5" dirty="0">
                <a:latin typeface="Times New Roman"/>
                <a:cs typeface="Times New Roman"/>
              </a:rPr>
              <a:t>p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895699" y="7097854"/>
            <a:ext cx="572770" cy="217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50" i="1" spc="-25" dirty="0">
                <a:latin typeface="Symbol"/>
                <a:cs typeface="Symbol"/>
              </a:rPr>
              <a:t></a:t>
            </a:r>
            <a:r>
              <a:rPr sz="1250" i="1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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800" i="1" spc="22" baseline="34722" dirty="0">
                <a:latin typeface="Times New Roman"/>
                <a:cs typeface="Times New Roman"/>
              </a:rPr>
              <a:t>p</a:t>
            </a:r>
            <a:r>
              <a:rPr sz="1800" spc="22" baseline="34722" dirty="0">
                <a:latin typeface="Times New Roman"/>
                <a:cs typeface="Times New Roman"/>
              </a:rPr>
              <a:t>'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5627723" y="7767515"/>
            <a:ext cx="188595" cy="0"/>
          </a:xfrm>
          <a:custGeom>
            <a:avLst/>
            <a:gdLst/>
            <a:ahLst/>
            <a:cxnLst/>
            <a:rect l="l" t="t" r="r" b="b"/>
            <a:pathLst>
              <a:path w="188595">
                <a:moveTo>
                  <a:pt x="0" y="0"/>
                </a:moveTo>
                <a:lnTo>
                  <a:pt x="187990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269391" y="7767515"/>
            <a:ext cx="188595" cy="0"/>
          </a:xfrm>
          <a:custGeom>
            <a:avLst/>
            <a:gdLst/>
            <a:ahLst/>
            <a:cxnLst/>
            <a:rect l="l" t="t" r="r" b="b"/>
            <a:pathLst>
              <a:path w="188595">
                <a:moveTo>
                  <a:pt x="0" y="0"/>
                </a:moveTo>
                <a:lnTo>
                  <a:pt x="188015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984349" y="7549684"/>
            <a:ext cx="1525905" cy="5403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50800">
              <a:lnSpc>
                <a:spcPts val="2080"/>
              </a:lnSpc>
              <a:spcBef>
                <a:spcPts val="110"/>
              </a:spcBef>
              <a:tabLst>
                <a:tab pos="902969" algn="l"/>
              </a:tabLst>
            </a:pPr>
            <a:r>
              <a:rPr sz="2100" i="1" spc="-35" dirty="0">
                <a:latin typeface="Symbol"/>
                <a:cs typeface="Symbol"/>
              </a:rPr>
              <a:t></a:t>
            </a:r>
            <a:r>
              <a:rPr sz="2100" i="1" spc="-35" dirty="0">
                <a:latin typeface="Times New Roman"/>
                <a:cs typeface="Times New Roman"/>
              </a:rPr>
              <a:t> 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240" dirty="0">
                <a:latin typeface="Times New Roman"/>
                <a:cs typeface="Times New Roman"/>
              </a:rPr>
              <a:t> </a:t>
            </a:r>
            <a:r>
              <a:rPr sz="3000" i="1" spc="7" baseline="34722" dirty="0">
                <a:latin typeface="Times New Roman"/>
                <a:cs typeface="Times New Roman"/>
              </a:rPr>
              <a:t>f	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-100" dirty="0">
                <a:latin typeface="Times New Roman"/>
                <a:cs typeface="Times New Roman"/>
              </a:rPr>
              <a:t> </a:t>
            </a:r>
            <a:r>
              <a:rPr sz="3000" i="1" spc="37" baseline="34722" dirty="0">
                <a:latin typeface="Times New Roman"/>
                <a:cs typeface="Times New Roman"/>
              </a:rPr>
              <a:t>x</a:t>
            </a:r>
            <a:r>
              <a:rPr sz="3000" spc="37" baseline="34722" dirty="0">
                <a:latin typeface="Times New Roman"/>
                <a:cs typeface="Times New Roman"/>
              </a:rPr>
              <a:t>'</a:t>
            </a:r>
            <a:endParaRPr sz="3000" baseline="34722">
              <a:latin typeface="Times New Roman"/>
              <a:cs typeface="Times New Roman"/>
            </a:endParaRPr>
          </a:p>
          <a:p>
            <a:pPr marL="687705">
              <a:lnSpc>
                <a:spcPts val="1960"/>
              </a:lnSpc>
              <a:tabLst>
                <a:tab pos="1341120" algn="l"/>
              </a:tabLst>
            </a:pPr>
            <a:r>
              <a:rPr sz="2000" i="1" spc="5" dirty="0">
                <a:latin typeface="Times New Roman"/>
                <a:cs typeface="Times New Roman"/>
              </a:rPr>
              <a:t>x	f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1182369" y="1332864"/>
            <a:ext cx="3479165" cy="0"/>
          </a:xfrm>
          <a:custGeom>
            <a:avLst/>
            <a:gdLst/>
            <a:ahLst/>
            <a:cxnLst/>
            <a:rect l="l" t="t" r="r" b="b"/>
            <a:pathLst>
              <a:path w="3479165">
                <a:moveTo>
                  <a:pt x="0" y="0"/>
                </a:moveTo>
                <a:lnTo>
                  <a:pt x="3479165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3862323" y="333882"/>
            <a:ext cx="414655" cy="1988185"/>
          </a:xfrm>
          <a:custGeom>
            <a:avLst/>
            <a:gdLst/>
            <a:ahLst/>
            <a:cxnLst/>
            <a:rect l="l" t="t" r="r" b="b"/>
            <a:pathLst>
              <a:path w="414654" h="1988185">
                <a:moveTo>
                  <a:pt x="0" y="0"/>
                </a:moveTo>
                <a:lnTo>
                  <a:pt x="33687" y="34642"/>
                </a:lnTo>
                <a:lnTo>
                  <a:pt x="65947" y="70141"/>
                </a:lnTo>
                <a:lnTo>
                  <a:pt x="96779" y="106458"/>
                </a:lnTo>
                <a:lnTo>
                  <a:pt x="126184" y="143557"/>
                </a:lnTo>
                <a:lnTo>
                  <a:pt x="154160" y="181400"/>
                </a:lnTo>
                <a:lnTo>
                  <a:pt x="180709" y="219951"/>
                </a:lnTo>
                <a:lnTo>
                  <a:pt x="205830" y="259172"/>
                </a:lnTo>
                <a:lnTo>
                  <a:pt x="229523" y="299027"/>
                </a:lnTo>
                <a:lnTo>
                  <a:pt x="251788" y="339478"/>
                </a:lnTo>
                <a:lnTo>
                  <a:pt x="272624" y="380489"/>
                </a:lnTo>
                <a:lnTo>
                  <a:pt x="292033" y="422023"/>
                </a:lnTo>
                <a:lnTo>
                  <a:pt x="310012" y="464042"/>
                </a:lnTo>
                <a:lnTo>
                  <a:pt x="326564" y="506509"/>
                </a:lnTo>
                <a:lnTo>
                  <a:pt x="341686" y="549388"/>
                </a:lnTo>
                <a:lnTo>
                  <a:pt x="355380" y="592641"/>
                </a:lnTo>
                <a:lnTo>
                  <a:pt x="367646" y="636232"/>
                </a:lnTo>
                <a:lnTo>
                  <a:pt x="378482" y="680123"/>
                </a:lnTo>
                <a:lnTo>
                  <a:pt x="387889" y="724278"/>
                </a:lnTo>
                <a:lnTo>
                  <a:pt x="395868" y="768658"/>
                </a:lnTo>
                <a:lnTo>
                  <a:pt x="402417" y="813229"/>
                </a:lnTo>
                <a:lnTo>
                  <a:pt x="407537" y="857951"/>
                </a:lnTo>
                <a:lnTo>
                  <a:pt x="411228" y="902789"/>
                </a:lnTo>
                <a:lnTo>
                  <a:pt x="413489" y="947706"/>
                </a:lnTo>
                <a:lnTo>
                  <a:pt x="414321" y="992663"/>
                </a:lnTo>
                <a:lnTo>
                  <a:pt x="413723" y="1037625"/>
                </a:lnTo>
                <a:lnTo>
                  <a:pt x="411696" y="1082554"/>
                </a:lnTo>
                <a:lnTo>
                  <a:pt x="408239" y="1127414"/>
                </a:lnTo>
                <a:lnTo>
                  <a:pt x="403352" y="1172167"/>
                </a:lnTo>
                <a:lnTo>
                  <a:pt x="397035" y="1216776"/>
                </a:lnTo>
                <a:lnTo>
                  <a:pt x="389288" y="1261204"/>
                </a:lnTo>
                <a:lnTo>
                  <a:pt x="380111" y="1305414"/>
                </a:lnTo>
                <a:lnTo>
                  <a:pt x="369504" y="1349370"/>
                </a:lnTo>
                <a:lnTo>
                  <a:pt x="357466" y="1393034"/>
                </a:lnTo>
                <a:lnTo>
                  <a:pt x="343998" y="1436369"/>
                </a:lnTo>
                <a:lnTo>
                  <a:pt x="329100" y="1479338"/>
                </a:lnTo>
                <a:lnTo>
                  <a:pt x="312771" y="1521904"/>
                </a:lnTo>
                <a:lnTo>
                  <a:pt x="295011" y="1564030"/>
                </a:lnTo>
                <a:lnTo>
                  <a:pt x="275821" y="1605680"/>
                </a:lnTo>
                <a:lnTo>
                  <a:pt x="255200" y="1646816"/>
                </a:lnTo>
                <a:lnTo>
                  <a:pt x="233147" y="1687400"/>
                </a:lnTo>
                <a:lnTo>
                  <a:pt x="209664" y="1727397"/>
                </a:lnTo>
                <a:lnTo>
                  <a:pt x="184750" y="1766769"/>
                </a:lnTo>
                <a:lnTo>
                  <a:pt x="158405" y="1805479"/>
                </a:lnTo>
                <a:lnTo>
                  <a:pt x="130628" y="1843490"/>
                </a:lnTo>
                <a:lnTo>
                  <a:pt x="101420" y="1880765"/>
                </a:lnTo>
                <a:lnTo>
                  <a:pt x="70780" y="1917267"/>
                </a:lnTo>
                <a:lnTo>
                  <a:pt x="38709" y="1952959"/>
                </a:lnTo>
                <a:lnTo>
                  <a:pt x="5206" y="198780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950970" y="2201925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89">
                <a:moveTo>
                  <a:pt x="172084" y="0"/>
                </a:moveTo>
                <a:lnTo>
                  <a:pt x="0" y="4686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070350" y="202349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89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166870" y="1845055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89">
                <a:moveTo>
                  <a:pt x="172084" y="0"/>
                </a:moveTo>
                <a:lnTo>
                  <a:pt x="0" y="4686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218940" y="166662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89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263390" y="146596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4285488" y="1309750"/>
            <a:ext cx="172720" cy="46355"/>
          </a:xfrm>
          <a:custGeom>
            <a:avLst/>
            <a:gdLst/>
            <a:ahLst/>
            <a:cxnLst/>
            <a:rect l="l" t="t" r="r" b="b"/>
            <a:pathLst>
              <a:path w="172720" h="46355">
                <a:moveTo>
                  <a:pt x="172338" y="0"/>
                </a:moveTo>
                <a:lnTo>
                  <a:pt x="0" y="4622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263390" y="111671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4233545" y="95288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4" y="0"/>
                </a:moveTo>
                <a:lnTo>
                  <a:pt x="0" y="4686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173854" y="774445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129404" y="640460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5" y="0"/>
                </a:moveTo>
                <a:lnTo>
                  <a:pt x="0" y="46863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040504" y="506475"/>
            <a:ext cx="172085" cy="46990"/>
          </a:xfrm>
          <a:custGeom>
            <a:avLst/>
            <a:gdLst/>
            <a:ahLst/>
            <a:cxnLst/>
            <a:rect l="l" t="t" r="r" b="b"/>
            <a:pathLst>
              <a:path w="172085" h="46990">
                <a:moveTo>
                  <a:pt x="172085" y="0"/>
                </a:moveTo>
                <a:lnTo>
                  <a:pt x="0" y="46862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3920997" y="328675"/>
            <a:ext cx="172720" cy="46355"/>
          </a:xfrm>
          <a:custGeom>
            <a:avLst/>
            <a:gdLst/>
            <a:ahLst/>
            <a:cxnLst/>
            <a:rect l="l" t="t" r="r" b="b"/>
            <a:pathLst>
              <a:path w="172720" h="46354">
                <a:moveTo>
                  <a:pt x="172338" y="0"/>
                </a:moveTo>
                <a:lnTo>
                  <a:pt x="0" y="46227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1274699" y="887094"/>
            <a:ext cx="171450" cy="445770"/>
          </a:xfrm>
          <a:custGeom>
            <a:avLst/>
            <a:gdLst/>
            <a:ahLst/>
            <a:cxnLst/>
            <a:rect l="l" t="t" r="r" b="b"/>
            <a:pathLst>
              <a:path w="171450" h="445769">
                <a:moveTo>
                  <a:pt x="85597" y="114300"/>
                </a:moveTo>
                <a:lnTo>
                  <a:pt x="57204" y="133298"/>
                </a:lnTo>
                <a:lnTo>
                  <a:pt x="57110" y="171577"/>
                </a:lnTo>
                <a:lnTo>
                  <a:pt x="57531" y="445770"/>
                </a:lnTo>
                <a:lnTo>
                  <a:pt x="114681" y="445770"/>
                </a:lnTo>
                <a:lnTo>
                  <a:pt x="114202" y="133298"/>
                </a:lnTo>
                <a:lnTo>
                  <a:pt x="85597" y="114300"/>
                </a:lnTo>
                <a:close/>
              </a:path>
              <a:path w="171450" h="445769">
                <a:moveTo>
                  <a:pt x="85470" y="0"/>
                </a:moveTo>
                <a:lnTo>
                  <a:pt x="0" y="171577"/>
                </a:lnTo>
                <a:lnTo>
                  <a:pt x="57052" y="133401"/>
                </a:lnTo>
                <a:lnTo>
                  <a:pt x="57022" y="114300"/>
                </a:lnTo>
                <a:lnTo>
                  <a:pt x="142832" y="114300"/>
                </a:lnTo>
                <a:lnTo>
                  <a:pt x="85470" y="0"/>
                </a:lnTo>
                <a:close/>
              </a:path>
              <a:path w="171450" h="445769">
                <a:moveTo>
                  <a:pt x="142832" y="114300"/>
                </a:moveTo>
                <a:lnTo>
                  <a:pt x="114172" y="114300"/>
                </a:lnTo>
                <a:lnTo>
                  <a:pt x="114202" y="133298"/>
                </a:lnTo>
                <a:lnTo>
                  <a:pt x="171450" y="171323"/>
                </a:lnTo>
                <a:lnTo>
                  <a:pt x="142832" y="114300"/>
                </a:lnTo>
                <a:close/>
              </a:path>
              <a:path w="171450" h="445769">
                <a:moveTo>
                  <a:pt x="85597" y="114300"/>
                </a:moveTo>
                <a:lnTo>
                  <a:pt x="57022" y="114300"/>
                </a:lnTo>
                <a:lnTo>
                  <a:pt x="57052" y="133401"/>
                </a:lnTo>
                <a:lnTo>
                  <a:pt x="85597" y="114300"/>
                </a:lnTo>
                <a:close/>
              </a:path>
              <a:path w="171450" h="445769">
                <a:moveTo>
                  <a:pt x="114172" y="114300"/>
                </a:moveTo>
                <a:lnTo>
                  <a:pt x="85597" y="114300"/>
                </a:lnTo>
                <a:lnTo>
                  <a:pt x="114202" y="133298"/>
                </a:lnTo>
                <a:lnTo>
                  <a:pt x="114172" y="114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382394" y="895349"/>
            <a:ext cx="2855595" cy="635"/>
          </a:xfrm>
          <a:custGeom>
            <a:avLst/>
            <a:gdLst/>
            <a:ahLst/>
            <a:cxnLst/>
            <a:rect l="l" t="t" r="r" b="b"/>
            <a:pathLst>
              <a:path w="2855595" h="634">
                <a:moveTo>
                  <a:pt x="0" y="0"/>
                </a:moveTo>
                <a:lnTo>
                  <a:pt x="2855595" y="634"/>
                </a:lnTo>
              </a:path>
            </a:pathLst>
          </a:custGeom>
          <a:ln w="9524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2609214" y="1318259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5" h="33655">
                <a:moveTo>
                  <a:pt x="26162" y="0"/>
                </a:moveTo>
                <a:lnTo>
                  <a:pt x="7493" y="0"/>
                </a:lnTo>
                <a:lnTo>
                  <a:pt x="0" y="7493"/>
                </a:lnTo>
                <a:lnTo>
                  <a:pt x="0" y="26162"/>
                </a:lnTo>
                <a:lnTo>
                  <a:pt x="7493" y="33654"/>
                </a:lnTo>
                <a:lnTo>
                  <a:pt x="26162" y="33654"/>
                </a:lnTo>
                <a:lnTo>
                  <a:pt x="33655" y="26162"/>
                </a:lnTo>
                <a:lnTo>
                  <a:pt x="33655" y="74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2609214" y="1318259"/>
            <a:ext cx="33655" cy="33655"/>
          </a:xfrm>
          <a:custGeom>
            <a:avLst/>
            <a:gdLst/>
            <a:ahLst/>
            <a:cxnLst/>
            <a:rect l="l" t="t" r="r" b="b"/>
            <a:pathLst>
              <a:path w="33655" h="33655">
                <a:moveTo>
                  <a:pt x="16764" y="0"/>
                </a:moveTo>
                <a:lnTo>
                  <a:pt x="7493" y="0"/>
                </a:lnTo>
                <a:lnTo>
                  <a:pt x="0" y="7493"/>
                </a:lnTo>
                <a:lnTo>
                  <a:pt x="0" y="16891"/>
                </a:lnTo>
                <a:lnTo>
                  <a:pt x="0" y="26162"/>
                </a:lnTo>
                <a:lnTo>
                  <a:pt x="7493" y="33654"/>
                </a:lnTo>
                <a:lnTo>
                  <a:pt x="16764" y="33654"/>
                </a:lnTo>
                <a:lnTo>
                  <a:pt x="26162" y="33654"/>
                </a:lnTo>
                <a:lnTo>
                  <a:pt x="33655" y="26162"/>
                </a:lnTo>
                <a:lnTo>
                  <a:pt x="33655" y="16891"/>
                </a:lnTo>
                <a:lnTo>
                  <a:pt x="33655" y="7493"/>
                </a:lnTo>
                <a:lnTo>
                  <a:pt x="26162" y="0"/>
                </a:lnTo>
                <a:lnTo>
                  <a:pt x="16764" y="0"/>
                </a:lnTo>
                <a:close/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1358138" y="910970"/>
            <a:ext cx="2820670" cy="955040"/>
          </a:xfrm>
          <a:custGeom>
            <a:avLst/>
            <a:gdLst/>
            <a:ahLst/>
            <a:cxnLst/>
            <a:rect l="l" t="t" r="r" b="b"/>
            <a:pathLst>
              <a:path w="2820670" h="955039">
                <a:moveTo>
                  <a:pt x="2745819" y="924597"/>
                </a:moveTo>
                <a:lnTo>
                  <a:pt x="2735834" y="954659"/>
                </a:lnTo>
                <a:lnTo>
                  <a:pt x="2820162" y="942594"/>
                </a:lnTo>
                <a:lnTo>
                  <a:pt x="2806162" y="928624"/>
                </a:lnTo>
                <a:lnTo>
                  <a:pt x="2757932" y="928624"/>
                </a:lnTo>
                <a:lnTo>
                  <a:pt x="2745819" y="924597"/>
                </a:lnTo>
                <a:close/>
              </a:path>
              <a:path w="2820670" h="955039">
                <a:moveTo>
                  <a:pt x="2749819" y="912554"/>
                </a:moveTo>
                <a:lnTo>
                  <a:pt x="2745819" y="924597"/>
                </a:lnTo>
                <a:lnTo>
                  <a:pt x="2757932" y="928624"/>
                </a:lnTo>
                <a:lnTo>
                  <a:pt x="2761869" y="916559"/>
                </a:lnTo>
                <a:lnTo>
                  <a:pt x="2749819" y="912554"/>
                </a:lnTo>
                <a:close/>
              </a:path>
              <a:path w="2820670" h="955039">
                <a:moveTo>
                  <a:pt x="2759837" y="882396"/>
                </a:moveTo>
                <a:lnTo>
                  <a:pt x="2749819" y="912554"/>
                </a:lnTo>
                <a:lnTo>
                  <a:pt x="2761869" y="916559"/>
                </a:lnTo>
                <a:lnTo>
                  <a:pt x="2757932" y="928624"/>
                </a:lnTo>
                <a:lnTo>
                  <a:pt x="2806162" y="928624"/>
                </a:lnTo>
                <a:lnTo>
                  <a:pt x="2759837" y="882396"/>
                </a:lnTo>
                <a:close/>
              </a:path>
              <a:path w="2820670" h="955039">
                <a:moveTo>
                  <a:pt x="4064" y="0"/>
                </a:moveTo>
                <a:lnTo>
                  <a:pt x="0" y="11938"/>
                </a:lnTo>
                <a:lnTo>
                  <a:pt x="2745819" y="924597"/>
                </a:lnTo>
                <a:lnTo>
                  <a:pt x="2749819" y="912554"/>
                </a:lnTo>
                <a:lnTo>
                  <a:pt x="406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360169" y="1562734"/>
            <a:ext cx="2855595" cy="76200"/>
          </a:xfrm>
          <a:custGeom>
            <a:avLst/>
            <a:gdLst/>
            <a:ahLst/>
            <a:cxnLst/>
            <a:rect l="l" t="t" r="r" b="b"/>
            <a:pathLst>
              <a:path w="2855595" h="76200">
                <a:moveTo>
                  <a:pt x="76200" y="0"/>
                </a:moveTo>
                <a:lnTo>
                  <a:pt x="0" y="38100"/>
                </a:lnTo>
                <a:lnTo>
                  <a:pt x="76200" y="76200"/>
                </a:lnTo>
                <a:lnTo>
                  <a:pt x="55033" y="44450"/>
                </a:lnTo>
                <a:lnTo>
                  <a:pt x="50800" y="44450"/>
                </a:lnTo>
                <a:lnTo>
                  <a:pt x="50800" y="31750"/>
                </a:lnTo>
                <a:lnTo>
                  <a:pt x="55033" y="31750"/>
                </a:lnTo>
                <a:lnTo>
                  <a:pt x="76200" y="0"/>
                </a:lnTo>
                <a:close/>
              </a:path>
              <a:path w="2855595" h="76200">
                <a:moveTo>
                  <a:pt x="50800" y="38100"/>
                </a:moveTo>
                <a:lnTo>
                  <a:pt x="50800" y="44450"/>
                </a:lnTo>
                <a:lnTo>
                  <a:pt x="55033" y="44450"/>
                </a:lnTo>
                <a:lnTo>
                  <a:pt x="50800" y="38100"/>
                </a:lnTo>
                <a:close/>
              </a:path>
              <a:path w="2855595" h="76200">
                <a:moveTo>
                  <a:pt x="2855595" y="31750"/>
                </a:moveTo>
                <a:lnTo>
                  <a:pt x="55033" y="31750"/>
                </a:lnTo>
                <a:lnTo>
                  <a:pt x="50800" y="38100"/>
                </a:lnTo>
                <a:lnTo>
                  <a:pt x="55033" y="44450"/>
                </a:lnTo>
                <a:lnTo>
                  <a:pt x="2855595" y="44450"/>
                </a:lnTo>
                <a:lnTo>
                  <a:pt x="2855595" y="31750"/>
                </a:lnTo>
                <a:close/>
              </a:path>
              <a:path w="2855595" h="76200">
                <a:moveTo>
                  <a:pt x="55033" y="31750"/>
                </a:moveTo>
                <a:lnTo>
                  <a:pt x="50800" y="31750"/>
                </a:lnTo>
                <a:lnTo>
                  <a:pt x="50800" y="38100"/>
                </a:lnTo>
                <a:lnTo>
                  <a:pt x="55033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358646" y="880871"/>
            <a:ext cx="2857500" cy="738505"/>
          </a:xfrm>
          <a:custGeom>
            <a:avLst/>
            <a:gdLst/>
            <a:ahLst/>
            <a:cxnLst/>
            <a:rect l="l" t="t" r="r" b="b"/>
            <a:pathLst>
              <a:path w="2857500" h="738505">
                <a:moveTo>
                  <a:pt x="2781670" y="707610"/>
                </a:moveTo>
                <a:lnTo>
                  <a:pt x="2773933" y="738504"/>
                </a:lnTo>
                <a:lnTo>
                  <a:pt x="2857118" y="719962"/>
                </a:lnTo>
                <a:lnTo>
                  <a:pt x="2846320" y="710691"/>
                </a:lnTo>
                <a:lnTo>
                  <a:pt x="2794000" y="710691"/>
                </a:lnTo>
                <a:lnTo>
                  <a:pt x="2781670" y="707610"/>
                </a:lnTo>
                <a:close/>
              </a:path>
              <a:path w="2857500" h="738505">
                <a:moveTo>
                  <a:pt x="2784753" y="695300"/>
                </a:moveTo>
                <a:lnTo>
                  <a:pt x="2781670" y="707610"/>
                </a:lnTo>
                <a:lnTo>
                  <a:pt x="2794000" y="710691"/>
                </a:lnTo>
                <a:lnTo>
                  <a:pt x="2797048" y="698372"/>
                </a:lnTo>
                <a:lnTo>
                  <a:pt x="2784753" y="695300"/>
                </a:lnTo>
                <a:close/>
              </a:path>
              <a:path w="2857500" h="738505">
                <a:moveTo>
                  <a:pt x="2792476" y="664463"/>
                </a:moveTo>
                <a:lnTo>
                  <a:pt x="2784753" y="695300"/>
                </a:lnTo>
                <a:lnTo>
                  <a:pt x="2797048" y="698372"/>
                </a:lnTo>
                <a:lnTo>
                  <a:pt x="2794000" y="710691"/>
                </a:lnTo>
                <a:lnTo>
                  <a:pt x="2846320" y="710691"/>
                </a:lnTo>
                <a:lnTo>
                  <a:pt x="2792476" y="664463"/>
                </a:lnTo>
                <a:close/>
              </a:path>
              <a:path w="2857500" h="738505">
                <a:moveTo>
                  <a:pt x="3047" y="0"/>
                </a:moveTo>
                <a:lnTo>
                  <a:pt x="0" y="12445"/>
                </a:lnTo>
                <a:lnTo>
                  <a:pt x="2781670" y="707610"/>
                </a:lnTo>
                <a:lnTo>
                  <a:pt x="2784753" y="695300"/>
                </a:lnTo>
                <a:lnTo>
                  <a:pt x="304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895475" y="881252"/>
            <a:ext cx="2322830" cy="992505"/>
          </a:xfrm>
          <a:custGeom>
            <a:avLst/>
            <a:gdLst/>
            <a:ahLst/>
            <a:cxnLst/>
            <a:rect l="l" t="t" r="r" b="b"/>
            <a:pathLst>
              <a:path w="2322829" h="992505">
                <a:moveTo>
                  <a:pt x="55372" y="922147"/>
                </a:moveTo>
                <a:lnTo>
                  <a:pt x="0" y="986916"/>
                </a:lnTo>
                <a:lnTo>
                  <a:pt x="84962" y="992377"/>
                </a:lnTo>
                <a:lnTo>
                  <a:pt x="74689" y="967994"/>
                </a:lnTo>
                <a:lnTo>
                  <a:pt x="60960" y="967994"/>
                </a:lnTo>
                <a:lnTo>
                  <a:pt x="56006" y="956309"/>
                </a:lnTo>
                <a:lnTo>
                  <a:pt x="67685" y="951372"/>
                </a:lnTo>
                <a:lnTo>
                  <a:pt x="55372" y="922147"/>
                </a:lnTo>
                <a:close/>
              </a:path>
              <a:path w="2322829" h="992505">
                <a:moveTo>
                  <a:pt x="67685" y="951372"/>
                </a:moveTo>
                <a:lnTo>
                  <a:pt x="56006" y="956309"/>
                </a:lnTo>
                <a:lnTo>
                  <a:pt x="60960" y="967994"/>
                </a:lnTo>
                <a:lnTo>
                  <a:pt x="72613" y="963066"/>
                </a:lnTo>
                <a:lnTo>
                  <a:pt x="67685" y="951372"/>
                </a:lnTo>
                <a:close/>
              </a:path>
              <a:path w="2322829" h="992505">
                <a:moveTo>
                  <a:pt x="72613" y="963066"/>
                </a:moveTo>
                <a:lnTo>
                  <a:pt x="60960" y="967994"/>
                </a:lnTo>
                <a:lnTo>
                  <a:pt x="74689" y="967994"/>
                </a:lnTo>
                <a:lnTo>
                  <a:pt x="72613" y="963066"/>
                </a:lnTo>
                <a:close/>
              </a:path>
              <a:path w="2322829" h="992505">
                <a:moveTo>
                  <a:pt x="2317877" y="0"/>
                </a:moveTo>
                <a:lnTo>
                  <a:pt x="67685" y="951372"/>
                </a:lnTo>
                <a:lnTo>
                  <a:pt x="72613" y="963066"/>
                </a:lnTo>
                <a:lnTo>
                  <a:pt x="2322703" y="11683"/>
                </a:lnTo>
                <a:lnTo>
                  <a:pt x="23178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2877820" y="1332864"/>
            <a:ext cx="77978" cy="1046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/>
          <p:nvPr/>
        </p:nvSpPr>
        <p:spPr>
          <a:xfrm>
            <a:off x="1330197" y="1348485"/>
            <a:ext cx="11239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A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7" name="object 8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32</a:t>
            </a:fld>
            <a:endParaRPr dirty="0"/>
          </a:p>
        </p:txBody>
      </p:sp>
      <p:sp>
        <p:nvSpPr>
          <p:cNvPr id="80" name="object 80"/>
          <p:cNvSpPr txBox="1"/>
          <p:nvPr/>
        </p:nvSpPr>
        <p:spPr>
          <a:xfrm>
            <a:off x="2490342" y="1348485"/>
            <a:ext cx="10604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spc="-5" dirty="0">
                <a:latin typeface="Times New Roman"/>
                <a:cs typeface="Times New Roman"/>
              </a:rPr>
              <a:t>C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2859151" y="1142745"/>
            <a:ext cx="12827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5" dirty="0">
                <a:latin typeface="Times New Roman"/>
                <a:cs typeface="Times New Roman"/>
              </a:rPr>
              <a:t>A’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2846958" y="1438402"/>
            <a:ext cx="121920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spc="-5" dirty="0">
                <a:latin typeface="Times New Roman"/>
                <a:cs typeface="Times New Roman"/>
              </a:rPr>
              <a:t>B’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115182" y="1170178"/>
            <a:ext cx="7937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dirty="0">
                <a:latin typeface="Times New Roman"/>
                <a:cs typeface="Times New Roman"/>
              </a:rPr>
              <a:t>F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4365116" y="1170178"/>
            <a:ext cx="79375" cy="1409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50" dirty="0">
                <a:latin typeface="Times New Roman"/>
                <a:cs typeface="Times New Roman"/>
              </a:rPr>
              <a:t>S</a:t>
            </a:r>
            <a:endParaRPr sz="750">
              <a:latin typeface="Times New Roman"/>
              <a:cs typeface="Times New Roman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1322577" y="339344"/>
            <a:ext cx="641350" cy="5251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09855"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Objet</a:t>
            </a:r>
            <a:r>
              <a:rPr sz="950" b="1" spc="-65" dirty="0">
                <a:latin typeface="Times New Roman"/>
                <a:cs typeface="Times New Roman"/>
              </a:rPr>
              <a:t> </a:t>
            </a:r>
            <a:r>
              <a:rPr sz="950" b="1" dirty="0">
                <a:latin typeface="Times New Roman"/>
                <a:cs typeface="Times New Roman"/>
              </a:rPr>
              <a:t>réel</a:t>
            </a:r>
            <a:endParaRPr sz="9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950" spc="-5" dirty="0">
                <a:latin typeface="Times New Roman"/>
                <a:cs typeface="Times New Roman"/>
              </a:rPr>
              <a:t>B</a:t>
            </a:r>
            <a:endParaRPr sz="950">
              <a:latin typeface="Times New Roman"/>
              <a:cs typeface="Times New Roman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4096892" y="2240025"/>
            <a:ext cx="1111885" cy="170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50" b="1" spc="-5" dirty="0">
                <a:latin typeface="Times New Roman"/>
                <a:cs typeface="Times New Roman"/>
              </a:rPr>
              <a:t>Image réelle</a:t>
            </a:r>
            <a:r>
              <a:rPr sz="950" b="1" spc="-20" dirty="0">
                <a:latin typeface="Times New Roman"/>
                <a:cs typeface="Times New Roman"/>
              </a:rPr>
              <a:t> </a:t>
            </a:r>
            <a:r>
              <a:rPr sz="950" b="1" spc="-5" dirty="0">
                <a:latin typeface="Times New Roman"/>
                <a:cs typeface="Times New Roman"/>
              </a:rPr>
              <a:t>inversée</a:t>
            </a:r>
            <a:endParaRPr sz="9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525271"/>
            <a:ext cx="6650355" cy="35540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Times New Roman"/>
                <a:cs typeface="Times New Roman"/>
              </a:rPr>
              <a:t>Chapitre </a:t>
            </a:r>
            <a:r>
              <a:rPr sz="1400" b="1" dirty="0">
                <a:latin typeface="Times New Roman"/>
                <a:cs typeface="Times New Roman"/>
              </a:rPr>
              <a:t>5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145"/>
              </a:spcBef>
            </a:pPr>
            <a:r>
              <a:rPr sz="1400" b="1" dirty="0">
                <a:latin typeface="Times New Roman"/>
                <a:cs typeface="Times New Roman"/>
              </a:rPr>
              <a:t>SYSTEMES </a:t>
            </a:r>
            <a:r>
              <a:rPr sz="1400" b="1" spc="-5" dirty="0">
                <a:latin typeface="Times New Roman"/>
                <a:cs typeface="Times New Roman"/>
              </a:rPr>
              <a:t>DIOPTRIQUES </a:t>
            </a:r>
            <a:r>
              <a:rPr sz="1400" b="1" dirty="0">
                <a:latin typeface="Times New Roman"/>
                <a:cs typeface="Times New Roman"/>
              </a:rPr>
              <a:t>A</a:t>
            </a:r>
            <a:r>
              <a:rPr sz="1400" b="1" spc="-3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FOYER</a:t>
            </a:r>
            <a:endParaRPr sz="1400">
              <a:latin typeface="Times New Roman"/>
              <a:cs typeface="Times New Roman"/>
            </a:endParaRPr>
          </a:p>
          <a:p>
            <a:pPr marL="927100" indent="-229235" algn="just">
              <a:lnSpc>
                <a:spcPts val="1410"/>
              </a:lnSpc>
              <a:spcBef>
                <a:spcPts val="1135"/>
              </a:spcBef>
              <a:buAutoNum type="arabicPeriod"/>
              <a:tabLst>
                <a:tab pos="9277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Introduction</a:t>
            </a:r>
            <a:endParaRPr sz="1200">
              <a:latin typeface="Times New Roman"/>
              <a:cs typeface="Times New Roman"/>
            </a:endParaRPr>
          </a:p>
          <a:p>
            <a:pPr marL="12700" marR="5715" indent="359410" algn="just">
              <a:lnSpc>
                <a:spcPts val="1380"/>
              </a:lnSpc>
              <a:spcBef>
                <a:spcPts val="65"/>
              </a:spcBef>
            </a:pPr>
            <a:r>
              <a:rPr sz="1200" spc="-5" dirty="0">
                <a:latin typeface="Times New Roman"/>
                <a:cs typeface="Times New Roman"/>
              </a:rPr>
              <a:t>Un système </a:t>
            </a:r>
            <a:r>
              <a:rPr sz="1200" dirty="0">
                <a:latin typeface="Times New Roman"/>
                <a:cs typeface="Times New Roman"/>
              </a:rPr>
              <a:t>dioptrique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un </a:t>
            </a:r>
            <a:r>
              <a:rPr sz="1200" spc="-5" dirty="0">
                <a:latin typeface="Times New Roman"/>
                <a:cs typeface="Times New Roman"/>
              </a:rPr>
              <a:t>système centré constitué par </a:t>
            </a:r>
            <a:r>
              <a:rPr sz="1200" dirty="0">
                <a:latin typeface="Times New Roman"/>
                <a:cs typeface="Times New Roman"/>
              </a:rPr>
              <a:t>un ensemble de </a:t>
            </a:r>
            <a:r>
              <a:rPr sz="1200" spc="-5" dirty="0">
                <a:latin typeface="Times New Roman"/>
                <a:cs typeface="Times New Roman"/>
              </a:rPr>
              <a:t>dioptres </a:t>
            </a:r>
            <a:r>
              <a:rPr sz="1200" dirty="0">
                <a:latin typeface="Times New Roman"/>
                <a:cs typeface="Times New Roman"/>
              </a:rPr>
              <a:t>plan ou  </a:t>
            </a:r>
            <a:r>
              <a:rPr sz="1200" spc="-5" dirty="0">
                <a:latin typeface="Times New Roman"/>
                <a:cs typeface="Times New Roman"/>
              </a:rPr>
              <a:t>sphériques </a:t>
            </a:r>
            <a:r>
              <a:rPr sz="1200" dirty="0">
                <a:latin typeface="Times New Roman"/>
                <a:cs typeface="Times New Roman"/>
              </a:rPr>
              <a:t>;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certains </a:t>
            </a:r>
            <a:r>
              <a:rPr sz="1200" spc="-5" dirty="0">
                <a:latin typeface="Times New Roman"/>
                <a:cs typeface="Times New Roman"/>
              </a:rPr>
              <a:t>cas (lentilles épaisse </a:t>
            </a:r>
            <a:r>
              <a:rPr sz="1200" dirty="0">
                <a:latin typeface="Times New Roman"/>
                <a:cs typeface="Times New Roman"/>
              </a:rPr>
              <a:t>par </a:t>
            </a:r>
            <a:r>
              <a:rPr sz="1200" spc="-5" dirty="0">
                <a:latin typeface="Times New Roman"/>
                <a:cs typeface="Times New Roman"/>
              </a:rPr>
              <a:t>exemple), </a:t>
            </a:r>
            <a:r>
              <a:rPr sz="1200" dirty="0">
                <a:latin typeface="Times New Roman"/>
                <a:cs typeface="Times New Roman"/>
              </a:rPr>
              <a:t>il </a:t>
            </a:r>
            <a:r>
              <a:rPr sz="1200" spc="-5" dirty="0">
                <a:latin typeface="Times New Roman"/>
                <a:cs typeface="Times New Roman"/>
              </a:rPr>
              <a:t>peut être commode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déterminer </a:t>
            </a:r>
            <a:r>
              <a:rPr sz="1200" dirty="0">
                <a:latin typeface="Times New Roman"/>
                <a:cs typeface="Times New Roman"/>
              </a:rPr>
              <a:t>l’image  </a:t>
            </a:r>
            <a:r>
              <a:rPr sz="1200" spc="-5" dirty="0">
                <a:latin typeface="Times New Roman"/>
                <a:cs typeface="Times New Roman"/>
              </a:rPr>
              <a:t>définitive </a:t>
            </a:r>
            <a:r>
              <a:rPr sz="1200" i="1" spc="-5" dirty="0">
                <a:latin typeface="Times New Roman"/>
                <a:cs typeface="Times New Roman"/>
              </a:rPr>
              <a:t>A’B’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i="1" spc="-5" dirty="0">
                <a:latin typeface="Times New Roman"/>
                <a:cs typeface="Times New Roman"/>
              </a:rPr>
              <a:t>AB </a:t>
            </a: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spc="-5" dirty="0">
                <a:latin typeface="Times New Roman"/>
                <a:cs typeface="Times New Roman"/>
              </a:rPr>
              <a:t>considérant </a:t>
            </a:r>
            <a:r>
              <a:rPr sz="1200" dirty="0">
                <a:latin typeface="Times New Roman"/>
                <a:cs typeface="Times New Roman"/>
              </a:rPr>
              <a:t>de proche </a:t>
            </a:r>
            <a:r>
              <a:rPr sz="1200" spc="-5" dirty="0">
                <a:latin typeface="Times New Roman"/>
                <a:cs typeface="Times New Roman"/>
              </a:rPr>
              <a:t>l’action successive des différents dioptres. </a:t>
            </a:r>
            <a:r>
              <a:rPr sz="1200" dirty="0">
                <a:latin typeface="Times New Roman"/>
                <a:cs typeface="Times New Roman"/>
              </a:rPr>
              <a:t>Mais le plus  </a:t>
            </a:r>
            <a:r>
              <a:rPr sz="1200" spc="-5" dirty="0">
                <a:latin typeface="Times New Roman"/>
                <a:cs typeface="Times New Roman"/>
              </a:rPr>
              <a:t>souvent </a:t>
            </a:r>
            <a:r>
              <a:rPr sz="1200" dirty="0">
                <a:latin typeface="Times New Roman"/>
                <a:cs typeface="Times New Roman"/>
              </a:rPr>
              <a:t>nous </a:t>
            </a:r>
            <a:r>
              <a:rPr sz="1200" spc="-5" dirty="0">
                <a:latin typeface="Times New Roman"/>
                <a:cs typeface="Times New Roman"/>
              </a:rPr>
              <a:t>avons intérêt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utiliser des points 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5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plans </a:t>
            </a:r>
            <a:r>
              <a:rPr sz="1200" spc="-5" dirty="0">
                <a:latin typeface="Times New Roman"/>
                <a:cs typeface="Times New Roman"/>
              </a:rPr>
              <a:t>possédant des propriétés particulières  permettant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construction </a:t>
            </a:r>
            <a:r>
              <a:rPr sz="1200" dirty="0">
                <a:latin typeface="Times New Roman"/>
                <a:cs typeface="Times New Roman"/>
              </a:rPr>
              <a:t>simple de </a:t>
            </a:r>
            <a:r>
              <a:rPr sz="1200" spc="-5" dirty="0">
                <a:latin typeface="Times New Roman"/>
                <a:cs typeface="Times New Roman"/>
              </a:rPr>
              <a:t>rayons </a:t>
            </a:r>
            <a:r>
              <a:rPr sz="1200" dirty="0">
                <a:latin typeface="Times New Roman"/>
                <a:cs typeface="Times New Roman"/>
              </a:rPr>
              <a:t>réfractés : </a:t>
            </a:r>
            <a:r>
              <a:rPr sz="1200" spc="-5" dirty="0">
                <a:latin typeface="Times New Roman"/>
                <a:cs typeface="Times New Roman"/>
              </a:rPr>
              <a:t>c’est l’objet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ce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chapitre.</a:t>
            </a:r>
            <a:endParaRPr sz="1200">
              <a:latin typeface="Times New Roman"/>
              <a:cs typeface="Times New Roman"/>
            </a:endParaRPr>
          </a:p>
          <a:p>
            <a:pPr marL="12700" marR="5080" indent="342900" algn="just">
              <a:lnSpc>
                <a:spcPts val="1380"/>
              </a:lnSpc>
            </a:pPr>
            <a:r>
              <a:rPr sz="1200" spc="-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la position </a:t>
            </a:r>
            <a:r>
              <a:rPr sz="1200" spc="-5" dirty="0">
                <a:latin typeface="Times New Roman"/>
                <a:cs typeface="Times New Roman"/>
              </a:rPr>
              <a:t>des foyers résulte </a:t>
            </a:r>
            <a:r>
              <a:rPr sz="1200" dirty="0">
                <a:latin typeface="Times New Roman"/>
                <a:cs typeface="Times New Roman"/>
              </a:rPr>
              <a:t>une distribution </a:t>
            </a:r>
            <a:r>
              <a:rPr sz="1200" spc="-5" dirty="0">
                <a:latin typeface="Times New Roman"/>
                <a:cs typeface="Times New Roman"/>
              </a:rPr>
              <a:t>entre les systèmes centrés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200" spc="-5" dirty="0">
                <a:latin typeface="Times New Roman"/>
                <a:cs typeface="Times New Roman"/>
              </a:rPr>
              <a:t>s’ils </a:t>
            </a:r>
            <a:r>
              <a:rPr sz="1200" dirty="0">
                <a:latin typeface="Times New Roman"/>
                <a:cs typeface="Times New Roman"/>
              </a:rPr>
              <a:t>sont à </a:t>
            </a:r>
            <a:r>
              <a:rPr sz="1200" spc="-5" dirty="0">
                <a:latin typeface="Times New Roman"/>
                <a:cs typeface="Times New Roman"/>
              </a:rPr>
              <a:t>distance finie,  </a:t>
            </a:r>
            <a:r>
              <a:rPr sz="1200" dirty="0">
                <a:latin typeface="Times New Roman"/>
                <a:cs typeface="Times New Roman"/>
              </a:rPr>
              <a:t>le système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dit à </a:t>
            </a:r>
            <a:r>
              <a:rPr sz="1200" spc="-5" dirty="0">
                <a:latin typeface="Times New Roman"/>
                <a:cs typeface="Times New Roman"/>
              </a:rPr>
              <a:t>foyer, dans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cas inverse, </a:t>
            </a:r>
            <a:r>
              <a:rPr sz="1200" dirty="0">
                <a:latin typeface="Times New Roman"/>
                <a:cs typeface="Times New Roman"/>
              </a:rPr>
              <a:t>le système </a:t>
            </a:r>
            <a:r>
              <a:rPr sz="1200" spc="-5" dirty="0">
                <a:latin typeface="Times New Roman"/>
                <a:cs typeface="Times New Roman"/>
              </a:rPr>
              <a:t>est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afocal.</a:t>
            </a:r>
            <a:endParaRPr sz="1200">
              <a:latin typeface="Times New Roman"/>
              <a:cs typeface="Times New Roman"/>
            </a:endParaRPr>
          </a:p>
          <a:p>
            <a:pPr marL="927100" indent="-229235" algn="just">
              <a:lnSpc>
                <a:spcPts val="1345"/>
              </a:lnSpc>
              <a:buAutoNum type="arabicPeriod" startAt="2"/>
              <a:tabLst>
                <a:tab pos="927735" algn="l"/>
              </a:tabLst>
            </a:pPr>
            <a:r>
              <a:rPr sz="1200" b="1" dirty="0">
                <a:latin typeface="Times New Roman"/>
                <a:cs typeface="Times New Roman"/>
              </a:rPr>
              <a:t>plans</a:t>
            </a:r>
            <a:r>
              <a:rPr sz="1200" b="1" spc="-5" dirty="0">
                <a:latin typeface="Times New Roman"/>
                <a:cs typeface="Times New Roman"/>
              </a:rPr>
              <a:t> principaux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6350" indent="342900" algn="just">
              <a:lnSpc>
                <a:spcPts val="138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Soit </a:t>
            </a:r>
            <a:r>
              <a:rPr sz="1200" i="1" dirty="0">
                <a:latin typeface="Times New Roman"/>
                <a:cs typeface="Times New Roman"/>
              </a:rPr>
              <a:t>SI </a:t>
            </a:r>
            <a:r>
              <a:rPr sz="1200" dirty="0">
                <a:latin typeface="Times New Roman"/>
                <a:cs typeface="Times New Roman"/>
              </a:rPr>
              <a:t>un rayon incidents </a:t>
            </a:r>
            <a:r>
              <a:rPr sz="1200" spc="-5" dirty="0">
                <a:latin typeface="Times New Roman"/>
                <a:cs typeface="Times New Roman"/>
              </a:rPr>
              <a:t>parallèle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l’axe. L’émergent </a:t>
            </a:r>
            <a:r>
              <a:rPr sz="1200" i="1" spc="-5" dirty="0">
                <a:latin typeface="Times New Roman"/>
                <a:cs typeface="Times New Roman"/>
              </a:rPr>
              <a:t>I’S’ </a:t>
            </a:r>
            <a:r>
              <a:rPr sz="1200" dirty="0">
                <a:latin typeface="Times New Roman"/>
                <a:cs typeface="Times New Roman"/>
              </a:rPr>
              <a:t>(ou </a:t>
            </a:r>
            <a:r>
              <a:rPr sz="1200" spc="-5" dirty="0">
                <a:latin typeface="Times New Roman"/>
                <a:cs typeface="Times New Roman"/>
              </a:rPr>
              <a:t>son </a:t>
            </a:r>
            <a:r>
              <a:rPr sz="1200" dirty="0">
                <a:latin typeface="Times New Roman"/>
                <a:cs typeface="Times New Roman"/>
              </a:rPr>
              <a:t>prolongement </a:t>
            </a:r>
            <a:r>
              <a:rPr sz="1200" spc="-5" dirty="0">
                <a:latin typeface="Times New Roman"/>
                <a:cs typeface="Times New Roman"/>
              </a:rPr>
              <a:t>correspondant  passe par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foyer </a:t>
            </a:r>
            <a:r>
              <a:rPr sz="1200" dirty="0">
                <a:latin typeface="Times New Roman"/>
                <a:cs typeface="Times New Roman"/>
              </a:rPr>
              <a:t>image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F’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dirty="0">
                <a:latin typeface="Times New Roman"/>
                <a:cs typeface="Times New Roman"/>
              </a:rPr>
              <a:t>Soit</a:t>
            </a:r>
            <a:r>
              <a:rPr sz="1200" spc="-5" dirty="0">
                <a:latin typeface="Times New Roman"/>
                <a:cs typeface="Times New Roman"/>
              </a:rPr>
              <a:t> K’</a:t>
            </a:r>
            <a:endParaRPr sz="1200">
              <a:latin typeface="Times New Roman"/>
              <a:cs typeface="Times New Roman"/>
            </a:endParaRPr>
          </a:p>
          <a:p>
            <a:pPr marL="12700" marR="5080" indent="342900" algn="just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Soit </a:t>
            </a:r>
            <a:r>
              <a:rPr sz="1200" i="1" dirty="0">
                <a:latin typeface="Times New Roman"/>
                <a:cs typeface="Times New Roman"/>
              </a:rPr>
              <a:t>K’ </a:t>
            </a:r>
            <a:r>
              <a:rPr sz="1200" spc="-5" dirty="0">
                <a:latin typeface="Times New Roman"/>
                <a:cs typeface="Times New Roman"/>
              </a:rPr>
              <a:t>l’intersection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ces </a:t>
            </a:r>
            <a:r>
              <a:rPr sz="1200" dirty="0">
                <a:latin typeface="Times New Roman"/>
                <a:cs typeface="Times New Roman"/>
              </a:rPr>
              <a:t>rayons (ou de </a:t>
            </a:r>
            <a:r>
              <a:rPr sz="1200" spc="-5" dirty="0">
                <a:latin typeface="Times New Roman"/>
                <a:cs typeface="Times New Roman"/>
              </a:rPr>
              <a:t>leurs </a:t>
            </a:r>
            <a:r>
              <a:rPr sz="1200" dirty="0">
                <a:latin typeface="Times New Roman"/>
                <a:cs typeface="Times New Roman"/>
              </a:rPr>
              <a:t>prolongements). </a:t>
            </a:r>
            <a:r>
              <a:rPr sz="1200" spc="-5" dirty="0">
                <a:latin typeface="Times New Roman"/>
                <a:cs typeface="Times New Roman"/>
              </a:rPr>
              <a:t>Par symétrie, </a:t>
            </a:r>
            <a:r>
              <a:rPr sz="1200" i="1" dirty="0">
                <a:latin typeface="Times New Roman"/>
                <a:cs typeface="Times New Roman"/>
              </a:rPr>
              <a:t>K’ </a:t>
            </a:r>
            <a:r>
              <a:rPr sz="1200" dirty="0">
                <a:latin typeface="Times New Roman"/>
                <a:cs typeface="Times New Roman"/>
              </a:rPr>
              <a:t>situé sur une </a:t>
            </a:r>
            <a:r>
              <a:rPr sz="1200" spc="-5" dirty="0">
                <a:latin typeface="Times New Roman"/>
                <a:cs typeface="Times New Roman"/>
              </a:rPr>
              <a:t>surface 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révolution </a:t>
            </a:r>
            <a:r>
              <a:rPr sz="1200" dirty="0">
                <a:latin typeface="Times New Roman"/>
                <a:cs typeface="Times New Roman"/>
              </a:rPr>
              <a:t>que nous </a:t>
            </a:r>
            <a:r>
              <a:rPr sz="1200" spc="-5" dirty="0">
                <a:latin typeface="Times New Roman"/>
                <a:cs typeface="Times New Roman"/>
              </a:rPr>
              <a:t>allons confondre, </a:t>
            </a:r>
            <a:r>
              <a:rPr sz="1200" dirty="0">
                <a:latin typeface="Times New Roman"/>
                <a:cs typeface="Times New Roman"/>
              </a:rPr>
              <a:t>dans </a:t>
            </a:r>
            <a:r>
              <a:rPr sz="1200" spc="-5" dirty="0">
                <a:latin typeface="Times New Roman"/>
                <a:cs typeface="Times New Roman"/>
              </a:rPr>
              <a:t>les conditions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Gauss, avec son </a:t>
            </a:r>
            <a:r>
              <a:rPr sz="1200" dirty="0">
                <a:latin typeface="Times New Roman"/>
                <a:cs typeface="Times New Roman"/>
              </a:rPr>
              <a:t>plan tangent, </a:t>
            </a:r>
            <a:r>
              <a:rPr sz="1200" spc="-5" dirty="0">
                <a:latin typeface="Times New Roman"/>
                <a:cs typeface="Times New Roman"/>
              </a:rPr>
              <a:t>normal </a:t>
            </a:r>
            <a:r>
              <a:rPr sz="1200" dirty="0">
                <a:latin typeface="Times New Roman"/>
                <a:cs typeface="Times New Roman"/>
              </a:rPr>
              <a:t>à  </a:t>
            </a:r>
            <a:r>
              <a:rPr sz="1200" spc="-5" dirty="0">
                <a:latin typeface="Times New Roman"/>
                <a:cs typeface="Times New Roman"/>
              </a:rPr>
              <a:t>l’axe et </a:t>
            </a:r>
            <a:r>
              <a:rPr sz="1200" dirty="0">
                <a:latin typeface="Times New Roman"/>
                <a:cs typeface="Times New Roman"/>
              </a:rPr>
              <a:t>passant par </a:t>
            </a:r>
            <a:r>
              <a:rPr sz="1200" i="1" dirty="0">
                <a:latin typeface="Times New Roman"/>
                <a:cs typeface="Times New Roman"/>
              </a:rPr>
              <a:t>H’</a:t>
            </a:r>
            <a:r>
              <a:rPr sz="1200" dirty="0">
                <a:latin typeface="Times New Roman"/>
                <a:cs typeface="Times New Roman"/>
              </a:rPr>
              <a:t>. ce plan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appelé </a:t>
            </a:r>
            <a:r>
              <a:rPr sz="1200" i="1" dirty="0">
                <a:latin typeface="Times New Roman"/>
                <a:cs typeface="Times New Roman"/>
              </a:rPr>
              <a:t>principale </a:t>
            </a:r>
            <a:r>
              <a:rPr sz="1200" i="1" spc="-5" dirty="0">
                <a:latin typeface="Times New Roman"/>
                <a:cs typeface="Times New Roman"/>
              </a:rPr>
              <a:t>image</a:t>
            </a:r>
            <a:r>
              <a:rPr sz="1200" spc="-5" dirty="0">
                <a:latin typeface="Times New Roman"/>
                <a:cs typeface="Times New Roman"/>
              </a:rPr>
              <a:t>, et </a:t>
            </a:r>
            <a:r>
              <a:rPr sz="1200" i="1" spc="-5" dirty="0">
                <a:latin typeface="Times New Roman"/>
                <a:cs typeface="Times New Roman"/>
              </a:rPr>
              <a:t>H’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i="1" dirty="0">
                <a:latin typeface="Times New Roman"/>
                <a:cs typeface="Times New Roman"/>
              </a:rPr>
              <a:t>point principale image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90792" y="8662911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029" y="0"/>
                </a:lnTo>
              </a:path>
            </a:pathLst>
          </a:custGeom>
          <a:ln w="61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76203" y="8662911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543" y="0"/>
                </a:lnTo>
              </a:path>
            </a:pathLst>
          </a:custGeom>
          <a:ln w="610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34004" y="9033251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084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80257" y="9261423"/>
            <a:ext cx="222885" cy="0"/>
          </a:xfrm>
          <a:custGeom>
            <a:avLst/>
            <a:gdLst/>
            <a:ahLst/>
            <a:cxnLst/>
            <a:rect l="l" t="t" r="r" b="b"/>
            <a:pathLst>
              <a:path w="222885">
                <a:moveTo>
                  <a:pt x="0" y="0"/>
                </a:moveTo>
                <a:lnTo>
                  <a:pt x="22257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21277" y="9234125"/>
            <a:ext cx="340995" cy="0"/>
          </a:xfrm>
          <a:custGeom>
            <a:avLst/>
            <a:gdLst/>
            <a:ahLst/>
            <a:cxnLst/>
            <a:rect l="l" t="t" r="r" b="b"/>
            <a:pathLst>
              <a:path w="340995">
                <a:moveTo>
                  <a:pt x="0" y="0"/>
                </a:moveTo>
                <a:lnTo>
                  <a:pt x="340535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3259" y="5586094"/>
            <a:ext cx="5703570" cy="635"/>
          </a:xfrm>
          <a:custGeom>
            <a:avLst/>
            <a:gdLst/>
            <a:ahLst/>
            <a:cxnLst/>
            <a:rect l="l" t="t" r="r" b="b"/>
            <a:pathLst>
              <a:path w="5703570" h="635">
                <a:moveTo>
                  <a:pt x="0" y="0"/>
                </a:moveTo>
                <a:lnTo>
                  <a:pt x="5703570" y="63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561585" y="4380991"/>
            <a:ext cx="499745" cy="2397760"/>
          </a:xfrm>
          <a:custGeom>
            <a:avLst/>
            <a:gdLst/>
            <a:ahLst/>
            <a:cxnLst/>
            <a:rect l="l" t="t" r="r" b="b"/>
            <a:pathLst>
              <a:path w="499745" h="2397759">
                <a:moveTo>
                  <a:pt x="0" y="0"/>
                </a:moveTo>
                <a:lnTo>
                  <a:pt x="33740" y="34509"/>
                </a:lnTo>
                <a:lnTo>
                  <a:pt x="66301" y="69730"/>
                </a:lnTo>
                <a:lnTo>
                  <a:pt x="97683" y="105638"/>
                </a:lnTo>
                <a:lnTo>
                  <a:pt x="127886" y="142207"/>
                </a:lnTo>
                <a:lnTo>
                  <a:pt x="156910" y="179411"/>
                </a:lnTo>
                <a:lnTo>
                  <a:pt x="184755" y="217225"/>
                </a:lnTo>
                <a:lnTo>
                  <a:pt x="211421" y="255625"/>
                </a:lnTo>
                <a:lnTo>
                  <a:pt x="236908" y="294585"/>
                </a:lnTo>
                <a:lnTo>
                  <a:pt x="261215" y="334079"/>
                </a:lnTo>
                <a:lnTo>
                  <a:pt x="284343" y="374082"/>
                </a:lnTo>
                <a:lnTo>
                  <a:pt x="306292" y="414569"/>
                </a:lnTo>
                <a:lnTo>
                  <a:pt x="327060" y="455515"/>
                </a:lnTo>
                <a:lnTo>
                  <a:pt x="346650" y="496894"/>
                </a:lnTo>
                <a:lnTo>
                  <a:pt x="365060" y="538681"/>
                </a:lnTo>
                <a:lnTo>
                  <a:pt x="382290" y="580852"/>
                </a:lnTo>
                <a:lnTo>
                  <a:pt x="398340" y="623379"/>
                </a:lnTo>
                <a:lnTo>
                  <a:pt x="413210" y="666239"/>
                </a:lnTo>
                <a:lnTo>
                  <a:pt x="426901" y="709405"/>
                </a:lnTo>
                <a:lnTo>
                  <a:pt x="439411" y="752854"/>
                </a:lnTo>
                <a:lnTo>
                  <a:pt x="450741" y="796558"/>
                </a:lnTo>
                <a:lnTo>
                  <a:pt x="460892" y="840494"/>
                </a:lnTo>
                <a:lnTo>
                  <a:pt x="469862" y="884635"/>
                </a:lnTo>
                <a:lnTo>
                  <a:pt x="477652" y="928957"/>
                </a:lnTo>
                <a:lnTo>
                  <a:pt x="484261" y="973434"/>
                </a:lnTo>
                <a:lnTo>
                  <a:pt x="489690" y="1018041"/>
                </a:lnTo>
                <a:lnTo>
                  <a:pt x="493939" y="1062752"/>
                </a:lnTo>
                <a:lnTo>
                  <a:pt x="497007" y="1107542"/>
                </a:lnTo>
                <a:lnTo>
                  <a:pt x="498895" y="1152387"/>
                </a:lnTo>
                <a:lnTo>
                  <a:pt x="499602" y="1197260"/>
                </a:lnTo>
                <a:lnTo>
                  <a:pt x="499128" y="1242137"/>
                </a:lnTo>
                <a:lnTo>
                  <a:pt x="497473" y="1286992"/>
                </a:lnTo>
                <a:lnTo>
                  <a:pt x="494638" y="1331799"/>
                </a:lnTo>
                <a:lnTo>
                  <a:pt x="490622" y="1376534"/>
                </a:lnTo>
                <a:lnTo>
                  <a:pt x="485424" y="1421172"/>
                </a:lnTo>
                <a:lnTo>
                  <a:pt x="479046" y="1465686"/>
                </a:lnTo>
                <a:lnTo>
                  <a:pt x="471487" y="1510052"/>
                </a:lnTo>
                <a:lnTo>
                  <a:pt x="462746" y="1554244"/>
                </a:lnTo>
                <a:lnTo>
                  <a:pt x="452824" y="1598237"/>
                </a:lnTo>
                <a:lnTo>
                  <a:pt x="441721" y="1642007"/>
                </a:lnTo>
                <a:lnTo>
                  <a:pt x="429436" y="1685526"/>
                </a:lnTo>
                <a:lnTo>
                  <a:pt x="415970" y="1728771"/>
                </a:lnTo>
                <a:lnTo>
                  <a:pt x="401323" y="1771716"/>
                </a:lnTo>
                <a:lnTo>
                  <a:pt x="385494" y="1814335"/>
                </a:lnTo>
                <a:lnTo>
                  <a:pt x="368483" y="1856604"/>
                </a:lnTo>
                <a:lnTo>
                  <a:pt x="350290" y="1898496"/>
                </a:lnTo>
                <a:lnTo>
                  <a:pt x="330916" y="1939987"/>
                </a:lnTo>
                <a:lnTo>
                  <a:pt x="310360" y="1981052"/>
                </a:lnTo>
                <a:lnTo>
                  <a:pt x="288622" y="2021665"/>
                </a:lnTo>
                <a:lnTo>
                  <a:pt x="265702" y="2061801"/>
                </a:lnTo>
                <a:lnTo>
                  <a:pt x="241600" y="2101434"/>
                </a:lnTo>
                <a:lnTo>
                  <a:pt x="216316" y="2140540"/>
                </a:lnTo>
                <a:lnTo>
                  <a:pt x="189850" y="2179093"/>
                </a:lnTo>
                <a:lnTo>
                  <a:pt x="162201" y="2217067"/>
                </a:lnTo>
                <a:lnTo>
                  <a:pt x="133370" y="2254438"/>
                </a:lnTo>
                <a:lnTo>
                  <a:pt x="103357" y="2291179"/>
                </a:lnTo>
                <a:lnTo>
                  <a:pt x="72161" y="2327267"/>
                </a:lnTo>
                <a:lnTo>
                  <a:pt x="39783" y="2362675"/>
                </a:lnTo>
                <a:lnTo>
                  <a:pt x="6223" y="239737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326147" y="4383404"/>
            <a:ext cx="512445" cy="2397125"/>
          </a:xfrm>
          <a:custGeom>
            <a:avLst/>
            <a:gdLst/>
            <a:ahLst/>
            <a:cxnLst/>
            <a:rect l="l" t="t" r="r" b="b"/>
            <a:pathLst>
              <a:path w="512444" h="2397125">
                <a:moveTo>
                  <a:pt x="480806" y="2397125"/>
                </a:moveTo>
                <a:lnTo>
                  <a:pt x="447610" y="2362092"/>
                </a:lnTo>
                <a:lnTo>
                  <a:pt x="415604" y="2326367"/>
                </a:lnTo>
                <a:lnTo>
                  <a:pt x="384787" y="2289973"/>
                </a:lnTo>
                <a:lnTo>
                  <a:pt x="355160" y="2252938"/>
                </a:lnTo>
                <a:lnTo>
                  <a:pt x="326722" y="2215285"/>
                </a:lnTo>
                <a:lnTo>
                  <a:pt x="299471" y="2177040"/>
                </a:lnTo>
                <a:lnTo>
                  <a:pt x="273410" y="2138229"/>
                </a:lnTo>
                <a:lnTo>
                  <a:pt x="248536" y="2098877"/>
                </a:lnTo>
                <a:lnTo>
                  <a:pt x="224849" y="2059008"/>
                </a:lnTo>
                <a:lnTo>
                  <a:pt x="202350" y="2018649"/>
                </a:lnTo>
                <a:lnTo>
                  <a:pt x="181037" y="1977825"/>
                </a:lnTo>
                <a:lnTo>
                  <a:pt x="160911" y="1936560"/>
                </a:lnTo>
                <a:lnTo>
                  <a:pt x="141972" y="1894881"/>
                </a:lnTo>
                <a:lnTo>
                  <a:pt x="124218" y="1852812"/>
                </a:lnTo>
                <a:lnTo>
                  <a:pt x="107650" y="1810379"/>
                </a:lnTo>
                <a:lnTo>
                  <a:pt x="92267" y="1767606"/>
                </a:lnTo>
                <a:lnTo>
                  <a:pt x="78069" y="1724521"/>
                </a:lnTo>
                <a:lnTo>
                  <a:pt x="65056" y="1681146"/>
                </a:lnTo>
                <a:lnTo>
                  <a:pt x="53226" y="1637509"/>
                </a:lnTo>
                <a:lnTo>
                  <a:pt x="42581" y="1593634"/>
                </a:lnTo>
                <a:lnTo>
                  <a:pt x="33120" y="1549546"/>
                </a:lnTo>
                <a:lnTo>
                  <a:pt x="24842" y="1505271"/>
                </a:lnTo>
                <a:lnTo>
                  <a:pt x="17746" y="1460834"/>
                </a:lnTo>
                <a:lnTo>
                  <a:pt x="11834" y="1416261"/>
                </a:lnTo>
                <a:lnTo>
                  <a:pt x="7104" y="1371576"/>
                </a:lnTo>
                <a:lnTo>
                  <a:pt x="3555" y="1326805"/>
                </a:lnTo>
                <a:lnTo>
                  <a:pt x="1189" y="1281973"/>
                </a:lnTo>
                <a:lnTo>
                  <a:pt x="4" y="1237105"/>
                </a:lnTo>
                <a:lnTo>
                  <a:pt x="0" y="1192228"/>
                </a:lnTo>
                <a:lnTo>
                  <a:pt x="1176" y="1147365"/>
                </a:lnTo>
                <a:lnTo>
                  <a:pt x="3533" y="1102543"/>
                </a:lnTo>
                <a:lnTo>
                  <a:pt x="7070" y="1057787"/>
                </a:lnTo>
                <a:lnTo>
                  <a:pt x="11787" y="1013121"/>
                </a:lnTo>
                <a:lnTo>
                  <a:pt x="17683" y="968572"/>
                </a:lnTo>
                <a:lnTo>
                  <a:pt x="24758" y="924164"/>
                </a:lnTo>
                <a:lnTo>
                  <a:pt x="33012" y="879923"/>
                </a:lnTo>
                <a:lnTo>
                  <a:pt x="42445" y="835874"/>
                </a:lnTo>
                <a:lnTo>
                  <a:pt x="53056" y="792042"/>
                </a:lnTo>
                <a:lnTo>
                  <a:pt x="64844" y="748453"/>
                </a:lnTo>
                <a:lnTo>
                  <a:pt x="77810" y="705132"/>
                </a:lnTo>
                <a:lnTo>
                  <a:pt x="91953" y="662104"/>
                </a:lnTo>
                <a:lnTo>
                  <a:pt x="107273" y="619395"/>
                </a:lnTo>
                <a:lnTo>
                  <a:pt x="123769" y="577030"/>
                </a:lnTo>
                <a:lnTo>
                  <a:pt x="141442" y="535033"/>
                </a:lnTo>
                <a:lnTo>
                  <a:pt x="160290" y="493431"/>
                </a:lnTo>
                <a:lnTo>
                  <a:pt x="180314" y="452249"/>
                </a:lnTo>
                <a:lnTo>
                  <a:pt x="201513" y="411511"/>
                </a:lnTo>
                <a:lnTo>
                  <a:pt x="223887" y="371244"/>
                </a:lnTo>
                <a:lnTo>
                  <a:pt x="247436" y="331473"/>
                </a:lnTo>
                <a:lnTo>
                  <a:pt x="272159" y="292222"/>
                </a:lnTo>
                <a:lnTo>
                  <a:pt x="298055" y="253517"/>
                </a:lnTo>
                <a:lnTo>
                  <a:pt x="325126" y="215384"/>
                </a:lnTo>
                <a:lnTo>
                  <a:pt x="353369" y="177847"/>
                </a:lnTo>
                <a:lnTo>
                  <a:pt x="382786" y="140933"/>
                </a:lnTo>
                <a:lnTo>
                  <a:pt x="413375" y="104665"/>
                </a:lnTo>
                <a:lnTo>
                  <a:pt x="445136" y="69070"/>
                </a:lnTo>
                <a:lnTo>
                  <a:pt x="478070" y="34173"/>
                </a:lnTo>
                <a:lnTo>
                  <a:pt x="5121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83259" y="4617719"/>
            <a:ext cx="2367280" cy="0"/>
          </a:xfrm>
          <a:custGeom>
            <a:avLst/>
            <a:gdLst/>
            <a:ahLst/>
            <a:cxnLst/>
            <a:rect l="l" t="t" r="r" b="b"/>
            <a:pathLst>
              <a:path w="2367280">
                <a:moveTo>
                  <a:pt x="0" y="0"/>
                </a:moveTo>
                <a:lnTo>
                  <a:pt x="2367279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050539" y="4617719"/>
            <a:ext cx="1722120" cy="0"/>
          </a:xfrm>
          <a:custGeom>
            <a:avLst/>
            <a:gdLst/>
            <a:ahLst/>
            <a:cxnLst/>
            <a:rect l="l" t="t" r="r" b="b"/>
            <a:pathLst>
              <a:path w="1722120">
                <a:moveTo>
                  <a:pt x="0" y="0"/>
                </a:moveTo>
                <a:lnTo>
                  <a:pt x="172212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66309" y="4579619"/>
            <a:ext cx="1512570" cy="76200"/>
          </a:xfrm>
          <a:custGeom>
            <a:avLst/>
            <a:gdLst/>
            <a:ahLst/>
            <a:cxnLst/>
            <a:rect l="l" t="t" r="r" b="b"/>
            <a:pathLst>
              <a:path w="1512570" h="76200">
                <a:moveTo>
                  <a:pt x="9905" y="31750"/>
                </a:moveTo>
                <a:lnTo>
                  <a:pt x="2793" y="31750"/>
                </a:lnTo>
                <a:lnTo>
                  <a:pt x="0" y="34543"/>
                </a:lnTo>
                <a:lnTo>
                  <a:pt x="0" y="41655"/>
                </a:lnTo>
                <a:lnTo>
                  <a:pt x="2793" y="44450"/>
                </a:lnTo>
                <a:lnTo>
                  <a:pt x="9905" y="44450"/>
                </a:lnTo>
                <a:lnTo>
                  <a:pt x="12700" y="41655"/>
                </a:lnTo>
                <a:lnTo>
                  <a:pt x="12700" y="34543"/>
                </a:lnTo>
                <a:lnTo>
                  <a:pt x="9905" y="31750"/>
                </a:lnTo>
                <a:close/>
              </a:path>
              <a:path w="1512570" h="76200">
                <a:moveTo>
                  <a:pt x="35305" y="31750"/>
                </a:moveTo>
                <a:lnTo>
                  <a:pt x="28193" y="31750"/>
                </a:lnTo>
                <a:lnTo>
                  <a:pt x="25400" y="34543"/>
                </a:lnTo>
                <a:lnTo>
                  <a:pt x="25400" y="41655"/>
                </a:lnTo>
                <a:lnTo>
                  <a:pt x="28193" y="44450"/>
                </a:lnTo>
                <a:lnTo>
                  <a:pt x="35305" y="44450"/>
                </a:lnTo>
                <a:lnTo>
                  <a:pt x="38100" y="41655"/>
                </a:lnTo>
                <a:lnTo>
                  <a:pt x="38100" y="34543"/>
                </a:lnTo>
                <a:lnTo>
                  <a:pt x="35305" y="31750"/>
                </a:lnTo>
                <a:close/>
              </a:path>
              <a:path w="1512570" h="76200">
                <a:moveTo>
                  <a:pt x="60705" y="31750"/>
                </a:moveTo>
                <a:lnTo>
                  <a:pt x="53720" y="31750"/>
                </a:lnTo>
                <a:lnTo>
                  <a:pt x="50800" y="34543"/>
                </a:lnTo>
                <a:lnTo>
                  <a:pt x="50800" y="41655"/>
                </a:lnTo>
                <a:lnTo>
                  <a:pt x="53720" y="44450"/>
                </a:lnTo>
                <a:lnTo>
                  <a:pt x="60705" y="44450"/>
                </a:lnTo>
                <a:lnTo>
                  <a:pt x="63500" y="41655"/>
                </a:lnTo>
                <a:lnTo>
                  <a:pt x="63500" y="34543"/>
                </a:lnTo>
                <a:lnTo>
                  <a:pt x="60705" y="31750"/>
                </a:lnTo>
                <a:close/>
              </a:path>
              <a:path w="1512570" h="76200">
                <a:moveTo>
                  <a:pt x="86105" y="31750"/>
                </a:moveTo>
                <a:lnTo>
                  <a:pt x="79120" y="31750"/>
                </a:lnTo>
                <a:lnTo>
                  <a:pt x="76200" y="34543"/>
                </a:lnTo>
                <a:lnTo>
                  <a:pt x="76200" y="41655"/>
                </a:lnTo>
                <a:lnTo>
                  <a:pt x="79120" y="44450"/>
                </a:lnTo>
                <a:lnTo>
                  <a:pt x="86105" y="44450"/>
                </a:lnTo>
                <a:lnTo>
                  <a:pt x="88900" y="41655"/>
                </a:lnTo>
                <a:lnTo>
                  <a:pt x="88900" y="34543"/>
                </a:lnTo>
                <a:lnTo>
                  <a:pt x="86105" y="31750"/>
                </a:lnTo>
                <a:close/>
              </a:path>
              <a:path w="1512570" h="76200">
                <a:moveTo>
                  <a:pt x="111505" y="31750"/>
                </a:moveTo>
                <a:lnTo>
                  <a:pt x="104520" y="31750"/>
                </a:lnTo>
                <a:lnTo>
                  <a:pt x="101600" y="34543"/>
                </a:lnTo>
                <a:lnTo>
                  <a:pt x="101600" y="41655"/>
                </a:lnTo>
                <a:lnTo>
                  <a:pt x="104520" y="44450"/>
                </a:lnTo>
                <a:lnTo>
                  <a:pt x="111505" y="44450"/>
                </a:lnTo>
                <a:lnTo>
                  <a:pt x="114300" y="41655"/>
                </a:lnTo>
                <a:lnTo>
                  <a:pt x="114300" y="34543"/>
                </a:lnTo>
                <a:lnTo>
                  <a:pt x="111505" y="31750"/>
                </a:lnTo>
                <a:close/>
              </a:path>
              <a:path w="1512570" h="76200">
                <a:moveTo>
                  <a:pt x="136905" y="31750"/>
                </a:moveTo>
                <a:lnTo>
                  <a:pt x="129920" y="31750"/>
                </a:lnTo>
                <a:lnTo>
                  <a:pt x="127000" y="34543"/>
                </a:lnTo>
                <a:lnTo>
                  <a:pt x="127000" y="41655"/>
                </a:lnTo>
                <a:lnTo>
                  <a:pt x="129920" y="44450"/>
                </a:lnTo>
                <a:lnTo>
                  <a:pt x="136905" y="44450"/>
                </a:lnTo>
                <a:lnTo>
                  <a:pt x="139826" y="41655"/>
                </a:lnTo>
                <a:lnTo>
                  <a:pt x="139826" y="34543"/>
                </a:lnTo>
                <a:lnTo>
                  <a:pt x="136905" y="31750"/>
                </a:lnTo>
                <a:close/>
              </a:path>
              <a:path w="1512570" h="76200">
                <a:moveTo>
                  <a:pt x="162305" y="31750"/>
                </a:moveTo>
                <a:lnTo>
                  <a:pt x="155320" y="31750"/>
                </a:lnTo>
                <a:lnTo>
                  <a:pt x="152526" y="34543"/>
                </a:lnTo>
                <a:lnTo>
                  <a:pt x="152526" y="41655"/>
                </a:lnTo>
                <a:lnTo>
                  <a:pt x="155320" y="44450"/>
                </a:lnTo>
                <a:lnTo>
                  <a:pt x="162305" y="44450"/>
                </a:lnTo>
                <a:lnTo>
                  <a:pt x="165226" y="41655"/>
                </a:lnTo>
                <a:lnTo>
                  <a:pt x="165226" y="34543"/>
                </a:lnTo>
                <a:lnTo>
                  <a:pt x="162305" y="31750"/>
                </a:lnTo>
                <a:close/>
              </a:path>
              <a:path w="1512570" h="76200">
                <a:moveTo>
                  <a:pt x="187705" y="31750"/>
                </a:moveTo>
                <a:lnTo>
                  <a:pt x="180720" y="31750"/>
                </a:lnTo>
                <a:lnTo>
                  <a:pt x="177926" y="34543"/>
                </a:lnTo>
                <a:lnTo>
                  <a:pt x="177926" y="41655"/>
                </a:lnTo>
                <a:lnTo>
                  <a:pt x="180720" y="44450"/>
                </a:lnTo>
                <a:lnTo>
                  <a:pt x="187705" y="44450"/>
                </a:lnTo>
                <a:lnTo>
                  <a:pt x="190626" y="41655"/>
                </a:lnTo>
                <a:lnTo>
                  <a:pt x="190626" y="34543"/>
                </a:lnTo>
                <a:lnTo>
                  <a:pt x="187705" y="31750"/>
                </a:lnTo>
                <a:close/>
              </a:path>
              <a:path w="1512570" h="76200">
                <a:moveTo>
                  <a:pt x="213105" y="31750"/>
                </a:moveTo>
                <a:lnTo>
                  <a:pt x="206120" y="31750"/>
                </a:lnTo>
                <a:lnTo>
                  <a:pt x="203326" y="34543"/>
                </a:lnTo>
                <a:lnTo>
                  <a:pt x="203326" y="41655"/>
                </a:lnTo>
                <a:lnTo>
                  <a:pt x="206120" y="44450"/>
                </a:lnTo>
                <a:lnTo>
                  <a:pt x="213105" y="44450"/>
                </a:lnTo>
                <a:lnTo>
                  <a:pt x="216026" y="41655"/>
                </a:lnTo>
                <a:lnTo>
                  <a:pt x="216026" y="34543"/>
                </a:lnTo>
                <a:lnTo>
                  <a:pt x="213105" y="31750"/>
                </a:lnTo>
                <a:close/>
              </a:path>
              <a:path w="1512570" h="76200">
                <a:moveTo>
                  <a:pt x="238632" y="31750"/>
                </a:moveTo>
                <a:lnTo>
                  <a:pt x="231520" y="31750"/>
                </a:lnTo>
                <a:lnTo>
                  <a:pt x="228726" y="34543"/>
                </a:lnTo>
                <a:lnTo>
                  <a:pt x="228726" y="41655"/>
                </a:lnTo>
                <a:lnTo>
                  <a:pt x="231520" y="44450"/>
                </a:lnTo>
                <a:lnTo>
                  <a:pt x="238632" y="44450"/>
                </a:lnTo>
                <a:lnTo>
                  <a:pt x="241426" y="41655"/>
                </a:lnTo>
                <a:lnTo>
                  <a:pt x="241426" y="34543"/>
                </a:lnTo>
                <a:lnTo>
                  <a:pt x="238632" y="31750"/>
                </a:lnTo>
                <a:close/>
              </a:path>
              <a:path w="1512570" h="76200">
                <a:moveTo>
                  <a:pt x="264032" y="31750"/>
                </a:moveTo>
                <a:lnTo>
                  <a:pt x="256920" y="31750"/>
                </a:lnTo>
                <a:lnTo>
                  <a:pt x="254126" y="34543"/>
                </a:lnTo>
                <a:lnTo>
                  <a:pt x="254126" y="41655"/>
                </a:lnTo>
                <a:lnTo>
                  <a:pt x="256920" y="44450"/>
                </a:lnTo>
                <a:lnTo>
                  <a:pt x="264032" y="44450"/>
                </a:lnTo>
                <a:lnTo>
                  <a:pt x="266826" y="41655"/>
                </a:lnTo>
                <a:lnTo>
                  <a:pt x="266826" y="34543"/>
                </a:lnTo>
                <a:lnTo>
                  <a:pt x="264032" y="31750"/>
                </a:lnTo>
                <a:close/>
              </a:path>
              <a:path w="1512570" h="76200">
                <a:moveTo>
                  <a:pt x="289432" y="31750"/>
                </a:moveTo>
                <a:lnTo>
                  <a:pt x="282320" y="31750"/>
                </a:lnTo>
                <a:lnTo>
                  <a:pt x="279526" y="34543"/>
                </a:lnTo>
                <a:lnTo>
                  <a:pt x="279526" y="41655"/>
                </a:lnTo>
                <a:lnTo>
                  <a:pt x="282320" y="44450"/>
                </a:lnTo>
                <a:lnTo>
                  <a:pt x="289432" y="44450"/>
                </a:lnTo>
                <a:lnTo>
                  <a:pt x="292226" y="41655"/>
                </a:lnTo>
                <a:lnTo>
                  <a:pt x="292226" y="34543"/>
                </a:lnTo>
                <a:lnTo>
                  <a:pt x="289432" y="31750"/>
                </a:lnTo>
                <a:close/>
              </a:path>
              <a:path w="1512570" h="76200">
                <a:moveTo>
                  <a:pt x="314832" y="31750"/>
                </a:moveTo>
                <a:lnTo>
                  <a:pt x="307848" y="31750"/>
                </a:lnTo>
                <a:lnTo>
                  <a:pt x="304926" y="34543"/>
                </a:lnTo>
                <a:lnTo>
                  <a:pt x="304926" y="41655"/>
                </a:lnTo>
                <a:lnTo>
                  <a:pt x="307848" y="44450"/>
                </a:lnTo>
                <a:lnTo>
                  <a:pt x="314832" y="44450"/>
                </a:lnTo>
                <a:lnTo>
                  <a:pt x="317626" y="41655"/>
                </a:lnTo>
                <a:lnTo>
                  <a:pt x="317626" y="34543"/>
                </a:lnTo>
                <a:lnTo>
                  <a:pt x="314832" y="31750"/>
                </a:lnTo>
                <a:close/>
              </a:path>
              <a:path w="1512570" h="76200">
                <a:moveTo>
                  <a:pt x="340232" y="31750"/>
                </a:moveTo>
                <a:lnTo>
                  <a:pt x="333248" y="31750"/>
                </a:lnTo>
                <a:lnTo>
                  <a:pt x="330326" y="34543"/>
                </a:lnTo>
                <a:lnTo>
                  <a:pt x="330326" y="41655"/>
                </a:lnTo>
                <a:lnTo>
                  <a:pt x="333248" y="44450"/>
                </a:lnTo>
                <a:lnTo>
                  <a:pt x="340232" y="44450"/>
                </a:lnTo>
                <a:lnTo>
                  <a:pt x="343026" y="41655"/>
                </a:lnTo>
                <a:lnTo>
                  <a:pt x="343026" y="34543"/>
                </a:lnTo>
                <a:lnTo>
                  <a:pt x="340232" y="31750"/>
                </a:lnTo>
                <a:close/>
              </a:path>
              <a:path w="1512570" h="76200">
                <a:moveTo>
                  <a:pt x="365632" y="31750"/>
                </a:moveTo>
                <a:lnTo>
                  <a:pt x="358648" y="31750"/>
                </a:lnTo>
                <a:lnTo>
                  <a:pt x="355726" y="34543"/>
                </a:lnTo>
                <a:lnTo>
                  <a:pt x="355726" y="41655"/>
                </a:lnTo>
                <a:lnTo>
                  <a:pt x="358648" y="44450"/>
                </a:lnTo>
                <a:lnTo>
                  <a:pt x="365632" y="44450"/>
                </a:lnTo>
                <a:lnTo>
                  <a:pt x="368426" y="41655"/>
                </a:lnTo>
                <a:lnTo>
                  <a:pt x="368426" y="34543"/>
                </a:lnTo>
                <a:lnTo>
                  <a:pt x="365632" y="31750"/>
                </a:lnTo>
                <a:close/>
              </a:path>
              <a:path w="1512570" h="76200">
                <a:moveTo>
                  <a:pt x="391032" y="31750"/>
                </a:moveTo>
                <a:lnTo>
                  <a:pt x="384048" y="31750"/>
                </a:lnTo>
                <a:lnTo>
                  <a:pt x="381126" y="34543"/>
                </a:lnTo>
                <a:lnTo>
                  <a:pt x="381126" y="41655"/>
                </a:lnTo>
                <a:lnTo>
                  <a:pt x="384048" y="44450"/>
                </a:lnTo>
                <a:lnTo>
                  <a:pt x="391032" y="44450"/>
                </a:lnTo>
                <a:lnTo>
                  <a:pt x="393953" y="41655"/>
                </a:lnTo>
                <a:lnTo>
                  <a:pt x="393953" y="34543"/>
                </a:lnTo>
                <a:lnTo>
                  <a:pt x="391032" y="31750"/>
                </a:lnTo>
                <a:close/>
              </a:path>
              <a:path w="1512570" h="76200">
                <a:moveTo>
                  <a:pt x="416432" y="31750"/>
                </a:moveTo>
                <a:lnTo>
                  <a:pt x="409448" y="31750"/>
                </a:lnTo>
                <a:lnTo>
                  <a:pt x="406653" y="34543"/>
                </a:lnTo>
                <a:lnTo>
                  <a:pt x="406653" y="41655"/>
                </a:lnTo>
                <a:lnTo>
                  <a:pt x="409448" y="44450"/>
                </a:lnTo>
                <a:lnTo>
                  <a:pt x="416432" y="44450"/>
                </a:lnTo>
                <a:lnTo>
                  <a:pt x="419353" y="41655"/>
                </a:lnTo>
                <a:lnTo>
                  <a:pt x="419353" y="34543"/>
                </a:lnTo>
                <a:lnTo>
                  <a:pt x="416432" y="31750"/>
                </a:lnTo>
                <a:close/>
              </a:path>
              <a:path w="1512570" h="76200">
                <a:moveTo>
                  <a:pt x="441832" y="31750"/>
                </a:moveTo>
                <a:lnTo>
                  <a:pt x="434848" y="31750"/>
                </a:lnTo>
                <a:lnTo>
                  <a:pt x="432053" y="34543"/>
                </a:lnTo>
                <a:lnTo>
                  <a:pt x="432053" y="41655"/>
                </a:lnTo>
                <a:lnTo>
                  <a:pt x="434848" y="44450"/>
                </a:lnTo>
                <a:lnTo>
                  <a:pt x="441832" y="44450"/>
                </a:lnTo>
                <a:lnTo>
                  <a:pt x="444753" y="41655"/>
                </a:lnTo>
                <a:lnTo>
                  <a:pt x="444753" y="34543"/>
                </a:lnTo>
                <a:lnTo>
                  <a:pt x="441832" y="31750"/>
                </a:lnTo>
                <a:close/>
              </a:path>
              <a:path w="1512570" h="76200">
                <a:moveTo>
                  <a:pt x="467232" y="31750"/>
                </a:moveTo>
                <a:lnTo>
                  <a:pt x="460248" y="31750"/>
                </a:lnTo>
                <a:lnTo>
                  <a:pt x="457453" y="34543"/>
                </a:lnTo>
                <a:lnTo>
                  <a:pt x="457453" y="41655"/>
                </a:lnTo>
                <a:lnTo>
                  <a:pt x="460248" y="44450"/>
                </a:lnTo>
                <a:lnTo>
                  <a:pt x="467232" y="44450"/>
                </a:lnTo>
                <a:lnTo>
                  <a:pt x="470153" y="41655"/>
                </a:lnTo>
                <a:lnTo>
                  <a:pt x="470153" y="34543"/>
                </a:lnTo>
                <a:lnTo>
                  <a:pt x="467232" y="31750"/>
                </a:lnTo>
                <a:close/>
              </a:path>
              <a:path w="1512570" h="76200">
                <a:moveTo>
                  <a:pt x="492760" y="31750"/>
                </a:moveTo>
                <a:lnTo>
                  <a:pt x="485648" y="31750"/>
                </a:lnTo>
                <a:lnTo>
                  <a:pt x="482853" y="34543"/>
                </a:lnTo>
                <a:lnTo>
                  <a:pt x="482853" y="41655"/>
                </a:lnTo>
                <a:lnTo>
                  <a:pt x="485648" y="44450"/>
                </a:lnTo>
                <a:lnTo>
                  <a:pt x="492760" y="44450"/>
                </a:lnTo>
                <a:lnTo>
                  <a:pt x="495553" y="41655"/>
                </a:lnTo>
                <a:lnTo>
                  <a:pt x="495553" y="34543"/>
                </a:lnTo>
                <a:lnTo>
                  <a:pt x="492760" y="31750"/>
                </a:lnTo>
                <a:close/>
              </a:path>
              <a:path w="1512570" h="76200">
                <a:moveTo>
                  <a:pt x="518160" y="31750"/>
                </a:moveTo>
                <a:lnTo>
                  <a:pt x="511048" y="31750"/>
                </a:lnTo>
                <a:lnTo>
                  <a:pt x="508253" y="34543"/>
                </a:lnTo>
                <a:lnTo>
                  <a:pt x="508253" y="41655"/>
                </a:lnTo>
                <a:lnTo>
                  <a:pt x="511048" y="44450"/>
                </a:lnTo>
                <a:lnTo>
                  <a:pt x="518160" y="44450"/>
                </a:lnTo>
                <a:lnTo>
                  <a:pt x="520953" y="41655"/>
                </a:lnTo>
                <a:lnTo>
                  <a:pt x="520953" y="34543"/>
                </a:lnTo>
                <a:lnTo>
                  <a:pt x="518160" y="31750"/>
                </a:lnTo>
                <a:close/>
              </a:path>
              <a:path w="1512570" h="76200">
                <a:moveTo>
                  <a:pt x="543560" y="31750"/>
                </a:moveTo>
                <a:lnTo>
                  <a:pt x="536448" y="31750"/>
                </a:lnTo>
                <a:lnTo>
                  <a:pt x="533653" y="34543"/>
                </a:lnTo>
                <a:lnTo>
                  <a:pt x="533653" y="41655"/>
                </a:lnTo>
                <a:lnTo>
                  <a:pt x="536448" y="44450"/>
                </a:lnTo>
                <a:lnTo>
                  <a:pt x="543560" y="44450"/>
                </a:lnTo>
                <a:lnTo>
                  <a:pt x="546353" y="41655"/>
                </a:lnTo>
                <a:lnTo>
                  <a:pt x="546353" y="34543"/>
                </a:lnTo>
                <a:lnTo>
                  <a:pt x="543560" y="31750"/>
                </a:lnTo>
                <a:close/>
              </a:path>
              <a:path w="1512570" h="76200">
                <a:moveTo>
                  <a:pt x="568960" y="31750"/>
                </a:moveTo>
                <a:lnTo>
                  <a:pt x="561975" y="31750"/>
                </a:lnTo>
                <a:lnTo>
                  <a:pt x="559053" y="34543"/>
                </a:lnTo>
                <a:lnTo>
                  <a:pt x="559053" y="41655"/>
                </a:lnTo>
                <a:lnTo>
                  <a:pt x="561975" y="44450"/>
                </a:lnTo>
                <a:lnTo>
                  <a:pt x="568960" y="44450"/>
                </a:lnTo>
                <a:lnTo>
                  <a:pt x="571753" y="41655"/>
                </a:lnTo>
                <a:lnTo>
                  <a:pt x="571753" y="34543"/>
                </a:lnTo>
                <a:lnTo>
                  <a:pt x="568960" y="31750"/>
                </a:lnTo>
                <a:close/>
              </a:path>
              <a:path w="1512570" h="76200">
                <a:moveTo>
                  <a:pt x="594360" y="31750"/>
                </a:moveTo>
                <a:lnTo>
                  <a:pt x="587375" y="31750"/>
                </a:lnTo>
                <a:lnTo>
                  <a:pt x="584453" y="34543"/>
                </a:lnTo>
                <a:lnTo>
                  <a:pt x="584453" y="41655"/>
                </a:lnTo>
                <a:lnTo>
                  <a:pt x="587375" y="44450"/>
                </a:lnTo>
                <a:lnTo>
                  <a:pt x="594360" y="44450"/>
                </a:lnTo>
                <a:lnTo>
                  <a:pt x="597153" y="41655"/>
                </a:lnTo>
                <a:lnTo>
                  <a:pt x="597153" y="34543"/>
                </a:lnTo>
                <a:lnTo>
                  <a:pt x="594360" y="31750"/>
                </a:lnTo>
                <a:close/>
              </a:path>
              <a:path w="1512570" h="76200">
                <a:moveTo>
                  <a:pt x="619760" y="31750"/>
                </a:moveTo>
                <a:lnTo>
                  <a:pt x="612775" y="31750"/>
                </a:lnTo>
                <a:lnTo>
                  <a:pt x="609853" y="34543"/>
                </a:lnTo>
                <a:lnTo>
                  <a:pt x="609853" y="41655"/>
                </a:lnTo>
                <a:lnTo>
                  <a:pt x="612775" y="44450"/>
                </a:lnTo>
                <a:lnTo>
                  <a:pt x="619760" y="44450"/>
                </a:lnTo>
                <a:lnTo>
                  <a:pt x="622553" y="41655"/>
                </a:lnTo>
                <a:lnTo>
                  <a:pt x="622553" y="34543"/>
                </a:lnTo>
                <a:lnTo>
                  <a:pt x="619760" y="31750"/>
                </a:lnTo>
                <a:close/>
              </a:path>
              <a:path w="1512570" h="76200">
                <a:moveTo>
                  <a:pt x="645160" y="31750"/>
                </a:moveTo>
                <a:lnTo>
                  <a:pt x="638175" y="31750"/>
                </a:lnTo>
                <a:lnTo>
                  <a:pt x="635253" y="34543"/>
                </a:lnTo>
                <a:lnTo>
                  <a:pt x="635253" y="41655"/>
                </a:lnTo>
                <a:lnTo>
                  <a:pt x="638175" y="44450"/>
                </a:lnTo>
                <a:lnTo>
                  <a:pt x="645160" y="44450"/>
                </a:lnTo>
                <a:lnTo>
                  <a:pt x="648080" y="41655"/>
                </a:lnTo>
                <a:lnTo>
                  <a:pt x="648080" y="34543"/>
                </a:lnTo>
                <a:lnTo>
                  <a:pt x="645160" y="31750"/>
                </a:lnTo>
                <a:close/>
              </a:path>
              <a:path w="1512570" h="76200">
                <a:moveTo>
                  <a:pt x="670560" y="31750"/>
                </a:moveTo>
                <a:lnTo>
                  <a:pt x="663575" y="31750"/>
                </a:lnTo>
                <a:lnTo>
                  <a:pt x="660780" y="34543"/>
                </a:lnTo>
                <a:lnTo>
                  <a:pt x="660780" y="41655"/>
                </a:lnTo>
                <a:lnTo>
                  <a:pt x="663575" y="44450"/>
                </a:lnTo>
                <a:lnTo>
                  <a:pt x="670560" y="44450"/>
                </a:lnTo>
                <a:lnTo>
                  <a:pt x="673480" y="41655"/>
                </a:lnTo>
                <a:lnTo>
                  <a:pt x="673480" y="34543"/>
                </a:lnTo>
                <a:lnTo>
                  <a:pt x="670560" y="31750"/>
                </a:lnTo>
                <a:close/>
              </a:path>
              <a:path w="1512570" h="76200">
                <a:moveTo>
                  <a:pt x="695960" y="31750"/>
                </a:moveTo>
                <a:lnTo>
                  <a:pt x="688975" y="31750"/>
                </a:lnTo>
                <a:lnTo>
                  <a:pt x="686180" y="34543"/>
                </a:lnTo>
                <a:lnTo>
                  <a:pt x="686180" y="41655"/>
                </a:lnTo>
                <a:lnTo>
                  <a:pt x="688975" y="44450"/>
                </a:lnTo>
                <a:lnTo>
                  <a:pt x="695960" y="44450"/>
                </a:lnTo>
                <a:lnTo>
                  <a:pt x="698880" y="41655"/>
                </a:lnTo>
                <a:lnTo>
                  <a:pt x="698880" y="34543"/>
                </a:lnTo>
                <a:lnTo>
                  <a:pt x="695960" y="31750"/>
                </a:lnTo>
                <a:close/>
              </a:path>
              <a:path w="1512570" h="76200">
                <a:moveTo>
                  <a:pt x="721360" y="31750"/>
                </a:moveTo>
                <a:lnTo>
                  <a:pt x="714375" y="31750"/>
                </a:lnTo>
                <a:lnTo>
                  <a:pt x="711580" y="34543"/>
                </a:lnTo>
                <a:lnTo>
                  <a:pt x="711580" y="41655"/>
                </a:lnTo>
                <a:lnTo>
                  <a:pt x="714375" y="44450"/>
                </a:lnTo>
                <a:lnTo>
                  <a:pt x="721360" y="44450"/>
                </a:lnTo>
                <a:lnTo>
                  <a:pt x="724280" y="41655"/>
                </a:lnTo>
                <a:lnTo>
                  <a:pt x="724280" y="34543"/>
                </a:lnTo>
                <a:lnTo>
                  <a:pt x="721360" y="31750"/>
                </a:lnTo>
                <a:close/>
              </a:path>
              <a:path w="1512570" h="76200">
                <a:moveTo>
                  <a:pt x="746887" y="31750"/>
                </a:moveTo>
                <a:lnTo>
                  <a:pt x="739775" y="31750"/>
                </a:lnTo>
                <a:lnTo>
                  <a:pt x="736980" y="34543"/>
                </a:lnTo>
                <a:lnTo>
                  <a:pt x="736980" y="41655"/>
                </a:lnTo>
                <a:lnTo>
                  <a:pt x="739775" y="44450"/>
                </a:lnTo>
                <a:lnTo>
                  <a:pt x="746887" y="44450"/>
                </a:lnTo>
                <a:lnTo>
                  <a:pt x="749680" y="41655"/>
                </a:lnTo>
                <a:lnTo>
                  <a:pt x="749680" y="34543"/>
                </a:lnTo>
                <a:lnTo>
                  <a:pt x="746887" y="31750"/>
                </a:lnTo>
                <a:close/>
              </a:path>
              <a:path w="1512570" h="76200">
                <a:moveTo>
                  <a:pt x="772287" y="31750"/>
                </a:moveTo>
                <a:lnTo>
                  <a:pt x="765175" y="31750"/>
                </a:lnTo>
                <a:lnTo>
                  <a:pt x="762380" y="34543"/>
                </a:lnTo>
                <a:lnTo>
                  <a:pt x="762380" y="41655"/>
                </a:lnTo>
                <a:lnTo>
                  <a:pt x="765175" y="44450"/>
                </a:lnTo>
                <a:lnTo>
                  <a:pt x="772287" y="44450"/>
                </a:lnTo>
                <a:lnTo>
                  <a:pt x="775080" y="41655"/>
                </a:lnTo>
                <a:lnTo>
                  <a:pt x="775080" y="34543"/>
                </a:lnTo>
                <a:lnTo>
                  <a:pt x="772287" y="31750"/>
                </a:lnTo>
                <a:close/>
              </a:path>
              <a:path w="1512570" h="76200">
                <a:moveTo>
                  <a:pt x="797687" y="31750"/>
                </a:moveTo>
                <a:lnTo>
                  <a:pt x="790575" y="31750"/>
                </a:lnTo>
                <a:lnTo>
                  <a:pt x="787780" y="34543"/>
                </a:lnTo>
                <a:lnTo>
                  <a:pt x="787780" y="41655"/>
                </a:lnTo>
                <a:lnTo>
                  <a:pt x="790575" y="44450"/>
                </a:lnTo>
                <a:lnTo>
                  <a:pt x="797687" y="44450"/>
                </a:lnTo>
                <a:lnTo>
                  <a:pt x="800480" y="41655"/>
                </a:lnTo>
                <a:lnTo>
                  <a:pt x="800480" y="34543"/>
                </a:lnTo>
                <a:lnTo>
                  <a:pt x="797687" y="31750"/>
                </a:lnTo>
                <a:close/>
              </a:path>
              <a:path w="1512570" h="76200">
                <a:moveTo>
                  <a:pt x="823087" y="31750"/>
                </a:moveTo>
                <a:lnTo>
                  <a:pt x="816101" y="31750"/>
                </a:lnTo>
                <a:lnTo>
                  <a:pt x="813180" y="34543"/>
                </a:lnTo>
                <a:lnTo>
                  <a:pt x="813180" y="41655"/>
                </a:lnTo>
                <a:lnTo>
                  <a:pt x="816101" y="44450"/>
                </a:lnTo>
                <a:lnTo>
                  <a:pt x="823087" y="44450"/>
                </a:lnTo>
                <a:lnTo>
                  <a:pt x="825880" y="41655"/>
                </a:lnTo>
                <a:lnTo>
                  <a:pt x="825880" y="34543"/>
                </a:lnTo>
                <a:lnTo>
                  <a:pt x="823087" y="31750"/>
                </a:lnTo>
                <a:close/>
              </a:path>
              <a:path w="1512570" h="76200">
                <a:moveTo>
                  <a:pt x="848487" y="31750"/>
                </a:moveTo>
                <a:lnTo>
                  <a:pt x="841501" y="31750"/>
                </a:lnTo>
                <a:lnTo>
                  <a:pt x="838580" y="34543"/>
                </a:lnTo>
                <a:lnTo>
                  <a:pt x="838580" y="41655"/>
                </a:lnTo>
                <a:lnTo>
                  <a:pt x="841501" y="44450"/>
                </a:lnTo>
                <a:lnTo>
                  <a:pt x="848487" y="44450"/>
                </a:lnTo>
                <a:lnTo>
                  <a:pt x="851280" y="41655"/>
                </a:lnTo>
                <a:lnTo>
                  <a:pt x="851280" y="34543"/>
                </a:lnTo>
                <a:lnTo>
                  <a:pt x="848487" y="31750"/>
                </a:lnTo>
                <a:close/>
              </a:path>
              <a:path w="1512570" h="76200">
                <a:moveTo>
                  <a:pt x="873887" y="31750"/>
                </a:moveTo>
                <a:lnTo>
                  <a:pt x="866901" y="31750"/>
                </a:lnTo>
                <a:lnTo>
                  <a:pt x="863980" y="34543"/>
                </a:lnTo>
                <a:lnTo>
                  <a:pt x="863980" y="41655"/>
                </a:lnTo>
                <a:lnTo>
                  <a:pt x="866901" y="44450"/>
                </a:lnTo>
                <a:lnTo>
                  <a:pt x="873887" y="44450"/>
                </a:lnTo>
                <a:lnTo>
                  <a:pt x="876680" y="41655"/>
                </a:lnTo>
                <a:lnTo>
                  <a:pt x="876680" y="34543"/>
                </a:lnTo>
                <a:lnTo>
                  <a:pt x="873887" y="31750"/>
                </a:lnTo>
                <a:close/>
              </a:path>
              <a:path w="1512570" h="76200">
                <a:moveTo>
                  <a:pt x="899287" y="31750"/>
                </a:moveTo>
                <a:lnTo>
                  <a:pt x="892301" y="31750"/>
                </a:lnTo>
                <a:lnTo>
                  <a:pt x="889380" y="34543"/>
                </a:lnTo>
                <a:lnTo>
                  <a:pt x="889380" y="41655"/>
                </a:lnTo>
                <a:lnTo>
                  <a:pt x="892301" y="44450"/>
                </a:lnTo>
                <a:lnTo>
                  <a:pt x="899287" y="44450"/>
                </a:lnTo>
                <a:lnTo>
                  <a:pt x="902207" y="41655"/>
                </a:lnTo>
                <a:lnTo>
                  <a:pt x="902207" y="34543"/>
                </a:lnTo>
                <a:lnTo>
                  <a:pt x="899287" y="31750"/>
                </a:lnTo>
                <a:close/>
              </a:path>
              <a:path w="1512570" h="76200">
                <a:moveTo>
                  <a:pt x="924687" y="31750"/>
                </a:moveTo>
                <a:lnTo>
                  <a:pt x="917701" y="31750"/>
                </a:lnTo>
                <a:lnTo>
                  <a:pt x="914907" y="34543"/>
                </a:lnTo>
                <a:lnTo>
                  <a:pt x="914907" y="41655"/>
                </a:lnTo>
                <a:lnTo>
                  <a:pt x="917701" y="44450"/>
                </a:lnTo>
                <a:lnTo>
                  <a:pt x="924687" y="44450"/>
                </a:lnTo>
                <a:lnTo>
                  <a:pt x="927607" y="41655"/>
                </a:lnTo>
                <a:lnTo>
                  <a:pt x="927607" y="34543"/>
                </a:lnTo>
                <a:lnTo>
                  <a:pt x="924687" y="31750"/>
                </a:lnTo>
                <a:close/>
              </a:path>
              <a:path w="1512570" h="76200">
                <a:moveTo>
                  <a:pt x="950087" y="31750"/>
                </a:moveTo>
                <a:lnTo>
                  <a:pt x="943101" y="31750"/>
                </a:lnTo>
                <a:lnTo>
                  <a:pt x="940307" y="34543"/>
                </a:lnTo>
                <a:lnTo>
                  <a:pt x="940307" y="41655"/>
                </a:lnTo>
                <a:lnTo>
                  <a:pt x="943101" y="44450"/>
                </a:lnTo>
                <a:lnTo>
                  <a:pt x="950087" y="44450"/>
                </a:lnTo>
                <a:lnTo>
                  <a:pt x="953007" y="41655"/>
                </a:lnTo>
                <a:lnTo>
                  <a:pt x="953007" y="34543"/>
                </a:lnTo>
                <a:lnTo>
                  <a:pt x="950087" y="31750"/>
                </a:lnTo>
                <a:close/>
              </a:path>
              <a:path w="1512570" h="76200">
                <a:moveTo>
                  <a:pt x="975487" y="31750"/>
                </a:moveTo>
                <a:lnTo>
                  <a:pt x="968501" y="31750"/>
                </a:lnTo>
                <a:lnTo>
                  <a:pt x="965707" y="34543"/>
                </a:lnTo>
                <a:lnTo>
                  <a:pt x="965707" y="41655"/>
                </a:lnTo>
                <a:lnTo>
                  <a:pt x="968501" y="44450"/>
                </a:lnTo>
                <a:lnTo>
                  <a:pt x="975487" y="44450"/>
                </a:lnTo>
                <a:lnTo>
                  <a:pt x="978407" y="41655"/>
                </a:lnTo>
                <a:lnTo>
                  <a:pt x="978407" y="34543"/>
                </a:lnTo>
                <a:lnTo>
                  <a:pt x="975487" y="31750"/>
                </a:lnTo>
                <a:close/>
              </a:path>
              <a:path w="1512570" h="76200">
                <a:moveTo>
                  <a:pt x="1001013" y="31750"/>
                </a:moveTo>
                <a:lnTo>
                  <a:pt x="993901" y="31750"/>
                </a:lnTo>
                <a:lnTo>
                  <a:pt x="991107" y="34543"/>
                </a:lnTo>
                <a:lnTo>
                  <a:pt x="991107" y="41655"/>
                </a:lnTo>
                <a:lnTo>
                  <a:pt x="993901" y="44450"/>
                </a:lnTo>
                <a:lnTo>
                  <a:pt x="1001013" y="44450"/>
                </a:lnTo>
                <a:lnTo>
                  <a:pt x="1003807" y="41655"/>
                </a:lnTo>
                <a:lnTo>
                  <a:pt x="1003807" y="34543"/>
                </a:lnTo>
                <a:lnTo>
                  <a:pt x="1001013" y="31750"/>
                </a:lnTo>
                <a:close/>
              </a:path>
              <a:path w="1512570" h="76200">
                <a:moveTo>
                  <a:pt x="1026413" y="31750"/>
                </a:moveTo>
                <a:lnTo>
                  <a:pt x="1019301" y="31750"/>
                </a:lnTo>
                <a:lnTo>
                  <a:pt x="1016507" y="34543"/>
                </a:lnTo>
                <a:lnTo>
                  <a:pt x="1016507" y="41655"/>
                </a:lnTo>
                <a:lnTo>
                  <a:pt x="1019301" y="44450"/>
                </a:lnTo>
                <a:lnTo>
                  <a:pt x="1026413" y="44450"/>
                </a:lnTo>
                <a:lnTo>
                  <a:pt x="1029207" y="41655"/>
                </a:lnTo>
                <a:lnTo>
                  <a:pt x="1029207" y="34543"/>
                </a:lnTo>
                <a:lnTo>
                  <a:pt x="1026413" y="31750"/>
                </a:lnTo>
                <a:close/>
              </a:path>
              <a:path w="1512570" h="76200">
                <a:moveTo>
                  <a:pt x="1051814" y="31750"/>
                </a:moveTo>
                <a:lnTo>
                  <a:pt x="1044701" y="31750"/>
                </a:lnTo>
                <a:lnTo>
                  <a:pt x="1041907" y="34543"/>
                </a:lnTo>
                <a:lnTo>
                  <a:pt x="1041907" y="41655"/>
                </a:lnTo>
                <a:lnTo>
                  <a:pt x="1044701" y="44450"/>
                </a:lnTo>
                <a:lnTo>
                  <a:pt x="1051814" y="44450"/>
                </a:lnTo>
                <a:lnTo>
                  <a:pt x="1054607" y="41655"/>
                </a:lnTo>
                <a:lnTo>
                  <a:pt x="1054607" y="34543"/>
                </a:lnTo>
                <a:lnTo>
                  <a:pt x="1051814" y="31750"/>
                </a:lnTo>
                <a:close/>
              </a:path>
              <a:path w="1512570" h="76200">
                <a:moveTo>
                  <a:pt x="1077214" y="31750"/>
                </a:moveTo>
                <a:lnTo>
                  <a:pt x="1070228" y="31750"/>
                </a:lnTo>
                <a:lnTo>
                  <a:pt x="1067307" y="34543"/>
                </a:lnTo>
                <a:lnTo>
                  <a:pt x="1067307" y="41655"/>
                </a:lnTo>
                <a:lnTo>
                  <a:pt x="1070228" y="44450"/>
                </a:lnTo>
                <a:lnTo>
                  <a:pt x="1077214" y="44450"/>
                </a:lnTo>
                <a:lnTo>
                  <a:pt x="1080007" y="41655"/>
                </a:lnTo>
                <a:lnTo>
                  <a:pt x="1080007" y="34543"/>
                </a:lnTo>
                <a:lnTo>
                  <a:pt x="1077214" y="31750"/>
                </a:lnTo>
                <a:close/>
              </a:path>
              <a:path w="1512570" h="76200">
                <a:moveTo>
                  <a:pt x="1102614" y="31750"/>
                </a:moveTo>
                <a:lnTo>
                  <a:pt x="1095628" y="31750"/>
                </a:lnTo>
                <a:lnTo>
                  <a:pt x="1092707" y="34543"/>
                </a:lnTo>
                <a:lnTo>
                  <a:pt x="1092707" y="41655"/>
                </a:lnTo>
                <a:lnTo>
                  <a:pt x="1095628" y="44450"/>
                </a:lnTo>
                <a:lnTo>
                  <a:pt x="1102614" y="44450"/>
                </a:lnTo>
                <a:lnTo>
                  <a:pt x="1105407" y="41655"/>
                </a:lnTo>
                <a:lnTo>
                  <a:pt x="1105407" y="34543"/>
                </a:lnTo>
                <a:lnTo>
                  <a:pt x="1102614" y="31750"/>
                </a:lnTo>
                <a:close/>
              </a:path>
              <a:path w="1512570" h="76200">
                <a:moveTo>
                  <a:pt x="1128014" y="31750"/>
                </a:moveTo>
                <a:lnTo>
                  <a:pt x="1121028" y="31750"/>
                </a:lnTo>
                <a:lnTo>
                  <a:pt x="1118107" y="34543"/>
                </a:lnTo>
                <a:lnTo>
                  <a:pt x="1118107" y="41655"/>
                </a:lnTo>
                <a:lnTo>
                  <a:pt x="1121028" y="44450"/>
                </a:lnTo>
                <a:lnTo>
                  <a:pt x="1128014" y="44450"/>
                </a:lnTo>
                <a:lnTo>
                  <a:pt x="1130807" y="41655"/>
                </a:lnTo>
                <a:lnTo>
                  <a:pt x="1130807" y="34543"/>
                </a:lnTo>
                <a:lnTo>
                  <a:pt x="1128014" y="31750"/>
                </a:lnTo>
                <a:close/>
              </a:path>
              <a:path w="1512570" h="76200">
                <a:moveTo>
                  <a:pt x="1153414" y="31750"/>
                </a:moveTo>
                <a:lnTo>
                  <a:pt x="1146428" y="31750"/>
                </a:lnTo>
                <a:lnTo>
                  <a:pt x="1143507" y="34543"/>
                </a:lnTo>
                <a:lnTo>
                  <a:pt x="1143507" y="41655"/>
                </a:lnTo>
                <a:lnTo>
                  <a:pt x="1146428" y="44450"/>
                </a:lnTo>
                <a:lnTo>
                  <a:pt x="1153414" y="44450"/>
                </a:lnTo>
                <a:lnTo>
                  <a:pt x="1156335" y="41655"/>
                </a:lnTo>
                <a:lnTo>
                  <a:pt x="1156335" y="34543"/>
                </a:lnTo>
                <a:lnTo>
                  <a:pt x="1153414" y="31750"/>
                </a:lnTo>
                <a:close/>
              </a:path>
              <a:path w="1512570" h="76200">
                <a:moveTo>
                  <a:pt x="1178814" y="31750"/>
                </a:moveTo>
                <a:lnTo>
                  <a:pt x="1171828" y="31750"/>
                </a:lnTo>
                <a:lnTo>
                  <a:pt x="1169035" y="34543"/>
                </a:lnTo>
                <a:lnTo>
                  <a:pt x="1169035" y="41655"/>
                </a:lnTo>
                <a:lnTo>
                  <a:pt x="1171828" y="44450"/>
                </a:lnTo>
                <a:lnTo>
                  <a:pt x="1178814" y="44450"/>
                </a:lnTo>
                <a:lnTo>
                  <a:pt x="1181735" y="41655"/>
                </a:lnTo>
                <a:lnTo>
                  <a:pt x="1181735" y="34543"/>
                </a:lnTo>
                <a:lnTo>
                  <a:pt x="1178814" y="31750"/>
                </a:lnTo>
                <a:close/>
              </a:path>
              <a:path w="1512570" h="76200">
                <a:moveTo>
                  <a:pt x="1204214" y="31750"/>
                </a:moveTo>
                <a:lnTo>
                  <a:pt x="1197228" y="31750"/>
                </a:lnTo>
                <a:lnTo>
                  <a:pt x="1194435" y="34543"/>
                </a:lnTo>
                <a:lnTo>
                  <a:pt x="1194435" y="41655"/>
                </a:lnTo>
                <a:lnTo>
                  <a:pt x="1197228" y="44450"/>
                </a:lnTo>
                <a:lnTo>
                  <a:pt x="1204214" y="44450"/>
                </a:lnTo>
                <a:lnTo>
                  <a:pt x="1207135" y="41655"/>
                </a:lnTo>
                <a:lnTo>
                  <a:pt x="1207135" y="34543"/>
                </a:lnTo>
                <a:lnTo>
                  <a:pt x="1204214" y="31750"/>
                </a:lnTo>
                <a:close/>
              </a:path>
              <a:path w="1512570" h="76200">
                <a:moveTo>
                  <a:pt x="1229740" y="31750"/>
                </a:moveTo>
                <a:lnTo>
                  <a:pt x="1222628" y="31750"/>
                </a:lnTo>
                <a:lnTo>
                  <a:pt x="1219835" y="34543"/>
                </a:lnTo>
                <a:lnTo>
                  <a:pt x="1219835" y="41655"/>
                </a:lnTo>
                <a:lnTo>
                  <a:pt x="1222628" y="44450"/>
                </a:lnTo>
                <a:lnTo>
                  <a:pt x="1229740" y="44450"/>
                </a:lnTo>
                <a:lnTo>
                  <a:pt x="1232535" y="41655"/>
                </a:lnTo>
                <a:lnTo>
                  <a:pt x="1232535" y="34543"/>
                </a:lnTo>
                <a:lnTo>
                  <a:pt x="1229740" y="31750"/>
                </a:lnTo>
                <a:close/>
              </a:path>
              <a:path w="1512570" h="76200">
                <a:moveTo>
                  <a:pt x="1255140" y="31750"/>
                </a:moveTo>
                <a:lnTo>
                  <a:pt x="1248028" y="31750"/>
                </a:lnTo>
                <a:lnTo>
                  <a:pt x="1245235" y="34543"/>
                </a:lnTo>
                <a:lnTo>
                  <a:pt x="1245235" y="41655"/>
                </a:lnTo>
                <a:lnTo>
                  <a:pt x="1248028" y="44450"/>
                </a:lnTo>
                <a:lnTo>
                  <a:pt x="1255140" y="44450"/>
                </a:lnTo>
                <a:lnTo>
                  <a:pt x="1257935" y="41655"/>
                </a:lnTo>
                <a:lnTo>
                  <a:pt x="1257935" y="34543"/>
                </a:lnTo>
                <a:lnTo>
                  <a:pt x="1255140" y="31750"/>
                </a:lnTo>
                <a:close/>
              </a:path>
              <a:path w="1512570" h="76200">
                <a:moveTo>
                  <a:pt x="1280540" y="31750"/>
                </a:moveTo>
                <a:lnTo>
                  <a:pt x="1273428" y="31750"/>
                </a:lnTo>
                <a:lnTo>
                  <a:pt x="1270635" y="34543"/>
                </a:lnTo>
                <a:lnTo>
                  <a:pt x="1270635" y="41655"/>
                </a:lnTo>
                <a:lnTo>
                  <a:pt x="1273428" y="44450"/>
                </a:lnTo>
                <a:lnTo>
                  <a:pt x="1280540" y="44450"/>
                </a:lnTo>
                <a:lnTo>
                  <a:pt x="1283335" y="41655"/>
                </a:lnTo>
                <a:lnTo>
                  <a:pt x="1283335" y="34543"/>
                </a:lnTo>
                <a:lnTo>
                  <a:pt x="1280540" y="31750"/>
                </a:lnTo>
                <a:close/>
              </a:path>
              <a:path w="1512570" h="76200">
                <a:moveTo>
                  <a:pt x="1305940" y="31750"/>
                </a:moveTo>
                <a:lnTo>
                  <a:pt x="1298828" y="31750"/>
                </a:lnTo>
                <a:lnTo>
                  <a:pt x="1296035" y="34543"/>
                </a:lnTo>
                <a:lnTo>
                  <a:pt x="1296035" y="41655"/>
                </a:lnTo>
                <a:lnTo>
                  <a:pt x="1298828" y="44450"/>
                </a:lnTo>
                <a:lnTo>
                  <a:pt x="1305940" y="44450"/>
                </a:lnTo>
                <a:lnTo>
                  <a:pt x="1308735" y="41655"/>
                </a:lnTo>
                <a:lnTo>
                  <a:pt x="1308735" y="34543"/>
                </a:lnTo>
                <a:lnTo>
                  <a:pt x="1305940" y="31750"/>
                </a:lnTo>
                <a:close/>
              </a:path>
              <a:path w="1512570" h="76200">
                <a:moveTo>
                  <a:pt x="1331340" y="31750"/>
                </a:moveTo>
                <a:lnTo>
                  <a:pt x="1324355" y="31750"/>
                </a:lnTo>
                <a:lnTo>
                  <a:pt x="1321435" y="34543"/>
                </a:lnTo>
                <a:lnTo>
                  <a:pt x="1321435" y="41655"/>
                </a:lnTo>
                <a:lnTo>
                  <a:pt x="1324355" y="44450"/>
                </a:lnTo>
                <a:lnTo>
                  <a:pt x="1331340" y="44450"/>
                </a:lnTo>
                <a:lnTo>
                  <a:pt x="1334135" y="41655"/>
                </a:lnTo>
                <a:lnTo>
                  <a:pt x="1334135" y="34543"/>
                </a:lnTo>
                <a:lnTo>
                  <a:pt x="1331340" y="31750"/>
                </a:lnTo>
                <a:close/>
              </a:path>
              <a:path w="1512570" h="76200">
                <a:moveTo>
                  <a:pt x="1356740" y="31750"/>
                </a:moveTo>
                <a:lnTo>
                  <a:pt x="1349755" y="31750"/>
                </a:lnTo>
                <a:lnTo>
                  <a:pt x="1346835" y="34543"/>
                </a:lnTo>
                <a:lnTo>
                  <a:pt x="1346835" y="41655"/>
                </a:lnTo>
                <a:lnTo>
                  <a:pt x="1349755" y="44450"/>
                </a:lnTo>
                <a:lnTo>
                  <a:pt x="1356740" y="44450"/>
                </a:lnTo>
                <a:lnTo>
                  <a:pt x="1359535" y="41655"/>
                </a:lnTo>
                <a:lnTo>
                  <a:pt x="1359535" y="34543"/>
                </a:lnTo>
                <a:lnTo>
                  <a:pt x="1356740" y="31750"/>
                </a:lnTo>
                <a:close/>
              </a:path>
              <a:path w="1512570" h="76200">
                <a:moveTo>
                  <a:pt x="1382140" y="31750"/>
                </a:moveTo>
                <a:lnTo>
                  <a:pt x="1375155" y="31750"/>
                </a:lnTo>
                <a:lnTo>
                  <a:pt x="1372235" y="34543"/>
                </a:lnTo>
                <a:lnTo>
                  <a:pt x="1372235" y="41655"/>
                </a:lnTo>
                <a:lnTo>
                  <a:pt x="1375155" y="44450"/>
                </a:lnTo>
                <a:lnTo>
                  <a:pt x="1382140" y="44450"/>
                </a:lnTo>
                <a:lnTo>
                  <a:pt x="1385062" y="41655"/>
                </a:lnTo>
                <a:lnTo>
                  <a:pt x="1385062" y="34543"/>
                </a:lnTo>
                <a:lnTo>
                  <a:pt x="1382140" y="31750"/>
                </a:lnTo>
                <a:close/>
              </a:path>
              <a:path w="1512570" h="76200">
                <a:moveTo>
                  <a:pt x="1407540" y="31750"/>
                </a:moveTo>
                <a:lnTo>
                  <a:pt x="1400555" y="31750"/>
                </a:lnTo>
                <a:lnTo>
                  <a:pt x="1397762" y="34543"/>
                </a:lnTo>
                <a:lnTo>
                  <a:pt x="1397762" y="41655"/>
                </a:lnTo>
                <a:lnTo>
                  <a:pt x="1400555" y="44450"/>
                </a:lnTo>
                <a:lnTo>
                  <a:pt x="1407540" y="44450"/>
                </a:lnTo>
                <a:lnTo>
                  <a:pt x="1410462" y="41655"/>
                </a:lnTo>
                <a:lnTo>
                  <a:pt x="1410462" y="34543"/>
                </a:lnTo>
                <a:lnTo>
                  <a:pt x="1407540" y="31750"/>
                </a:lnTo>
                <a:close/>
              </a:path>
              <a:path w="1512570" h="76200">
                <a:moveTo>
                  <a:pt x="1432940" y="31750"/>
                </a:moveTo>
                <a:lnTo>
                  <a:pt x="1425955" y="31750"/>
                </a:lnTo>
                <a:lnTo>
                  <a:pt x="1423162" y="34543"/>
                </a:lnTo>
                <a:lnTo>
                  <a:pt x="1423162" y="41655"/>
                </a:lnTo>
                <a:lnTo>
                  <a:pt x="1425955" y="44450"/>
                </a:lnTo>
                <a:lnTo>
                  <a:pt x="1432940" y="44450"/>
                </a:lnTo>
                <a:lnTo>
                  <a:pt x="1435862" y="41655"/>
                </a:lnTo>
                <a:lnTo>
                  <a:pt x="1435862" y="34543"/>
                </a:lnTo>
                <a:lnTo>
                  <a:pt x="1432940" y="31750"/>
                </a:lnTo>
                <a:close/>
              </a:path>
              <a:path w="1512570" h="76200">
                <a:moveTo>
                  <a:pt x="1436369" y="0"/>
                </a:moveTo>
                <a:lnTo>
                  <a:pt x="1436369" y="76200"/>
                </a:lnTo>
                <a:lnTo>
                  <a:pt x="1512569" y="38100"/>
                </a:lnTo>
                <a:lnTo>
                  <a:pt x="14363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050539" y="4402454"/>
            <a:ext cx="635" cy="2475230"/>
          </a:xfrm>
          <a:custGeom>
            <a:avLst/>
            <a:gdLst/>
            <a:ahLst/>
            <a:cxnLst/>
            <a:rect l="l" t="t" r="r" b="b"/>
            <a:pathLst>
              <a:path w="635" h="2475229">
                <a:moveTo>
                  <a:pt x="0" y="0"/>
                </a:moveTo>
                <a:lnTo>
                  <a:pt x="635" y="2475229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41495" y="4402454"/>
            <a:ext cx="635" cy="2475230"/>
          </a:xfrm>
          <a:custGeom>
            <a:avLst/>
            <a:gdLst/>
            <a:ahLst/>
            <a:cxnLst/>
            <a:rect l="l" t="t" r="r" b="b"/>
            <a:pathLst>
              <a:path w="635" h="2475229">
                <a:moveTo>
                  <a:pt x="0" y="0"/>
                </a:moveTo>
                <a:lnTo>
                  <a:pt x="634" y="2475229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98525" y="4832984"/>
            <a:ext cx="1614170" cy="753110"/>
          </a:xfrm>
          <a:custGeom>
            <a:avLst/>
            <a:gdLst/>
            <a:ahLst/>
            <a:cxnLst/>
            <a:rect l="l" t="t" r="r" b="b"/>
            <a:pathLst>
              <a:path w="1614170" h="753110">
                <a:moveTo>
                  <a:pt x="1614170" y="0"/>
                </a:moveTo>
                <a:lnTo>
                  <a:pt x="0" y="75311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42129" y="4617719"/>
            <a:ext cx="1829435" cy="968375"/>
          </a:xfrm>
          <a:custGeom>
            <a:avLst/>
            <a:gdLst/>
            <a:ahLst/>
            <a:cxnLst/>
            <a:rect l="l" t="t" r="r" b="b"/>
            <a:pathLst>
              <a:path w="1829435" h="968375">
                <a:moveTo>
                  <a:pt x="0" y="0"/>
                </a:moveTo>
                <a:lnTo>
                  <a:pt x="1829435" y="9683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2512695" y="4617719"/>
            <a:ext cx="537845" cy="215265"/>
          </a:xfrm>
          <a:custGeom>
            <a:avLst/>
            <a:gdLst/>
            <a:ahLst/>
            <a:cxnLst/>
            <a:rect l="l" t="t" r="r" b="b"/>
            <a:pathLst>
              <a:path w="537844" h="215264">
                <a:moveTo>
                  <a:pt x="537844" y="0"/>
                </a:moveTo>
                <a:lnTo>
                  <a:pt x="0" y="215264"/>
                </a:lnTo>
              </a:path>
            </a:pathLst>
          </a:custGeom>
          <a:ln w="9524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4877053" y="4899151"/>
            <a:ext cx="1510030" cy="795020"/>
          </a:xfrm>
          <a:custGeom>
            <a:avLst/>
            <a:gdLst/>
            <a:ahLst/>
            <a:cxnLst/>
            <a:rect l="l" t="t" r="r" b="b"/>
            <a:pathLst>
              <a:path w="1510029" h="795020">
                <a:moveTo>
                  <a:pt x="1457982" y="775001"/>
                </a:moveTo>
                <a:lnTo>
                  <a:pt x="1424559" y="793242"/>
                </a:lnTo>
                <a:lnTo>
                  <a:pt x="1509776" y="794893"/>
                </a:lnTo>
                <a:lnTo>
                  <a:pt x="1496872" y="776986"/>
                </a:lnTo>
                <a:lnTo>
                  <a:pt x="1461770" y="776986"/>
                </a:lnTo>
                <a:lnTo>
                  <a:pt x="1457982" y="775001"/>
                </a:lnTo>
                <a:close/>
              </a:path>
              <a:path w="1510029" h="795020">
                <a:moveTo>
                  <a:pt x="1464775" y="771293"/>
                </a:moveTo>
                <a:lnTo>
                  <a:pt x="1457982" y="775001"/>
                </a:lnTo>
                <a:lnTo>
                  <a:pt x="1461770" y="776986"/>
                </a:lnTo>
                <a:lnTo>
                  <a:pt x="1464775" y="771293"/>
                </a:lnTo>
                <a:close/>
              </a:path>
              <a:path w="1510029" h="795020">
                <a:moveTo>
                  <a:pt x="1459992" y="725805"/>
                </a:moveTo>
                <a:lnTo>
                  <a:pt x="1464017" y="763734"/>
                </a:lnTo>
                <a:lnTo>
                  <a:pt x="1467739" y="765683"/>
                </a:lnTo>
                <a:lnTo>
                  <a:pt x="1461770" y="776986"/>
                </a:lnTo>
                <a:lnTo>
                  <a:pt x="1496872" y="776986"/>
                </a:lnTo>
                <a:lnTo>
                  <a:pt x="1459992" y="725805"/>
                </a:lnTo>
                <a:close/>
              </a:path>
              <a:path w="1510029" h="795020">
                <a:moveTo>
                  <a:pt x="5842" y="0"/>
                </a:moveTo>
                <a:lnTo>
                  <a:pt x="0" y="11176"/>
                </a:lnTo>
                <a:lnTo>
                  <a:pt x="1457982" y="775001"/>
                </a:lnTo>
                <a:lnTo>
                  <a:pt x="1464775" y="771293"/>
                </a:lnTo>
                <a:lnTo>
                  <a:pt x="1464017" y="763734"/>
                </a:lnTo>
                <a:lnTo>
                  <a:pt x="5842" y="0"/>
                </a:lnTo>
                <a:close/>
              </a:path>
              <a:path w="1510029" h="795020">
                <a:moveTo>
                  <a:pt x="1464017" y="763734"/>
                </a:moveTo>
                <a:lnTo>
                  <a:pt x="1464812" y="771223"/>
                </a:lnTo>
                <a:lnTo>
                  <a:pt x="1467739" y="765683"/>
                </a:lnTo>
                <a:lnTo>
                  <a:pt x="1464017" y="7637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575309" y="4617719"/>
            <a:ext cx="2044700" cy="635"/>
          </a:xfrm>
          <a:custGeom>
            <a:avLst/>
            <a:gdLst/>
            <a:ahLst/>
            <a:cxnLst/>
            <a:rect l="l" t="t" r="r" b="b"/>
            <a:pathLst>
              <a:path w="2044700" h="635">
                <a:moveTo>
                  <a:pt x="0" y="0"/>
                </a:moveTo>
                <a:lnTo>
                  <a:pt x="2044700" y="63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1107439" y="4579619"/>
            <a:ext cx="544195" cy="76200"/>
          </a:xfrm>
          <a:custGeom>
            <a:avLst/>
            <a:gdLst/>
            <a:ahLst/>
            <a:cxnLst/>
            <a:rect l="l" t="t" r="r" b="b"/>
            <a:pathLst>
              <a:path w="544194" h="76200">
                <a:moveTo>
                  <a:pt x="9867" y="31750"/>
                </a:moveTo>
                <a:lnTo>
                  <a:pt x="2844" y="31750"/>
                </a:lnTo>
                <a:lnTo>
                  <a:pt x="0" y="34543"/>
                </a:lnTo>
                <a:lnTo>
                  <a:pt x="0" y="41655"/>
                </a:lnTo>
                <a:lnTo>
                  <a:pt x="2844" y="44450"/>
                </a:lnTo>
                <a:lnTo>
                  <a:pt x="9867" y="44450"/>
                </a:lnTo>
                <a:lnTo>
                  <a:pt x="12712" y="41655"/>
                </a:lnTo>
                <a:lnTo>
                  <a:pt x="12712" y="34543"/>
                </a:lnTo>
                <a:lnTo>
                  <a:pt x="9867" y="31750"/>
                </a:lnTo>
                <a:close/>
              </a:path>
              <a:path w="544194" h="76200">
                <a:moveTo>
                  <a:pt x="35280" y="31750"/>
                </a:moveTo>
                <a:lnTo>
                  <a:pt x="28257" y="31750"/>
                </a:lnTo>
                <a:lnTo>
                  <a:pt x="25412" y="34543"/>
                </a:lnTo>
                <a:lnTo>
                  <a:pt x="25412" y="41655"/>
                </a:lnTo>
                <a:lnTo>
                  <a:pt x="28257" y="44450"/>
                </a:lnTo>
                <a:lnTo>
                  <a:pt x="35280" y="44450"/>
                </a:lnTo>
                <a:lnTo>
                  <a:pt x="38125" y="41655"/>
                </a:lnTo>
                <a:lnTo>
                  <a:pt x="38125" y="34543"/>
                </a:lnTo>
                <a:lnTo>
                  <a:pt x="35280" y="31750"/>
                </a:lnTo>
                <a:close/>
              </a:path>
              <a:path w="544194" h="76200">
                <a:moveTo>
                  <a:pt x="60693" y="31750"/>
                </a:moveTo>
                <a:lnTo>
                  <a:pt x="53670" y="31750"/>
                </a:lnTo>
                <a:lnTo>
                  <a:pt x="50825" y="34543"/>
                </a:lnTo>
                <a:lnTo>
                  <a:pt x="50825" y="41655"/>
                </a:lnTo>
                <a:lnTo>
                  <a:pt x="53670" y="44450"/>
                </a:lnTo>
                <a:lnTo>
                  <a:pt x="60693" y="44450"/>
                </a:lnTo>
                <a:lnTo>
                  <a:pt x="63538" y="41655"/>
                </a:lnTo>
                <a:lnTo>
                  <a:pt x="63538" y="34543"/>
                </a:lnTo>
                <a:lnTo>
                  <a:pt x="60693" y="31750"/>
                </a:lnTo>
                <a:close/>
              </a:path>
              <a:path w="544194" h="76200">
                <a:moveTo>
                  <a:pt x="86106" y="31750"/>
                </a:moveTo>
                <a:lnTo>
                  <a:pt x="79082" y="31750"/>
                </a:lnTo>
                <a:lnTo>
                  <a:pt x="76238" y="34543"/>
                </a:lnTo>
                <a:lnTo>
                  <a:pt x="76238" y="41655"/>
                </a:lnTo>
                <a:lnTo>
                  <a:pt x="79082" y="44450"/>
                </a:lnTo>
                <a:lnTo>
                  <a:pt x="86106" y="44450"/>
                </a:lnTo>
                <a:lnTo>
                  <a:pt x="88950" y="41655"/>
                </a:lnTo>
                <a:lnTo>
                  <a:pt x="88950" y="34543"/>
                </a:lnTo>
                <a:lnTo>
                  <a:pt x="86106" y="31750"/>
                </a:lnTo>
                <a:close/>
              </a:path>
              <a:path w="544194" h="76200">
                <a:moveTo>
                  <a:pt x="111518" y="31750"/>
                </a:moveTo>
                <a:lnTo>
                  <a:pt x="104495" y="31750"/>
                </a:lnTo>
                <a:lnTo>
                  <a:pt x="101650" y="34543"/>
                </a:lnTo>
                <a:lnTo>
                  <a:pt x="101650" y="41655"/>
                </a:lnTo>
                <a:lnTo>
                  <a:pt x="104495" y="44450"/>
                </a:lnTo>
                <a:lnTo>
                  <a:pt x="111518" y="44450"/>
                </a:lnTo>
                <a:lnTo>
                  <a:pt x="114363" y="41655"/>
                </a:lnTo>
                <a:lnTo>
                  <a:pt x="114363" y="34543"/>
                </a:lnTo>
                <a:lnTo>
                  <a:pt x="111518" y="31750"/>
                </a:lnTo>
                <a:close/>
              </a:path>
              <a:path w="544194" h="76200">
                <a:moveTo>
                  <a:pt x="136931" y="31750"/>
                </a:moveTo>
                <a:lnTo>
                  <a:pt x="129908" y="31750"/>
                </a:lnTo>
                <a:lnTo>
                  <a:pt x="127063" y="34543"/>
                </a:lnTo>
                <a:lnTo>
                  <a:pt x="127063" y="41655"/>
                </a:lnTo>
                <a:lnTo>
                  <a:pt x="129908" y="44450"/>
                </a:lnTo>
                <a:lnTo>
                  <a:pt x="136931" y="44450"/>
                </a:lnTo>
                <a:lnTo>
                  <a:pt x="139776" y="41655"/>
                </a:lnTo>
                <a:lnTo>
                  <a:pt x="139776" y="34543"/>
                </a:lnTo>
                <a:lnTo>
                  <a:pt x="136931" y="31750"/>
                </a:lnTo>
                <a:close/>
              </a:path>
              <a:path w="544194" h="76200">
                <a:moveTo>
                  <a:pt x="162344" y="31750"/>
                </a:moveTo>
                <a:lnTo>
                  <a:pt x="155321" y="31750"/>
                </a:lnTo>
                <a:lnTo>
                  <a:pt x="152476" y="34543"/>
                </a:lnTo>
                <a:lnTo>
                  <a:pt x="152476" y="41655"/>
                </a:lnTo>
                <a:lnTo>
                  <a:pt x="155321" y="44450"/>
                </a:lnTo>
                <a:lnTo>
                  <a:pt x="162344" y="44450"/>
                </a:lnTo>
                <a:lnTo>
                  <a:pt x="165226" y="41655"/>
                </a:lnTo>
                <a:lnTo>
                  <a:pt x="165226" y="34543"/>
                </a:lnTo>
                <a:lnTo>
                  <a:pt x="162344" y="31750"/>
                </a:lnTo>
                <a:close/>
              </a:path>
              <a:path w="544194" h="76200">
                <a:moveTo>
                  <a:pt x="187706" y="31750"/>
                </a:moveTo>
                <a:lnTo>
                  <a:pt x="180721" y="31750"/>
                </a:lnTo>
                <a:lnTo>
                  <a:pt x="177926" y="34543"/>
                </a:lnTo>
                <a:lnTo>
                  <a:pt x="177926" y="41655"/>
                </a:lnTo>
                <a:lnTo>
                  <a:pt x="180721" y="44450"/>
                </a:lnTo>
                <a:lnTo>
                  <a:pt x="187706" y="44450"/>
                </a:lnTo>
                <a:lnTo>
                  <a:pt x="190626" y="41655"/>
                </a:lnTo>
                <a:lnTo>
                  <a:pt x="190626" y="34543"/>
                </a:lnTo>
                <a:lnTo>
                  <a:pt x="187706" y="31750"/>
                </a:lnTo>
                <a:close/>
              </a:path>
              <a:path w="544194" h="76200">
                <a:moveTo>
                  <a:pt x="213232" y="31750"/>
                </a:moveTo>
                <a:lnTo>
                  <a:pt x="206121" y="31750"/>
                </a:lnTo>
                <a:lnTo>
                  <a:pt x="203326" y="34543"/>
                </a:lnTo>
                <a:lnTo>
                  <a:pt x="203326" y="41655"/>
                </a:lnTo>
                <a:lnTo>
                  <a:pt x="206121" y="44450"/>
                </a:lnTo>
                <a:lnTo>
                  <a:pt x="213232" y="44450"/>
                </a:lnTo>
                <a:lnTo>
                  <a:pt x="216026" y="41655"/>
                </a:lnTo>
                <a:lnTo>
                  <a:pt x="216026" y="34543"/>
                </a:lnTo>
                <a:lnTo>
                  <a:pt x="213232" y="31750"/>
                </a:lnTo>
                <a:close/>
              </a:path>
              <a:path w="544194" h="76200">
                <a:moveTo>
                  <a:pt x="238632" y="31750"/>
                </a:moveTo>
                <a:lnTo>
                  <a:pt x="231521" y="31750"/>
                </a:lnTo>
                <a:lnTo>
                  <a:pt x="228726" y="34543"/>
                </a:lnTo>
                <a:lnTo>
                  <a:pt x="228726" y="41655"/>
                </a:lnTo>
                <a:lnTo>
                  <a:pt x="231521" y="44450"/>
                </a:lnTo>
                <a:lnTo>
                  <a:pt x="238632" y="44450"/>
                </a:lnTo>
                <a:lnTo>
                  <a:pt x="241426" y="41655"/>
                </a:lnTo>
                <a:lnTo>
                  <a:pt x="241426" y="34543"/>
                </a:lnTo>
                <a:lnTo>
                  <a:pt x="238632" y="31750"/>
                </a:lnTo>
                <a:close/>
              </a:path>
              <a:path w="544194" h="76200">
                <a:moveTo>
                  <a:pt x="264032" y="31750"/>
                </a:moveTo>
                <a:lnTo>
                  <a:pt x="256921" y="31750"/>
                </a:lnTo>
                <a:lnTo>
                  <a:pt x="254126" y="34543"/>
                </a:lnTo>
                <a:lnTo>
                  <a:pt x="254126" y="41655"/>
                </a:lnTo>
                <a:lnTo>
                  <a:pt x="256921" y="44450"/>
                </a:lnTo>
                <a:lnTo>
                  <a:pt x="264032" y="44450"/>
                </a:lnTo>
                <a:lnTo>
                  <a:pt x="266826" y="41655"/>
                </a:lnTo>
                <a:lnTo>
                  <a:pt x="266826" y="34543"/>
                </a:lnTo>
                <a:lnTo>
                  <a:pt x="264032" y="31750"/>
                </a:lnTo>
                <a:close/>
              </a:path>
              <a:path w="544194" h="76200">
                <a:moveTo>
                  <a:pt x="289432" y="31750"/>
                </a:moveTo>
                <a:lnTo>
                  <a:pt x="282321" y="31750"/>
                </a:lnTo>
                <a:lnTo>
                  <a:pt x="279526" y="34543"/>
                </a:lnTo>
                <a:lnTo>
                  <a:pt x="279526" y="41655"/>
                </a:lnTo>
                <a:lnTo>
                  <a:pt x="282321" y="44450"/>
                </a:lnTo>
                <a:lnTo>
                  <a:pt x="289432" y="44450"/>
                </a:lnTo>
                <a:lnTo>
                  <a:pt x="292226" y="41655"/>
                </a:lnTo>
                <a:lnTo>
                  <a:pt x="292226" y="34543"/>
                </a:lnTo>
                <a:lnTo>
                  <a:pt x="289432" y="31750"/>
                </a:lnTo>
                <a:close/>
              </a:path>
              <a:path w="544194" h="76200">
                <a:moveTo>
                  <a:pt x="314832" y="31750"/>
                </a:moveTo>
                <a:lnTo>
                  <a:pt x="307847" y="31750"/>
                </a:lnTo>
                <a:lnTo>
                  <a:pt x="304926" y="34543"/>
                </a:lnTo>
                <a:lnTo>
                  <a:pt x="304926" y="41655"/>
                </a:lnTo>
                <a:lnTo>
                  <a:pt x="307847" y="44450"/>
                </a:lnTo>
                <a:lnTo>
                  <a:pt x="314832" y="44450"/>
                </a:lnTo>
                <a:lnTo>
                  <a:pt x="317626" y="41655"/>
                </a:lnTo>
                <a:lnTo>
                  <a:pt x="317626" y="34543"/>
                </a:lnTo>
                <a:lnTo>
                  <a:pt x="314832" y="31750"/>
                </a:lnTo>
                <a:close/>
              </a:path>
              <a:path w="544194" h="76200">
                <a:moveTo>
                  <a:pt x="340232" y="31750"/>
                </a:moveTo>
                <a:lnTo>
                  <a:pt x="333247" y="31750"/>
                </a:lnTo>
                <a:lnTo>
                  <a:pt x="330326" y="34543"/>
                </a:lnTo>
                <a:lnTo>
                  <a:pt x="330326" y="41655"/>
                </a:lnTo>
                <a:lnTo>
                  <a:pt x="333247" y="44450"/>
                </a:lnTo>
                <a:lnTo>
                  <a:pt x="340232" y="44450"/>
                </a:lnTo>
                <a:lnTo>
                  <a:pt x="343026" y="41655"/>
                </a:lnTo>
                <a:lnTo>
                  <a:pt x="343026" y="34543"/>
                </a:lnTo>
                <a:lnTo>
                  <a:pt x="340232" y="31750"/>
                </a:lnTo>
                <a:close/>
              </a:path>
              <a:path w="544194" h="76200">
                <a:moveTo>
                  <a:pt x="365632" y="31750"/>
                </a:moveTo>
                <a:lnTo>
                  <a:pt x="358647" y="31750"/>
                </a:lnTo>
                <a:lnTo>
                  <a:pt x="355726" y="34543"/>
                </a:lnTo>
                <a:lnTo>
                  <a:pt x="355726" y="41655"/>
                </a:lnTo>
                <a:lnTo>
                  <a:pt x="358647" y="44450"/>
                </a:lnTo>
                <a:lnTo>
                  <a:pt x="365632" y="44450"/>
                </a:lnTo>
                <a:lnTo>
                  <a:pt x="368426" y="41655"/>
                </a:lnTo>
                <a:lnTo>
                  <a:pt x="368426" y="34543"/>
                </a:lnTo>
                <a:lnTo>
                  <a:pt x="365632" y="31750"/>
                </a:lnTo>
                <a:close/>
              </a:path>
              <a:path w="544194" h="76200">
                <a:moveTo>
                  <a:pt x="391032" y="31750"/>
                </a:moveTo>
                <a:lnTo>
                  <a:pt x="384047" y="31750"/>
                </a:lnTo>
                <a:lnTo>
                  <a:pt x="381126" y="34543"/>
                </a:lnTo>
                <a:lnTo>
                  <a:pt x="381126" y="41655"/>
                </a:lnTo>
                <a:lnTo>
                  <a:pt x="384047" y="44450"/>
                </a:lnTo>
                <a:lnTo>
                  <a:pt x="391032" y="44450"/>
                </a:lnTo>
                <a:lnTo>
                  <a:pt x="393953" y="41655"/>
                </a:lnTo>
                <a:lnTo>
                  <a:pt x="393953" y="34543"/>
                </a:lnTo>
                <a:lnTo>
                  <a:pt x="391032" y="31750"/>
                </a:lnTo>
                <a:close/>
              </a:path>
              <a:path w="544194" h="76200">
                <a:moveTo>
                  <a:pt x="416432" y="31750"/>
                </a:moveTo>
                <a:lnTo>
                  <a:pt x="409447" y="31750"/>
                </a:lnTo>
                <a:lnTo>
                  <a:pt x="406653" y="34543"/>
                </a:lnTo>
                <a:lnTo>
                  <a:pt x="406653" y="41655"/>
                </a:lnTo>
                <a:lnTo>
                  <a:pt x="409447" y="44450"/>
                </a:lnTo>
                <a:lnTo>
                  <a:pt x="416432" y="44450"/>
                </a:lnTo>
                <a:lnTo>
                  <a:pt x="419353" y="41655"/>
                </a:lnTo>
                <a:lnTo>
                  <a:pt x="419353" y="34543"/>
                </a:lnTo>
                <a:lnTo>
                  <a:pt x="416432" y="31750"/>
                </a:lnTo>
                <a:close/>
              </a:path>
              <a:path w="544194" h="76200">
                <a:moveTo>
                  <a:pt x="441832" y="31750"/>
                </a:moveTo>
                <a:lnTo>
                  <a:pt x="434847" y="31750"/>
                </a:lnTo>
                <a:lnTo>
                  <a:pt x="432053" y="34543"/>
                </a:lnTo>
                <a:lnTo>
                  <a:pt x="432053" y="41655"/>
                </a:lnTo>
                <a:lnTo>
                  <a:pt x="434847" y="44450"/>
                </a:lnTo>
                <a:lnTo>
                  <a:pt x="441832" y="44450"/>
                </a:lnTo>
                <a:lnTo>
                  <a:pt x="444753" y="41655"/>
                </a:lnTo>
                <a:lnTo>
                  <a:pt x="444753" y="34543"/>
                </a:lnTo>
                <a:lnTo>
                  <a:pt x="441832" y="31750"/>
                </a:lnTo>
                <a:close/>
              </a:path>
              <a:path w="544194" h="76200">
                <a:moveTo>
                  <a:pt x="467994" y="0"/>
                </a:moveTo>
                <a:lnTo>
                  <a:pt x="467994" y="32385"/>
                </a:lnTo>
                <a:lnTo>
                  <a:pt x="470153" y="34543"/>
                </a:lnTo>
                <a:lnTo>
                  <a:pt x="470153" y="41655"/>
                </a:lnTo>
                <a:lnTo>
                  <a:pt x="467994" y="43814"/>
                </a:lnTo>
                <a:lnTo>
                  <a:pt x="467994" y="76200"/>
                </a:lnTo>
                <a:lnTo>
                  <a:pt x="544195" y="38100"/>
                </a:lnTo>
                <a:lnTo>
                  <a:pt x="467994" y="0"/>
                </a:lnTo>
                <a:close/>
              </a:path>
              <a:path w="544194" h="76200">
                <a:moveTo>
                  <a:pt x="467359" y="31750"/>
                </a:moveTo>
                <a:lnTo>
                  <a:pt x="460247" y="31750"/>
                </a:lnTo>
                <a:lnTo>
                  <a:pt x="457453" y="34543"/>
                </a:lnTo>
                <a:lnTo>
                  <a:pt x="457453" y="41655"/>
                </a:lnTo>
                <a:lnTo>
                  <a:pt x="460247" y="44450"/>
                </a:lnTo>
                <a:lnTo>
                  <a:pt x="467359" y="44450"/>
                </a:lnTo>
                <a:lnTo>
                  <a:pt x="467994" y="43814"/>
                </a:lnTo>
                <a:lnTo>
                  <a:pt x="467994" y="32385"/>
                </a:lnTo>
                <a:lnTo>
                  <a:pt x="467359" y="31750"/>
                </a:lnTo>
                <a:close/>
              </a:path>
              <a:path w="544194" h="76200">
                <a:moveTo>
                  <a:pt x="467994" y="32385"/>
                </a:moveTo>
                <a:lnTo>
                  <a:pt x="467994" y="43814"/>
                </a:lnTo>
                <a:lnTo>
                  <a:pt x="470153" y="41655"/>
                </a:lnTo>
                <a:lnTo>
                  <a:pt x="470153" y="34543"/>
                </a:lnTo>
                <a:lnTo>
                  <a:pt x="467994" y="323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72659" y="4580254"/>
            <a:ext cx="1398905" cy="76200"/>
          </a:xfrm>
          <a:custGeom>
            <a:avLst/>
            <a:gdLst/>
            <a:ahLst/>
            <a:cxnLst/>
            <a:rect l="l" t="t" r="r" b="b"/>
            <a:pathLst>
              <a:path w="1398904" h="76200">
                <a:moveTo>
                  <a:pt x="1322704" y="44443"/>
                </a:moveTo>
                <a:lnTo>
                  <a:pt x="1322704" y="76200"/>
                </a:lnTo>
                <a:lnTo>
                  <a:pt x="1386204" y="44450"/>
                </a:lnTo>
                <a:lnTo>
                  <a:pt x="1322704" y="44443"/>
                </a:lnTo>
                <a:close/>
              </a:path>
              <a:path w="1398904" h="76200">
                <a:moveTo>
                  <a:pt x="1322704" y="31743"/>
                </a:moveTo>
                <a:lnTo>
                  <a:pt x="1322704" y="44443"/>
                </a:lnTo>
                <a:lnTo>
                  <a:pt x="1335404" y="44450"/>
                </a:lnTo>
                <a:lnTo>
                  <a:pt x="1335404" y="31750"/>
                </a:lnTo>
                <a:lnTo>
                  <a:pt x="1322704" y="31743"/>
                </a:lnTo>
                <a:close/>
              </a:path>
              <a:path w="1398904" h="76200">
                <a:moveTo>
                  <a:pt x="1322704" y="0"/>
                </a:moveTo>
                <a:lnTo>
                  <a:pt x="1322704" y="31743"/>
                </a:lnTo>
                <a:lnTo>
                  <a:pt x="1335404" y="31750"/>
                </a:lnTo>
                <a:lnTo>
                  <a:pt x="1335404" y="44450"/>
                </a:lnTo>
                <a:lnTo>
                  <a:pt x="1386217" y="44443"/>
                </a:lnTo>
                <a:lnTo>
                  <a:pt x="1398904" y="38100"/>
                </a:lnTo>
                <a:lnTo>
                  <a:pt x="1322704" y="0"/>
                </a:lnTo>
                <a:close/>
              </a:path>
              <a:path w="1398904" h="76200">
                <a:moveTo>
                  <a:pt x="0" y="31114"/>
                </a:moveTo>
                <a:lnTo>
                  <a:pt x="0" y="43814"/>
                </a:lnTo>
                <a:lnTo>
                  <a:pt x="1322704" y="44443"/>
                </a:lnTo>
                <a:lnTo>
                  <a:pt x="1322704" y="31743"/>
                </a:lnTo>
                <a:lnTo>
                  <a:pt x="0" y="3111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433575" y="5125719"/>
            <a:ext cx="433705" cy="220979"/>
          </a:xfrm>
          <a:custGeom>
            <a:avLst/>
            <a:gdLst/>
            <a:ahLst/>
            <a:cxnLst/>
            <a:rect l="l" t="t" r="r" b="b"/>
            <a:pathLst>
              <a:path w="433705" h="220979">
                <a:moveTo>
                  <a:pt x="362326" y="28386"/>
                </a:moveTo>
                <a:lnTo>
                  <a:pt x="0" y="209550"/>
                </a:lnTo>
                <a:lnTo>
                  <a:pt x="5587" y="220979"/>
                </a:lnTo>
                <a:lnTo>
                  <a:pt x="368000" y="39712"/>
                </a:lnTo>
                <a:lnTo>
                  <a:pt x="362326" y="28386"/>
                </a:lnTo>
                <a:close/>
              </a:path>
              <a:path w="433705" h="220979">
                <a:moveTo>
                  <a:pt x="416305" y="22733"/>
                </a:moveTo>
                <a:lnTo>
                  <a:pt x="373634" y="22733"/>
                </a:lnTo>
                <a:lnTo>
                  <a:pt x="379349" y="34036"/>
                </a:lnTo>
                <a:lnTo>
                  <a:pt x="368000" y="39712"/>
                </a:lnTo>
                <a:lnTo>
                  <a:pt x="382269" y="68199"/>
                </a:lnTo>
                <a:lnTo>
                  <a:pt x="416305" y="22733"/>
                </a:lnTo>
                <a:close/>
              </a:path>
              <a:path w="433705" h="220979">
                <a:moveTo>
                  <a:pt x="373634" y="22733"/>
                </a:moveTo>
                <a:lnTo>
                  <a:pt x="362326" y="28386"/>
                </a:lnTo>
                <a:lnTo>
                  <a:pt x="368000" y="39712"/>
                </a:lnTo>
                <a:lnTo>
                  <a:pt x="379349" y="34036"/>
                </a:lnTo>
                <a:lnTo>
                  <a:pt x="373634" y="22733"/>
                </a:lnTo>
                <a:close/>
              </a:path>
              <a:path w="433705" h="220979">
                <a:moveTo>
                  <a:pt x="433324" y="0"/>
                </a:moveTo>
                <a:lnTo>
                  <a:pt x="348106" y="0"/>
                </a:lnTo>
                <a:lnTo>
                  <a:pt x="362326" y="28386"/>
                </a:lnTo>
                <a:lnTo>
                  <a:pt x="373634" y="22733"/>
                </a:lnTo>
                <a:lnTo>
                  <a:pt x="416305" y="22733"/>
                </a:lnTo>
                <a:lnTo>
                  <a:pt x="433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356105" y="5167629"/>
            <a:ext cx="433705" cy="220979"/>
          </a:xfrm>
          <a:custGeom>
            <a:avLst/>
            <a:gdLst/>
            <a:ahLst/>
            <a:cxnLst/>
            <a:rect l="l" t="t" r="r" b="b"/>
            <a:pathLst>
              <a:path w="433705" h="220979">
                <a:moveTo>
                  <a:pt x="362326" y="28386"/>
                </a:moveTo>
                <a:lnTo>
                  <a:pt x="0" y="209550"/>
                </a:lnTo>
                <a:lnTo>
                  <a:pt x="5587" y="220979"/>
                </a:lnTo>
                <a:lnTo>
                  <a:pt x="368000" y="39712"/>
                </a:lnTo>
                <a:lnTo>
                  <a:pt x="362326" y="28386"/>
                </a:lnTo>
                <a:close/>
              </a:path>
              <a:path w="433705" h="220979">
                <a:moveTo>
                  <a:pt x="416306" y="22732"/>
                </a:moveTo>
                <a:lnTo>
                  <a:pt x="373633" y="22732"/>
                </a:lnTo>
                <a:lnTo>
                  <a:pt x="379349" y="34036"/>
                </a:lnTo>
                <a:lnTo>
                  <a:pt x="368000" y="39712"/>
                </a:lnTo>
                <a:lnTo>
                  <a:pt x="382269" y="68199"/>
                </a:lnTo>
                <a:lnTo>
                  <a:pt x="416306" y="22732"/>
                </a:lnTo>
                <a:close/>
              </a:path>
              <a:path w="433705" h="220979">
                <a:moveTo>
                  <a:pt x="373633" y="22732"/>
                </a:moveTo>
                <a:lnTo>
                  <a:pt x="362326" y="28386"/>
                </a:lnTo>
                <a:lnTo>
                  <a:pt x="368000" y="39712"/>
                </a:lnTo>
                <a:lnTo>
                  <a:pt x="379349" y="34036"/>
                </a:lnTo>
                <a:lnTo>
                  <a:pt x="373633" y="22732"/>
                </a:lnTo>
                <a:close/>
              </a:path>
              <a:path w="433705" h="220979">
                <a:moveTo>
                  <a:pt x="433324" y="0"/>
                </a:moveTo>
                <a:lnTo>
                  <a:pt x="348106" y="0"/>
                </a:lnTo>
                <a:lnTo>
                  <a:pt x="362326" y="28386"/>
                </a:lnTo>
                <a:lnTo>
                  <a:pt x="373633" y="22732"/>
                </a:lnTo>
                <a:lnTo>
                  <a:pt x="416306" y="22732"/>
                </a:lnTo>
                <a:lnTo>
                  <a:pt x="43332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791972" y="5608701"/>
            <a:ext cx="11747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F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33</a:t>
            </a:fld>
            <a:endParaRPr dirty="0"/>
          </a:p>
        </p:txBody>
      </p:sp>
      <p:sp>
        <p:nvSpPr>
          <p:cNvPr id="26" name="object 26"/>
          <p:cNvSpPr txBox="1"/>
          <p:nvPr/>
        </p:nvSpPr>
        <p:spPr>
          <a:xfrm>
            <a:off x="2478151" y="4424298"/>
            <a:ext cx="8064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I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586354" y="4855590"/>
            <a:ext cx="895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J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2872867" y="4352670"/>
            <a:ext cx="1447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K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801239" y="5393563"/>
            <a:ext cx="14478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H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429768" y="6786947"/>
            <a:ext cx="6702425" cy="2661285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R="1617345" algn="ctr">
              <a:lnSpc>
                <a:spcPct val="100000"/>
              </a:lnSpc>
              <a:spcBef>
                <a:spcPts val="980"/>
              </a:spcBef>
            </a:pPr>
            <a:r>
              <a:rPr sz="1300" spc="-5" dirty="0">
                <a:latin typeface="Times New Roman"/>
                <a:cs typeface="Times New Roman"/>
              </a:rPr>
              <a:t>P</a:t>
            </a:r>
            <a:endParaRPr sz="1300">
              <a:latin typeface="Times New Roman"/>
              <a:cs typeface="Times New Roman"/>
            </a:endParaRPr>
          </a:p>
          <a:p>
            <a:pPr marL="38100" marR="32384" indent="342900" algn="just">
              <a:lnSpc>
                <a:spcPts val="1380"/>
              </a:lnSpc>
              <a:spcBef>
                <a:spcPts val="915"/>
              </a:spcBef>
            </a:pPr>
            <a:r>
              <a:rPr sz="1200" b="1" dirty="0">
                <a:latin typeface="Times New Roman"/>
                <a:cs typeface="Times New Roman"/>
              </a:rPr>
              <a:t>Le </a:t>
            </a:r>
            <a:r>
              <a:rPr sz="1200" b="1" spc="-5" dirty="0">
                <a:latin typeface="Times New Roman"/>
                <a:cs typeface="Times New Roman"/>
              </a:rPr>
              <a:t>plan principale image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donc le </a:t>
            </a:r>
            <a:r>
              <a:rPr sz="1200" spc="-5" dirty="0">
                <a:latin typeface="Times New Roman"/>
                <a:cs typeface="Times New Roman"/>
              </a:rPr>
              <a:t>lieu des points d’intersection des rayons incidents parallèles </a:t>
            </a:r>
            <a:r>
              <a:rPr sz="1200" dirty="0">
                <a:latin typeface="Times New Roman"/>
                <a:cs typeface="Times New Roman"/>
              </a:rPr>
              <a:t>à  </a:t>
            </a:r>
            <a:r>
              <a:rPr sz="1200" spc="-5" dirty="0">
                <a:latin typeface="Times New Roman"/>
                <a:cs typeface="Times New Roman"/>
              </a:rPr>
              <a:t>l’axe </a:t>
            </a:r>
            <a:r>
              <a:rPr sz="1200" dirty="0">
                <a:latin typeface="Times New Roman"/>
                <a:cs typeface="Times New Roman"/>
              </a:rPr>
              <a:t>avec les </a:t>
            </a:r>
            <a:r>
              <a:rPr sz="1200" spc="-5" dirty="0">
                <a:latin typeface="Times New Roman"/>
                <a:cs typeface="Times New Roman"/>
              </a:rPr>
              <a:t>émergents correspondants. D’une façon analogue, </a:t>
            </a:r>
            <a:r>
              <a:rPr sz="1200" dirty="0">
                <a:latin typeface="Times New Roman"/>
                <a:cs typeface="Times New Roman"/>
              </a:rPr>
              <a:t>le plan </a:t>
            </a:r>
            <a:r>
              <a:rPr sz="1200" spc="-5" dirty="0">
                <a:latin typeface="Times New Roman"/>
                <a:cs typeface="Times New Roman"/>
              </a:rPr>
              <a:t>principal </a:t>
            </a:r>
            <a:r>
              <a:rPr sz="1200" dirty="0">
                <a:latin typeface="Times New Roman"/>
                <a:cs typeface="Times New Roman"/>
              </a:rPr>
              <a:t>objet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lieu </a:t>
            </a:r>
            <a:r>
              <a:rPr sz="1200" spc="-10" dirty="0">
                <a:latin typeface="Times New Roman"/>
                <a:cs typeface="Times New Roman"/>
              </a:rPr>
              <a:t>des </a:t>
            </a:r>
            <a:r>
              <a:rPr sz="1200" dirty="0">
                <a:latin typeface="Times New Roman"/>
                <a:cs typeface="Times New Roman"/>
              </a:rPr>
              <a:t>points  </a:t>
            </a:r>
            <a:r>
              <a:rPr sz="1200" spc="-5" dirty="0">
                <a:latin typeface="Times New Roman"/>
                <a:cs typeface="Times New Roman"/>
              </a:rPr>
              <a:t>d’intersection des </a:t>
            </a:r>
            <a:r>
              <a:rPr sz="1200" dirty="0">
                <a:latin typeface="Times New Roman"/>
                <a:cs typeface="Times New Roman"/>
              </a:rPr>
              <a:t>rayons </a:t>
            </a:r>
            <a:r>
              <a:rPr sz="1200" spc="-5" dirty="0">
                <a:latin typeface="Times New Roman"/>
                <a:cs typeface="Times New Roman"/>
              </a:rPr>
              <a:t>émergents parallèles </a:t>
            </a:r>
            <a:r>
              <a:rPr sz="1200" dirty="0">
                <a:latin typeface="Times New Roman"/>
                <a:cs typeface="Times New Roman"/>
              </a:rPr>
              <a:t>à l’axe avec les </a:t>
            </a:r>
            <a:r>
              <a:rPr sz="1200" spc="-5" dirty="0">
                <a:latin typeface="Times New Roman"/>
                <a:cs typeface="Times New Roman"/>
              </a:rPr>
              <a:t>incidents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correspondants.</a:t>
            </a:r>
            <a:endParaRPr sz="1200">
              <a:latin typeface="Times New Roman"/>
              <a:cs typeface="Times New Roman"/>
            </a:endParaRPr>
          </a:p>
          <a:p>
            <a:pPr marL="38100" marR="32384" indent="342900" algn="just">
              <a:lnSpc>
                <a:spcPts val="1380"/>
              </a:lnSpc>
            </a:pP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plans principaux possédant la </a:t>
            </a:r>
            <a:r>
              <a:rPr sz="1200" spc="-5" dirty="0">
                <a:latin typeface="Times New Roman"/>
                <a:cs typeface="Times New Roman"/>
              </a:rPr>
              <a:t>propriétés fondamentales </a:t>
            </a:r>
            <a:r>
              <a:rPr sz="1200" dirty="0">
                <a:latin typeface="Times New Roman"/>
                <a:cs typeface="Times New Roman"/>
              </a:rPr>
              <a:t>suivante : ils </a:t>
            </a:r>
            <a:r>
              <a:rPr sz="1200" spc="-5" dirty="0">
                <a:latin typeface="Times New Roman"/>
                <a:cs typeface="Times New Roman"/>
              </a:rPr>
              <a:t>sont conjugués </a:t>
            </a:r>
            <a:r>
              <a:rPr sz="1200" dirty="0">
                <a:latin typeface="Times New Roman"/>
                <a:cs typeface="Times New Roman"/>
              </a:rPr>
              <a:t>l’un </a:t>
            </a:r>
            <a:r>
              <a:rPr sz="1200" spc="5" dirty="0">
                <a:latin typeface="Times New Roman"/>
                <a:cs typeface="Times New Roman"/>
              </a:rPr>
              <a:t>de  </a:t>
            </a:r>
            <a:r>
              <a:rPr sz="1200" spc="-5" dirty="0">
                <a:latin typeface="Times New Roman"/>
                <a:cs typeface="Times New Roman"/>
              </a:rPr>
              <a:t>l’autre et </a:t>
            </a:r>
            <a:r>
              <a:rPr sz="1200" dirty="0">
                <a:latin typeface="Times New Roman"/>
                <a:cs typeface="Times New Roman"/>
              </a:rPr>
              <a:t>le grandissement </a:t>
            </a:r>
            <a:r>
              <a:rPr sz="1200" spc="-5" dirty="0">
                <a:latin typeface="Times New Roman"/>
                <a:cs typeface="Times New Roman"/>
              </a:rPr>
              <a:t>linéaire </a:t>
            </a:r>
            <a:r>
              <a:rPr sz="1200" dirty="0">
                <a:latin typeface="Times New Roman"/>
                <a:cs typeface="Times New Roman"/>
              </a:rPr>
              <a:t>(ou </a:t>
            </a:r>
            <a:r>
              <a:rPr sz="1200" spc="-5" dirty="0">
                <a:latin typeface="Times New Roman"/>
                <a:cs typeface="Times New Roman"/>
              </a:rPr>
              <a:t>transversale) est </a:t>
            </a:r>
            <a:r>
              <a:rPr sz="1200" dirty="0">
                <a:latin typeface="Times New Roman"/>
                <a:cs typeface="Times New Roman"/>
              </a:rPr>
              <a:t>égale à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1.</a:t>
            </a:r>
            <a:endParaRPr sz="1200">
              <a:latin typeface="Times New Roman"/>
              <a:cs typeface="Times New Roman"/>
            </a:endParaRPr>
          </a:p>
          <a:p>
            <a:pPr marL="38100" marR="30480" indent="342900" algn="just">
              <a:lnSpc>
                <a:spcPts val="1380"/>
              </a:lnSpc>
              <a:spcBef>
                <a:spcPts val="5"/>
              </a:spcBef>
            </a:pPr>
            <a:r>
              <a:rPr sz="1200" dirty="0">
                <a:latin typeface="Times New Roman"/>
                <a:cs typeface="Times New Roman"/>
              </a:rPr>
              <a:t>En </a:t>
            </a:r>
            <a:r>
              <a:rPr sz="1200" spc="-5" dirty="0">
                <a:latin typeface="Times New Roman"/>
                <a:cs typeface="Times New Roman"/>
              </a:rPr>
              <a:t>effet, </a:t>
            </a:r>
            <a:r>
              <a:rPr sz="1200" dirty="0">
                <a:latin typeface="Times New Roman"/>
                <a:cs typeface="Times New Roman"/>
              </a:rPr>
              <a:t>soit </a:t>
            </a:r>
            <a:r>
              <a:rPr sz="1200" i="1" spc="-5" dirty="0">
                <a:latin typeface="Times New Roman"/>
                <a:cs typeface="Times New Roman"/>
              </a:rPr>
              <a:t>HK </a:t>
            </a:r>
            <a:r>
              <a:rPr sz="1200" spc="-5" dirty="0">
                <a:latin typeface="Times New Roman"/>
                <a:cs typeface="Times New Roman"/>
              </a:rPr>
              <a:t>l’objet placé dans </a:t>
            </a:r>
            <a:r>
              <a:rPr sz="1200" dirty="0">
                <a:latin typeface="Times New Roman"/>
                <a:cs typeface="Times New Roman"/>
              </a:rPr>
              <a:t>le plan principal objet ; </a:t>
            </a:r>
            <a:r>
              <a:rPr sz="1200" spc="-5" dirty="0">
                <a:latin typeface="Times New Roman"/>
                <a:cs typeface="Times New Roman"/>
              </a:rPr>
              <a:t>traçons les deux rayons passant </a:t>
            </a:r>
            <a:r>
              <a:rPr sz="1200" dirty="0">
                <a:latin typeface="Times New Roman"/>
                <a:cs typeface="Times New Roman"/>
              </a:rPr>
              <a:t>par </a:t>
            </a:r>
            <a:r>
              <a:rPr sz="1200" i="1" dirty="0">
                <a:latin typeface="Times New Roman"/>
                <a:cs typeface="Times New Roman"/>
              </a:rPr>
              <a:t>K  </a:t>
            </a:r>
            <a:r>
              <a:rPr sz="1200" spc="-5" dirty="0">
                <a:latin typeface="Times New Roman"/>
                <a:cs typeface="Times New Roman"/>
              </a:rPr>
              <a:t>indiqués sur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figure précédente; ces </a:t>
            </a:r>
            <a:r>
              <a:rPr sz="1200" dirty="0">
                <a:latin typeface="Times New Roman"/>
                <a:cs typeface="Times New Roman"/>
              </a:rPr>
              <a:t>deux rayons </a:t>
            </a:r>
            <a:r>
              <a:rPr sz="1200" spc="-5" dirty="0">
                <a:latin typeface="Times New Roman"/>
                <a:cs typeface="Times New Roman"/>
              </a:rPr>
              <a:t>se coupent en </a:t>
            </a:r>
            <a:r>
              <a:rPr sz="1200" dirty="0">
                <a:latin typeface="Times New Roman"/>
                <a:cs typeface="Times New Roman"/>
              </a:rPr>
              <a:t>K’ </a:t>
            </a:r>
            <a:r>
              <a:rPr sz="1200" spc="-5" dirty="0">
                <a:latin typeface="Times New Roman"/>
                <a:cs typeface="Times New Roman"/>
              </a:rPr>
              <a:t>situé dans </a:t>
            </a:r>
            <a:r>
              <a:rPr sz="1200" dirty="0">
                <a:latin typeface="Times New Roman"/>
                <a:cs typeface="Times New Roman"/>
              </a:rPr>
              <a:t>le plan principale </a:t>
            </a:r>
            <a:r>
              <a:rPr sz="1200" spc="-5" dirty="0">
                <a:latin typeface="Times New Roman"/>
                <a:cs typeface="Times New Roman"/>
              </a:rPr>
              <a:t>image </a:t>
            </a:r>
            <a:r>
              <a:rPr sz="1200" dirty="0">
                <a:latin typeface="Times New Roman"/>
                <a:cs typeface="Times New Roman"/>
              </a:rPr>
              <a:t>;  </a:t>
            </a:r>
            <a:r>
              <a:rPr sz="1200" spc="-5" dirty="0">
                <a:latin typeface="Times New Roman"/>
                <a:cs typeface="Times New Roman"/>
              </a:rPr>
              <a:t>H’K’ est </a:t>
            </a:r>
            <a:r>
              <a:rPr sz="1200" dirty="0">
                <a:latin typeface="Times New Roman"/>
                <a:cs typeface="Times New Roman"/>
              </a:rPr>
              <a:t>l’image de </a:t>
            </a:r>
            <a:r>
              <a:rPr sz="1200" spc="-5" dirty="0">
                <a:latin typeface="Times New Roman"/>
                <a:cs typeface="Times New Roman"/>
              </a:rPr>
              <a:t>HK </a:t>
            </a:r>
            <a:r>
              <a:rPr sz="1200" dirty="0">
                <a:latin typeface="Times New Roman"/>
                <a:cs typeface="Times New Roman"/>
              </a:rPr>
              <a:t>; </a:t>
            </a:r>
            <a:r>
              <a:rPr sz="1200" spc="-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plus, </a:t>
            </a:r>
            <a:r>
              <a:rPr sz="1200" spc="-5" dirty="0">
                <a:latin typeface="Times New Roman"/>
                <a:cs typeface="Times New Roman"/>
              </a:rPr>
              <a:t>cette </a:t>
            </a:r>
            <a:r>
              <a:rPr sz="1200" dirty="0">
                <a:latin typeface="Times New Roman"/>
                <a:cs typeface="Times New Roman"/>
              </a:rPr>
              <a:t>figure montre que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320040" algn="ctr">
              <a:lnSpc>
                <a:spcPts val="1330"/>
              </a:lnSpc>
              <a:spcBef>
                <a:spcPts val="215"/>
              </a:spcBef>
            </a:pPr>
            <a:r>
              <a:rPr sz="1150" i="1" spc="30" dirty="0">
                <a:latin typeface="Times New Roman"/>
                <a:cs typeface="Times New Roman"/>
              </a:rPr>
              <a:t>H</a:t>
            </a:r>
            <a:r>
              <a:rPr sz="1150" i="1" spc="-135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135" dirty="0">
                <a:latin typeface="Times New Roman"/>
                <a:cs typeface="Times New Roman"/>
              </a:rPr>
              <a:t> </a:t>
            </a:r>
            <a:r>
              <a:rPr sz="1150" i="1" spc="30" dirty="0">
                <a:latin typeface="Times New Roman"/>
                <a:cs typeface="Times New Roman"/>
              </a:rPr>
              <a:t>K</a:t>
            </a:r>
            <a:r>
              <a:rPr sz="1150" i="1" spc="-155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r>
              <a:rPr sz="1150" spc="-20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60" dirty="0">
                <a:latin typeface="Times New Roman"/>
                <a:cs typeface="Times New Roman"/>
              </a:rPr>
              <a:t> </a:t>
            </a:r>
            <a:r>
              <a:rPr sz="1150" i="1" spc="20" dirty="0">
                <a:latin typeface="Times New Roman"/>
                <a:cs typeface="Times New Roman"/>
              </a:rPr>
              <a:t>HK</a:t>
            </a:r>
            <a:endParaRPr sz="1150">
              <a:latin typeface="Times New Roman"/>
              <a:cs typeface="Times New Roman"/>
            </a:endParaRPr>
          </a:p>
          <a:p>
            <a:pPr marL="381000">
              <a:lnSpc>
                <a:spcPts val="1390"/>
              </a:lnSpc>
            </a:pPr>
            <a:r>
              <a:rPr sz="1200" spc="-5" dirty="0">
                <a:latin typeface="Times New Roman"/>
                <a:cs typeface="Times New Roman"/>
              </a:rPr>
              <a:t>C’est </a:t>
            </a:r>
            <a:r>
              <a:rPr sz="1200" dirty="0">
                <a:latin typeface="Times New Roman"/>
                <a:cs typeface="Times New Roman"/>
              </a:rPr>
              <a:t>à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dire</a:t>
            </a:r>
            <a:endParaRPr sz="1200">
              <a:latin typeface="Times New Roman"/>
              <a:cs typeface="Times New Roman"/>
            </a:endParaRPr>
          </a:p>
          <a:p>
            <a:pPr marL="366395" algn="ctr">
              <a:lnSpc>
                <a:spcPct val="100000"/>
              </a:lnSpc>
              <a:spcBef>
                <a:spcPts val="170"/>
              </a:spcBef>
            </a:pPr>
            <a:r>
              <a:rPr sz="1200" i="1" spc="20" dirty="0">
                <a:latin typeface="Times New Roman"/>
                <a:cs typeface="Times New Roman"/>
              </a:rPr>
              <a:t>H</a:t>
            </a:r>
            <a:r>
              <a:rPr sz="1200" i="1" spc="-17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-155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K</a:t>
            </a:r>
            <a:r>
              <a:rPr sz="1200" i="1" spc="-190" dirty="0">
                <a:latin typeface="Times New Roman"/>
                <a:cs typeface="Times New Roman"/>
              </a:rPr>
              <a:t> 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800" spc="22" baseline="-34722" dirty="0">
                <a:latin typeface="Symbol"/>
                <a:cs typeface="Symbol"/>
              </a:rPr>
              <a:t></a:t>
            </a:r>
            <a:r>
              <a:rPr sz="1800" spc="-15" baseline="-34722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</a:t>
            </a:r>
            <a:r>
              <a:rPr sz="1800" spc="7" baseline="-34722" dirty="0">
                <a:latin typeface="Times New Roman"/>
                <a:cs typeface="Times New Roman"/>
              </a:rPr>
              <a:t>1</a:t>
            </a:r>
            <a:endParaRPr sz="1800" baseline="-34722">
              <a:latin typeface="Times New Roman"/>
              <a:cs typeface="Times New Roman"/>
            </a:endParaRPr>
          </a:p>
          <a:p>
            <a:pPr marL="13335" algn="ctr">
              <a:lnSpc>
                <a:spcPct val="100000"/>
              </a:lnSpc>
              <a:spcBef>
                <a:spcPts val="360"/>
              </a:spcBef>
            </a:pPr>
            <a:r>
              <a:rPr sz="1200" i="1" spc="-15" dirty="0">
                <a:latin typeface="Times New Roman"/>
                <a:cs typeface="Times New Roman"/>
              </a:rPr>
              <a:t>HK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92321" y="4406010"/>
            <a:ext cx="19939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Times New Roman"/>
                <a:cs typeface="Times New Roman"/>
              </a:rPr>
              <a:t>K’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846701" y="4424298"/>
            <a:ext cx="241935" cy="5461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J’</a:t>
            </a:r>
            <a:endParaRPr sz="1300">
              <a:latin typeface="Times New Roman"/>
              <a:cs typeface="Times New Roman"/>
            </a:endParaRPr>
          </a:p>
          <a:p>
            <a:pPr marL="118745">
              <a:lnSpc>
                <a:spcPct val="100000"/>
              </a:lnSpc>
              <a:spcBef>
                <a:spcPts val="985"/>
              </a:spcBef>
            </a:pPr>
            <a:r>
              <a:rPr sz="1300" spc="-5" dirty="0">
                <a:latin typeface="Times New Roman"/>
                <a:cs typeface="Times New Roman"/>
              </a:rPr>
              <a:t>I’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648716" y="4317619"/>
            <a:ext cx="557276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5394960" algn="l"/>
              </a:tabLst>
            </a:pPr>
            <a:r>
              <a:rPr sz="1300" spc="-5" dirty="0">
                <a:latin typeface="Times New Roman"/>
                <a:cs typeface="Times New Roman"/>
              </a:rPr>
              <a:t>S	</a:t>
            </a:r>
            <a:r>
              <a:rPr sz="1300" spc="-10" dirty="0">
                <a:latin typeface="Times New Roman"/>
                <a:cs typeface="Times New Roman"/>
              </a:rPr>
              <a:t>R’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031229" y="5716904"/>
            <a:ext cx="17208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latin typeface="Times New Roman"/>
                <a:cs typeface="Times New Roman"/>
              </a:rPr>
              <a:t>S’</a:t>
            </a:r>
            <a:endParaRPr sz="1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422646" y="1062448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5">
                <a:moveTo>
                  <a:pt x="0" y="0"/>
                </a:moveTo>
                <a:lnTo>
                  <a:pt x="213381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160229" y="1062448"/>
            <a:ext cx="238760" cy="0"/>
          </a:xfrm>
          <a:custGeom>
            <a:avLst/>
            <a:gdLst/>
            <a:ahLst/>
            <a:cxnLst/>
            <a:rect l="l" t="t" r="r" b="b"/>
            <a:pathLst>
              <a:path w="238760">
                <a:moveTo>
                  <a:pt x="0" y="0"/>
                </a:moveTo>
                <a:lnTo>
                  <a:pt x="238343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5168" y="474979"/>
            <a:ext cx="6647815" cy="1151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985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3. </a:t>
            </a:r>
            <a:r>
              <a:rPr sz="1200" b="1" spc="-5" dirty="0">
                <a:latin typeface="Times New Roman"/>
                <a:cs typeface="Times New Roman"/>
              </a:rPr>
              <a:t>distances focales </a:t>
            </a:r>
            <a:r>
              <a:rPr sz="1200" b="1" dirty="0">
                <a:latin typeface="Times New Roman"/>
                <a:cs typeface="Times New Roman"/>
              </a:rPr>
              <a:t>- </a:t>
            </a:r>
            <a:r>
              <a:rPr sz="1200" b="1" spc="-5" dirty="0">
                <a:latin typeface="Times New Roman"/>
                <a:cs typeface="Times New Roman"/>
              </a:rPr>
              <a:t>construction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géométriques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par définition, les distances focales objets </a:t>
            </a:r>
            <a:r>
              <a:rPr sz="1200" dirty="0">
                <a:latin typeface="Times New Roman"/>
                <a:cs typeface="Times New Roman"/>
              </a:rPr>
              <a:t>et </a:t>
            </a:r>
            <a:r>
              <a:rPr sz="1200" spc="-5" dirty="0">
                <a:latin typeface="Times New Roman"/>
                <a:cs typeface="Times New Roman"/>
              </a:rPr>
              <a:t>image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respectivement les grandeurs algébriques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33655" algn="ctr">
              <a:lnSpc>
                <a:spcPct val="100000"/>
              </a:lnSpc>
              <a:spcBef>
                <a:spcPts val="254"/>
              </a:spcBef>
            </a:pPr>
            <a:r>
              <a:rPr sz="1200" i="1" spc="15" dirty="0">
                <a:latin typeface="Times New Roman"/>
                <a:cs typeface="Times New Roman"/>
              </a:rPr>
              <a:t>f 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HF  </a:t>
            </a:r>
            <a:r>
              <a:rPr sz="1800" spc="-7" baseline="2314" dirty="0">
                <a:latin typeface="Times New Roman"/>
                <a:cs typeface="Times New Roman"/>
              </a:rPr>
              <a:t>et 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-190" dirty="0">
                <a:latin typeface="Times New Roman"/>
                <a:cs typeface="Times New Roman"/>
              </a:rPr>
              <a:t> </a:t>
            </a:r>
            <a:r>
              <a:rPr sz="1200" i="1" spc="45" dirty="0">
                <a:latin typeface="Times New Roman"/>
                <a:cs typeface="Times New Roman"/>
              </a:rPr>
              <a:t>HF</a:t>
            </a:r>
            <a:r>
              <a:rPr sz="1200" spc="4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469900" marR="5080" indent="-229235">
              <a:lnSpc>
                <a:spcPts val="1380"/>
              </a:lnSpc>
              <a:spcBef>
                <a:spcPts val="250"/>
              </a:spcBef>
            </a:pPr>
            <a:r>
              <a:rPr sz="1200" spc="-5" dirty="0">
                <a:latin typeface="Times New Roman"/>
                <a:cs typeface="Times New Roman"/>
              </a:rPr>
              <a:t>a. </a:t>
            </a:r>
            <a:r>
              <a:rPr sz="1200" b="1" spc="-5" dirty="0">
                <a:latin typeface="Times New Roman"/>
                <a:cs typeface="Times New Roman"/>
              </a:rPr>
              <a:t>l’objet AB appartient </a:t>
            </a:r>
            <a:r>
              <a:rPr sz="1200" b="1" dirty="0">
                <a:latin typeface="Times New Roman"/>
                <a:cs typeface="Times New Roman"/>
              </a:rPr>
              <a:t>au plan </a:t>
            </a:r>
            <a:r>
              <a:rPr sz="1200" b="1" spc="-5" dirty="0">
                <a:latin typeface="Times New Roman"/>
                <a:cs typeface="Times New Roman"/>
              </a:rPr>
              <a:t>focal objet </a:t>
            </a:r>
            <a:r>
              <a:rPr sz="1200" dirty="0">
                <a:latin typeface="Times New Roman"/>
                <a:cs typeface="Times New Roman"/>
              </a:rPr>
              <a:t>(nos </a:t>
            </a:r>
            <a:r>
              <a:rPr sz="1200" spc="-5" dirty="0">
                <a:latin typeface="Times New Roman"/>
                <a:cs typeface="Times New Roman"/>
              </a:rPr>
              <a:t>n’avons </a:t>
            </a:r>
            <a:r>
              <a:rPr sz="1200" dirty="0">
                <a:latin typeface="Times New Roman"/>
                <a:cs typeface="Times New Roman"/>
              </a:rPr>
              <a:t>pas </a:t>
            </a:r>
            <a:r>
              <a:rPr sz="1200" spc="-5" dirty="0">
                <a:latin typeface="Times New Roman"/>
                <a:cs typeface="Times New Roman"/>
              </a:rPr>
              <a:t>représenté </a:t>
            </a:r>
            <a:r>
              <a:rPr sz="1200" dirty="0">
                <a:latin typeface="Times New Roman"/>
                <a:cs typeface="Times New Roman"/>
              </a:rPr>
              <a:t>les faces </a:t>
            </a:r>
            <a:r>
              <a:rPr sz="1200" spc="-5" dirty="0">
                <a:latin typeface="Times New Roman"/>
                <a:cs typeface="Times New Roman"/>
              </a:rPr>
              <a:t>d’entrée et </a:t>
            </a:r>
            <a:r>
              <a:rPr sz="1200" spc="5" dirty="0">
                <a:latin typeface="Times New Roman"/>
                <a:cs typeface="Times New Roman"/>
              </a:rPr>
              <a:t>de  </a:t>
            </a:r>
            <a:r>
              <a:rPr sz="1200" dirty="0">
                <a:latin typeface="Times New Roman"/>
                <a:cs typeface="Times New Roman"/>
              </a:rPr>
              <a:t>sortie : une </a:t>
            </a:r>
            <a:r>
              <a:rPr sz="1200" spc="-5" dirty="0">
                <a:latin typeface="Times New Roman"/>
                <a:cs typeface="Times New Roman"/>
              </a:rPr>
              <a:t>partie des </a:t>
            </a:r>
            <a:r>
              <a:rPr sz="1200" dirty="0">
                <a:latin typeface="Times New Roman"/>
                <a:cs typeface="Times New Roman"/>
              </a:rPr>
              <a:t>rayons </a:t>
            </a:r>
            <a:r>
              <a:rPr sz="1200" spc="-5" dirty="0">
                <a:latin typeface="Times New Roman"/>
                <a:cs typeface="Times New Roman"/>
              </a:rPr>
              <a:t>peut être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virtuelle).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62123" y="5362066"/>
            <a:ext cx="675640" cy="204470"/>
          </a:xfrm>
          <a:prstGeom prst="rect">
            <a:avLst/>
          </a:prstGeom>
          <a:ln w="2743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195">
              <a:lnSpc>
                <a:spcPts val="1485"/>
              </a:lnSpc>
            </a:pPr>
            <a:r>
              <a:rPr sz="1200" i="1" spc="-5" dirty="0">
                <a:latin typeface="Times New Roman"/>
                <a:cs typeface="Times New Roman"/>
              </a:rPr>
              <a:t>n</a:t>
            </a:r>
            <a:r>
              <a:rPr sz="1300" i="1" spc="-5" dirty="0">
                <a:latin typeface="Symbol"/>
                <a:cs typeface="Symbol"/>
              </a:rPr>
              <a:t></a:t>
            </a:r>
            <a:r>
              <a:rPr sz="1300" i="1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Symbol"/>
                <a:cs typeface="Symbol"/>
              </a:rPr>
              <a:t>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'</a:t>
            </a:r>
            <a:r>
              <a:rPr sz="1300" i="1" spc="25" dirty="0">
                <a:latin typeface="Symbol"/>
                <a:cs typeface="Symbol"/>
              </a:rPr>
              <a:t></a:t>
            </a:r>
            <a:r>
              <a:rPr sz="1200" spc="2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064502" y="5400168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499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62396" y="5400168"/>
            <a:ext cx="315595" cy="0"/>
          </a:xfrm>
          <a:custGeom>
            <a:avLst/>
            <a:gdLst/>
            <a:ahLst/>
            <a:cxnLst/>
            <a:rect l="l" t="t" r="r" b="b"/>
            <a:pathLst>
              <a:path w="315595">
                <a:moveTo>
                  <a:pt x="0" y="0"/>
                </a:moveTo>
                <a:lnTo>
                  <a:pt x="315028" y="0"/>
                </a:lnTo>
              </a:path>
            </a:pathLst>
          </a:custGeom>
          <a:ln w="608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476371" y="5376798"/>
            <a:ext cx="132461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puisque </a:t>
            </a:r>
            <a:r>
              <a:rPr sz="1150" i="1" spc="25" dirty="0">
                <a:latin typeface="Times New Roman"/>
                <a:cs typeface="Times New Roman"/>
              </a:rPr>
              <a:t>KH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30" dirty="0">
                <a:latin typeface="Times New Roman"/>
                <a:cs typeface="Times New Roman"/>
              </a:rPr>
              <a:t>K 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150" i="1" spc="30" dirty="0">
                <a:latin typeface="Times New Roman"/>
                <a:cs typeface="Times New Roman"/>
              </a:rPr>
              <a:t>H</a:t>
            </a:r>
            <a:r>
              <a:rPr sz="1150" i="1" spc="-130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93546" y="5617938"/>
            <a:ext cx="186055" cy="0"/>
          </a:xfrm>
          <a:custGeom>
            <a:avLst/>
            <a:gdLst/>
            <a:ahLst/>
            <a:cxnLst/>
            <a:rect l="l" t="t" r="r" b="b"/>
            <a:pathLst>
              <a:path w="186055">
                <a:moveTo>
                  <a:pt x="0" y="0"/>
                </a:moveTo>
                <a:lnTo>
                  <a:pt x="185850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50996" y="5617938"/>
            <a:ext cx="215265" cy="0"/>
          </a:xfrm>
          <a:custGeom>
            <a:avLst/>
            <a:gdLst/>
            <a:ahLst/>
            <a:cxnLst/>
            <a:rect l="l" t="t" r="r" b="b"/>
            <a:pathLst>
              <a:path w="215265">
                <a:moveTo>
                  <a:pt x="0" y="0"/>
                </a:moveTo>
                <a:lnTo>
                  <a:pt x="214647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84602" y="5617938"/>
            <a:ext cx="317500" cy="0"/>
          </a:xfrm>
          <a:custGeom>
            <a:avLst/>
            <a:gdLst/>
            <a:ahLst/>
            <a:cxnLst/>
            <a:rect l="l" t="t" r="r" b="b"/>
            <a:pathLst>
              <a:path w="317500">
                <a:moveTo>
                  <a:pt x="0" y="0"/>
                </a:moveTo>
                <a:lnTo>
                  <a:pt x="316894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473149" y="5617938"/>
            <a:ext cx="307340" cy="0"/>
          </a:xfrm>
          <a:custGeom>
            <a:avLst/>
            <a:gdLst/>
            <a:ahLst/>
            <a:cxnLst/>
            <a:rect l="l" t="t" r="r" b="b"/>
            <a:pathLst>
              <a:path w="307339">
                <a:moveTo>
                  <a:pt x="0" y="0"/>
                </a:moveTo>
                <a:lnTo>
                  <a:pt x="307260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53727" y="5859964"/>
            <a:ext cx="185420" cy="0"/>
          </a:xfrm>
          <a:custGeom>
            <a:avLst/>
            <a:gdLst/>
            <a:ahLst/>
            <a:cxnLst/>
            <a:rect l="l" t="t" r="r" b="b"/>
            <a:pathLst>
              <a:path w="185419">
                <a:moveTo>
                  <a:pt x="0" y="0"/>
                </a:moveTo>
                <a:lnTo>
                  <a:pt x="185145" y="0"/>
                </a:lnTo>
              </a:path>
            </a:pathLst>
          </a:custGeom>
          <a:ln w="5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509391" y="5859964"/>
            <a:ext cx="213995" cy="0"/>
          </a:xfrm>
          <a:custGeom>
            <a:avLst/>
            <a:gdLst/>
            <a:ahLst/>
            <a:cxnLst/>
            <a:rect l="l" t="t" r="r" b="b"/>
            <a:pathLst>
              <a:path w="213994">
                <a:moveTo>
                  <a:pt x="0" y="0"/>
                </a:moveTo>
                <a:lnTo>
                  <a:pt x="213473" y="0"/>
                </a:lnTo>
              </a:path>
            </a:pathLst>
          </a:custGeom>
          <a:ln w="59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55168" y="5539440"/>
            <a:ext cx="3239770" cy="5099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200" spc="-5" dirty="0">
                <a:latin typeface="Times New Roman"/>
                <a:cs typeface="Times New Roman"/>
              </a:rPr>
              <a:t>Or </a:t>
            </a:r>
            <a:r>
              <a:rPr sz="1200" i="1" spc="5" dirty="0">
                <a:latin typeface="Times New Roman"/>
                <a:cs typeface="Times New Roman"/>
              </a:rPr>
              <a:t>FB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HF</a:t>
            </a:r>
            <a:r>
              <a:rPr sz="1200" spc="-20" dirty="0">
                <a:latin typeface="Times New Roman"/>
                <a:cs typeface="Times New Roman"/>
              </a:rPr>
              <a:t>.</a:t>
            </a:r>
            <a:r>
              <a:rPr sz="1250" i="1" spc="-20" dirty="0">
                <a:latin typeface="Symbol"/>
                <a:cs typeface="Symbol"/>
              </a:rPr>
              <a:t></a:t>
            </a:r>
            <a:r>
              <a:rPr sz="1250" i="1" spc="-2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</a:t>
            </a:r>
            <a:r>
              <a:rPr sz="1250" i="1" dirty="0">
                <a:latin typeface="Symbol"/>
                <a:cs typeface="Symbol"/>
              </a:rPr>
              <a:t></a:t>
            </a:r>
            <a:r>
              <a:rPr sz="1250" i="1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50" dirty="0">
                <a:latin typeface="Times New Roman"/>
                <a:cs typeface="Times New Roman"/>
              </a:rPr>
              <a:t>H 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70" dirty="0">
                <a:latin typeface="Times New Roman"/>
                <a:cs typeface="Times New Roman"/>
              </a:rPr>
              <a:t>K</a:t>
            </a:r>
            <a:r>
              <a:rPr sz="1200" spc="7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50" dirty="0">
                <a:latin typeface="Times New Roman"/>
                <a:cs typeface="Times New Roman"/>
              </a:rPr>
              <a:t>H </a:t>
            </a:r>
            <a:r>
              <a:rPr sz="1200" spc="10" dirty="0">
                <a:latin typeface="Times New Roman"/>
                <a:cs typeface="Times New Roman"/>
              </a:rPr>
              <a:t>' </a:t>
            </a:r>
            <a:r>
              <a:rPr sz="1200" i="1" spc="25" dirty="0">
                <a:latin typeface="Times New Roman"/>
                <a:cs typeface="Times New Roman"/>
              </a:rPr>
              <a:t>F</a:t>
            </a:r>
            <a:r>
              <a:rPr sz="1200" spc="25" dirty="0">
                <a:latin typeface="Times New Roman"/>
                <a:cs typeface="Times New Roman"/>
              </a:rPr>
              <a:t>'(</a:t>
            </a:r>
            <a:r>
              <a:rPr sz="1200" spc="25" dirty="0">
                <a:latin typeface="Symbol"/>
                <a:cs typeface="Symbol"/>
              </a:rPr>
              <a:t></a:t>
            </a:r>
            <a:r>
              <a:rPr sz="1200" spc="25" dirty="0">
                <a:latin typeface="Times New Roman"/>
                <a:cs typeface="Times New Roman"/>
              </a:rPr>
              <a:t>.</a:t>
            </a:r>
            <a:r>
              <a:rPr sz="1250" i="1" spc="25" dirty="0">
                <a:latin typeface="Symbol"/>
                <a:cs typeface="Symbol"/>
              </a:rPr>
              <a:t></a:t>
            </a:r>
            <a:r>
              <a:rPr sz="1200" spc="25" dirty="0">
                <a:latin typeface="Times New Roman"/>
                <a:cs typeface="Times New Roman"/>
              </a:rPr>
              <a:t>')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200" dirty="0">
                <a:latin typeface="Times New Roman"/>
                <a:cs typeface="Times New Roman"/>
              </a:rPr>
              <a:t> </a:t>
            </a:r>
            <a:r>
              <a:rPr sz="1200" spc="40" dirty="0">
                <a:latin typeface="Times New Roman"/>
                <a:cs typeface="Times New Roman"/>
              </a:rPr>
              <a:t>'</a:t>
            </a:r>
            <a:r>
              <a:rPr sz="1250" i="1" spc="40" dirty="0">
                <a:latin typeface="Symbol"/>
                <a:cs typeface="Symbol"/>
              </a:rPr>
              <a:t></a:t>
            </a:r>
            <a:r>
              <a:rPr sz="1200" spc="4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200" dirty="0">
                <a:latin typeface="Times New Roman"/>
                <a:cs typeface="Times New Roman"/>
              </a:rPr>
              <a:t>Et </a:t>
            </a:r>
            <a:r>
              <a:rPr sz="1200" spc="-5" dirty="0">
                <a:latin typeface="Times New Roman"/>
                <a:cs typeface="Times New Roman"/>
              </a:rPr>
              <a:t>comme </a:t>
            </a:r>
            <a:r>
              <a:rPr sz="1200" i="1" spc="10" dirty="0">
                <a:latin typeface="Times New Roman"/>
                <a:cs typeface="Times New Roman"/>
              </a:rPr>
              <a:t>FB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-25" dirty="0">
                <a:latin typeface="Times New Roman"/>
                <a:cs typeface="Times New Roman"/>
              </a:rPr>
              <a:t>HF</a:t>
            </a:r>
            <a:r>
              <a:rPr sz="1200" spc="-25" dirty="0">
                <a:latin typeface="Times New Roman"/>
                <a:cs typeface="Times New Roman"/>
              </a:rPr>
              <a:t>.</a:t>
            </a:r>
            <a:r>
              <a:rPr sz="1250" i="1" spc="-25" dirty="0">
                <a:latin typeface="Symbol"/>
                <a:cs typeface="Symbol"/>
              </a:rPr>
              <a:t></a:t>
            </a:r>
            <a:r>
              <a:rPr sz="1250" i="1" spc="-2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-70" dirty="0">
                <a:latin typeface="Times New Roman"/>
                <a:cs typeface="Times New Roman"/>
              </a:rPr>
              <a:t>.</a:t>
            </a:r>
            <a:r>
              <a:rPr sz="1250" i="1" spc="-70" dirty="0">
                <a:latin typeface="Symbol"/>
                <a:cs typeface="Symbol"/>
              </a:rPr>
              <a:t></a:t>
            </a:r>
            <a:r>
              <a:rPr sz="1250" i="1" spc="-7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il </a:t>
            </a:r>
            <a:r>
              <a:rPr sz="1200" spc="-5" dirty="0">
                <a:latin typeface="Times New Roman"/>
                <a:cs typeface="Times New Roman"/>
              </a:rPr>
              <a:t>s’ensuit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que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409822" y="6075552"/>
            <a:ext cx="742950" cy="220979"/>
          </a:xfrm>
          <a:prstGeom prst="rect">
            <a:avLst/>
          </a:prstGeom>
          <a:ln w="18288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145">
              <a:lnSpc>
                <a:spcPts val="1390"/>
              </a:lnSpc>
            </a:pPr>
            <a:r>
              <a:rPr sz="1200" i="1" spc="45" dirty="0">
                <a:latin typeface="Symbol"/>
                <a:cs typeface="Symbol"/>
              </a:rPr>
              <a:t></a:t>
            </a:r>
            <a:r>
              <a:rPr sz="1150" spc="45" dirty="0">
                <a:latin typeface="Times New Roman"/>
                <a:cs typeface="Times New Roman"/>
              </a:rPr>
              <a:t>.</a:t>
            </a:r>
            <a:r>
              <a:rPr sz="1150" spc="-105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f</a:t>
            </a:r>
            <a:r>
              <a:rPr sz="1150" i="1" spc="270" dirty="0">
                <a:latin typeface="Times New Roman"/>
                <a:cs typeface="Times New Roman"/>
              </a:rPr>
              <a:t> </a:t>
            </a:r>
            <a:r>
              <a:rPr sz="1150" spc="20" dirty="0">
                <a:latin typeface="Symbol"/>
                <a:cs typeface="Symbol"/>
              </a:rPr>
              <a:t></a:t>
            </a:r>
            <a:r>
              <a:rPr sz="1150" spc="-85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Symbol"/>
                <a:cs typeface="Symbol"/>
              </a:rPr>
              <a:t></a:t>
            </a:r>
            <a:r>
              <a:rPr sz="1200" i="1" spc="-160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'.</a:t>
            </a:r>
            <a:r>
              <a:rPr sz="1150" spc="-150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f</a:t>
            </a:r>
            <a:r>
              <a:rPr sz="1150" i="1" spc="-10" dirty="0">
                <a:latin typeface="Times New Roman"/>
                <a:cs typeface="Times New Roman"/>
              </a:rPr>
              <a:t> </a:t>
            </a:r>
            <a:r>
              <a:rPr sz="1150" spc="5" dirty="0">
                <a:latin typeface="Times New Roman"/>
                <a:cs typeface="Times New Roman"/>
              </a:rPr>
              <a:t>'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888357" y="6320916"/>
            <a:ext cx="675640" cy="204470"/>
          </a:xfrm>
          <a:prstGeom prst="rect">
            <a:avLst/>
          </a:prstGeom>
          <a:ln w="27432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195">
              <a:lnSpc>
                <a:spcPts val="1485"/>
              </a:lnSpc>
            </a:pPr>
            <a:r>
              <a:rPr sz="1200" i="1" spc="-5" dirty="0">
                <a:latin typeface="Times New Roman"/>
                <a:cs typeface="Times New Roman"/>
              </a:rPr>
              <a:t>n</a:t>
            </a:r>
            <a:r>
              <a:rPr sz="1300" i="1" spc="-5" dirty="0">
                <a:latin typeface="Symbol"/>
                <a:cs typeface="Symbol"/>
              </a:rPr>
              <a:t></a:t>
            </a:r>
            <a:r>
              <a:rPr sz="1300" i="1" spc="-5" dirty="0">
                <a:latin typeface="Times New Roman"/>
                <a:cs typeface="Times New Roman"/>
              </a:rPr>
              <a:t> </a:t>
            </a:r>
            <a:r>
              <a:rPr sz="1200" spc="50" dirty="0">
                <a:latin typeface="Symbol"/>
                <a:cs typeface="Symbol"/>
              </a:rPr>
              <a:t>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'</a:t>
            </a:r>
            <a:r>
              <a:rPr sz="1300" i="1" spc="25" dirty="0">
                <a:latin typeface="Symbol"/>
                <a:cs typeface="Symbol"/>
              </a:rPr>
              <a:t></a:t>
            </a:r>
            <a:r>
              <a:rPr sz="1200" spc="2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668517" y="6335648"/>
            <a:ext cx="14357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conduit </a:t>
            </a:r>
            <a:r>
              <a:rPr sz="1200" dirty="0">
                <a:latin typeface="Times New Roman"/>
                <a:cs typeface="Times New Roman"/>
              </a:rPr>
              <a:t>à la</a:t>
            </a:r>
            <a:r>
              <a:rPr sz="1200" spc="2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relation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5168" y="6335648"/>
            <a:ext cx="4323715" cy="388620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>
              <a:lnSpc>
                <a:spcPts val="1420"/>
              </a:lnSpc>
              <a:spcBef>
                <a:spcPts val="160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division membre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membre </a:t>
            </a:r>
            <a:r>
              <a:rPr sz="1200" dirty="0">
                <a:latin typeface="Times New Roman"/>
                <a:cs typeface="Times New Roman"/>
              </a:rPr>
              <a:t>de cette égalité </a:t>
            </a:r>
            <a:r>
              <a:rPr sz="1200" spc="-5" dirty="0">
                <a:latin typeface="Times New Roman"/>
                <a:cs typeface="Times New Roman"/>
              </a:rPr>
              <a:t>par l’équation  fondamentale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07330" y="6935373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7153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931269" y="6935373"/>
            <a:ext cx="118745" cy="0"/>
          </a:xfrm>
          <a:custGeom>
            <a:avLst/>
            <a:gdLst/>
            <a:ahLst/>
            <a:cxnLst/>
            <a:rect l="l" t="t" r="r" b="b"/>
            <a:pathLst>
              <a:path w="118745">
                <a:moveTo>
                  <a:pt x="0" y="0"/>
                </a:moveTo>
                <a:lnTo>
                  <a:pt x="118587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3546345" y="6927277"/>
            <a:ext cx="514350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  <a:tabLst>
                <a:tab pos="39497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f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i="1" spc="20" dirty="0">
                <a:latin typeface="Times New Roman"/>
                <a:cs typeface="Times New Roman"/>
              </a:rPr>
              <a:t>n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558326" y="6713579"/>
            <a:ext cx="55244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</a:pPr>
            <a:r>
              <a:rPr sz="1200" i="1" spc="-5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74548" y="6808900"/>
            <a:ext cx="39306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sz="1200" spc="-10" dirty="0">
                <a:latin typeface="Symbol"/>
                <a:cs typeface="Symbol"/>
              </a:rPr>
              <a:t>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Symbol"/>
                <a:cs typeface="Symbol"/>
              </a:rPr>
              <a:t>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800" i="1" spc="-7" baseline="34722" dirty="0">
                <a:latin typeface="Times New Roman"/>
                <a:cs typeface="Times New Roman"/>
              </a:rPr>
              <a:t>n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3481451" y="6724777"/>
            <a:ext cx="598170" cy="0"/>
          </a:xfrm>
          <a:custGeom>
            <a:avLst/>
            <a:gdLst/>
            <a:ahLst/>
            <a:cxnLst/>
            <a:rect l="l" t="t" r="r" b="b"/>
            <a:pathLst>
              <a:path w="598170">
                <a:moveTo>
                  <a:pt x="0" y="0"/>
                </a:moveTo>
                <a:lnTo>
                  <a:pt x="59771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3472307" y="6715632"/>
            <a:ext cx="0" cy="455930"/>
          </a:xfrm>
          <a:custGeom>
            <a:avLst/>
            <a:gdLst/>
            <a:ahLst/>
            <a:cxnLst/>
            <a:rect l="l" t="t" r="r" b="b"/>
            <a:pathLst>
              <a:path h="455929">
                <a:moveTo>
                  <a:pt x="0" y="0"/>
                </a:moveTo>
                <a:lnTo>
                  <a:pt x="0" y="455675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4088257" y="6715632"/>
            <a:ext cx="0" cy="455930"/>
          </a:xfrm>
          <a:custGeom>
            <a:avLst/>
            <a:gdLst/>
            <a:ahLst/>
            <a:cxnLst/>
            <a:rect l="l" t="t" r="r" b="b"/>
            <a:pathLst>
              <a:path h="455929">
                <a:moveTo>
                  <a:pt x="0" y="0"/>
                </a:moveTo>
                <a:lnTo>
                  <a:pt x="0" y="455675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3481451" y="7162165"/>
            <a:ext cx="598170" cy="0"/>
          </a:xfrm>
          <a:custGeom>
            <a:avLst/>
            <a:gdLst/>
            <a:ahLst/>
            <a:cxnLst/>
            <a:rect l="l" t="t" r="r" b="b"/>
            <a:pathLst>
              <a:path w="598170">
                <a:moveTo>
                  <a:pt x="0" y="0"/>
                </a:moveTo>
                <a:lnTo>
                  <a:pt x="597712" y="0"/>
                </a:lnTo>
              </a:path>
            </a:pathLst>
          </a:custGeom>
          <a:ln w="1828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39725" y="7548461"/>
            <a:ext cx="147320" cy="0"/>
          </a:xfrm>
          <a:custGeom>
            <a:avLst/>
            <a:gdLst/>
            <a:ahLst/>
            <a:cxnLst/>
            <a:rect l="l" t="t" r="r" b="b"/>
            <a:pathLst>
              <a:path w="147319">
                <a:moveTo>
                  <a:pt x="0" y="0"/>
                </a:moveTo>
                <a:lnTo>
                  <a:pt x="14721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163466" y="7548461"/>
            <a:ext cx="123189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146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386338" y="7069321"/>
            <a:ext cx="6739255" cy="1407795"/>
          </a:xfrm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81280">
              <a:lnSpc>
                <a:spcPct val="100000"/>
              </a:lnSpc>
              <a:spcBef>
                <a:spcPts val="720"/>
              </a:spcBef>
            </a:pP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définition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vergence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donnée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dioptres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sphériques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</a:t>
            </a:r>
            <a:r>
              <a:rPr sz="1200" spc="21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valable</a:t>
            </a:r>
            <a:r>
              <a:rPr sz="1200" spc="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les</a:t>
            </a:r>
            <a:r>
              <a:rPr sz="1200" spc="204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systèmes</a:t>
            </a:r>
            <a:r>
              <a:rPr sz="1200" spc="2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centrés.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240"/>
              </a:lnSpc>
              <a:spcBef>
                <a:spcPts val="660"/>
              </a:spcBef>
            </a:pPr>
            <a:r>
              <a:rPr sz="1250" i="1" spc="-30" dirty="0">
                <a:latin typeface="Symbol"/>
                <a:cs typeface="Symbol"/>
              </a:rPr>
              <a:t></a:t>
            </a:r>
            <a:r>
              <a:rPr sz="1250" i="1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 </a:t>
            </a:r>
            <a:r>
              <a:rPr sz="1800" i="1" spc="7" baseline="34722" dirty="0">
                <a:latin typeface="Times New Roman"/>
                <a:cs typeface="Times New Roman"/>
              </a:rPr>
              <a:t>n</a:t>
            </a:r>
            <a:r>
              <a:rPr sz="1800" spc="7" baseline="34722" dirty="0">
                <a:latin typeface="Times New Roman"/>
                <a:cs typeface="Times New Roman"/>
              </a:rPr>
              <a:t>'  </a:t>
            </a:r>
            <a:r>
              <a:rPr sz="1200" spc="-5" dirty="0">
                <a:latin typeface="Symbol"/>
                <a:cs typeface="Symbol"/>
              </a:rPr>
              <a:t>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Symbol"/>
                <a:cs typeface="Symbol"/>
              </a:rPr>
              <a:t>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800" i="1" spc="-7" baseline="34722" dirty="0">
                <a:latin typeface="Times New Roman"/>
                <a:cs typeface="Times New Roman"/>
              </a:rPr>
              <a:t>n</a:t>
            </a:r>
            <a:endParaRPr sz="1800" baseline="34722">
              <a:latin typeface="Times New Roman"/>
              <a:cs typeface="Times New Roman"/>
            </a:endParaRPr>
          </a:p>
          <a:p>
            <a:pPr marL="391795">
              <a:lnSpc>
                <a:spcPts val="1180"/>
              </a:lnSpc>
              <a:tabLst>
                <a:tab pos="815340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f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	</a:t>
            </a:r>
            <a:r>
              <a:rPr sz="1200" i="1" spc="-5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  <a:p>
            <a:pPr marL="81280">
              <a:lnSpc>
                <a:spcPct val="100000"/>
              </a:lnSpc>
              <a:spcBef>
                <a:spcPts val="155"/>
              </a:spcBef>
            </a:pPr>
            <a:r>
              <a:rPr sz="1200" spc="-5" dirty="0">
                <a:latin typeface="Times New Roman"/>
                <a:cs typeface="Times New Roman"/>
              </a:rPr>
              <a:t>Quand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vergence est </a:t>
            </a:r>
            <a:r>
              <a:rPr sz="1200" dirty="0">
                <a:latin typeface="Times New Roman"/>
                <a:cs typeface="Times New Roman"/>
              </a:rPr>
              <a:t>positive, le </a:t>
            </a:r>
            <a:r>
              <a:rPr sz="1200" spc="-5" dirty="0">
                <a:latin typeface="Times New Roman"/>
                <a:cs typeface="Times New Roman"/>
              </a:rPr>
              <a:t>système est convergent </a:t>
            </a:r>
            <a:r>
              <a:rPr sz="1200" dirty="0">
                <a:latin typeface="Times New Roman"/>
                <a:cs typeface="Times New Roman"/>
              </a:rPr>
              <a:t>; quant </a:t>
            </a:r>
            <a:r>
              <a:rPr sz="1200" spc="-5" dirty="0">
                <a:latin typeface="Times New Roman"/>
                <a:cs typeface="Times New Roman"/>
              </a:rPr>
              <a:t>elle est négative, </a:t>
            </a:r>
            <a:r>
              <a:rPr sz="1200" dirty="0">
                <a:latin typeface="Times New Roman"/>
                <a:cs typeface="Times New Roman"/>
              </a:rPr>
              <a:t>le système </a:t>
            </a:r>
            <a:r>
              <a:rPr sz="1200" spc="-5" dirty="0">
                <a:latin typeface="Times New Roman"/>
                <a:cs typeface="Times New Roman"/>
              </a:rPr>
              <a:t>est</a:t>
            </a:r>
            <a:r>
              <a:rPr sz="1200" spc="1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divergent.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81280">
              <a:lnSpc>
                <a:spcPts val="1410"/>
              </a:lnSpc>
            </a:pPr>
            <a:r>
              <a:rPr sz="1200" b="1" spc="-5" dirty="0">
                <a:latin typeface="Times New Roman"/>
                <a:cs typeface="Times New Roman"/>
              </a:rPr>
              <a:t>Remarques</a:t>
            </a:r>
            <a:endParaRPr sz="1200">
              <a:latin typeface="Times New Roman"/>
              <a:cs typeface="Times New Roman"/>
            </a:endParaRPr>
          </a:p>
          <a:p>
            <a:pPr marL="81280">
              <a:lnSpc>
                <a:spcPts val="1410"/>
              </a:lnSpc>
            </a:pPr>
            <a:r>
              <a:rPr sz="1200" spc="-5" dirty="0">
                <a:latin typeface="Times New Roman"/>
                <a:cs typeface="Times New Roman"/>
              </a:rPr>
              <a:t>Une vergence </a:t>
            </a:r>
            <a:r>
              <a:rPr sz="1200" dirty="0">
                <a:latin typeface="Times New Roman"/>
                <a:cs typeface="Times New Roman"/>
              </a:rPr>
              <a:t>positive prend le nom de </a:t>
            </a:r>
            <a:r>
              <a:rPr sz="1200" spc="-5" dirty="0">
                <a:latin typeface="Times New Roman"/>
                <a:cs typeface="Times New Roman"/>
              </a:rPr>
              <a:t>convergence,, et </a:t>
            </a:r>
            <a:r>
              <a:rPr sz="1200" dirty="0">
                <a:latin typeface="Times New Roman"/>
                <a:cs typeface="Times New Roman"/>
              </a:rPr>
              <a:t>une </a:t>
            </a:r>
            <a:r>
              <a:rPr sz="1200" spc="-5" dirty="0">
                <a:latin typeface="Times New Roman"/>
                <a:cs typeface="Times New Roman"/>
              </a:rPr>
              <a:t>vergence </a:t>
            </a:r>
            <a:r>
              <a:rPr sz="1200" dirty="0">
                <a:latin typeface="Times New Roman"/>
                <a:cs typeface="Times New Roman"/>
              </a:rPr>
              <a:t>négatif, le nom de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divergence.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096895" y="2134869"/>
            <a:ext cx="0" cy="2513965"/>
          </a:xfrm>
          <a:custGeom>
            <a:avLst/>
            <a:gdLst/>
            <a:ahLst/>
            <a:cxnLst/>
            <a:rect l="l" t="t" r="r" b="b"/>
            <a:pathLst>
              <a:path h="2513965">
                <a:moveTo>
                  <a:pt x="0" y="0"/>
                </a:moveTo>
                <a:lnTo>
                  <a:pt x="0" y="251396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4696459" y="2136139"/>
            <a:ext cx="635" cy="2513330"/>
          </a:xfrm>
          <a:custGeom>
            <a:avLst/>
            <a:gdLst/>
            <a:ahLst/>
            <a:cxnLst/>
            <a:rect l="l" t="t" r="r" b="b"/>
            <a:pathLst>
              <a:path w="635" h="2513329">
                <a:moveTo>
                  <a:pt x="0" y="0"/>
                </a:moveTo>
                <a:lnTo>
                  <a:pt x="635" y="251333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82294" y="3735069"/>
            <a:ext cx="5943600" cy="0"/>
          </a:xfrm>
          <a:custGeom>
            <a:avLst/>
            <a:gdLst/>
            <a:ahLst/>
            <a:cxnLst/>
            <a:rect l="l" t="t" r="r" b="b"/>
            <a:pathLst>
              <a:path w="5943600">
                <a:moveTo>
                  <a:pt x="0" y="0"/>
                </a:moveTo>
                <a:lnTo>
                  <a:pt x="59436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115694" y="3049269"/>
            <a:ext cx="76200" cy="685800"/>
          </a:xfrm>
          <a:custGeom>
            <a:avLst/>
            <a:gdLst/>
            <a:ahLst/>
            <a:cxnLst/>
            <a:rect l="l" t="t" r="r" b="b"/>
            <a:pathLst>
              <a:path w="76200" h="685800">
                <a:moveTo>
                  <a:pt x="38100" y="50800"/>
                </a:moveTo>
                <a:lnTo>
                  <a:pt x="28575" y="57150"/>
                </a:lnTo>
                <a:lnTo>
                  <a:pt x="28575" y="685800"/>
                </a:lnTo>
                <a:lnTo>
                  <a:pt x="47625" y="685800"/>
                </a:lnTo>
                <a:lnTo>
                  <a:pt x="47625" y="57150"/>
                </a:lnTo>
                <a:lnTo>
                  <a:pt x="38100" y="50800"/>
                </a:lnTo>
                <a:close/>
              </a:path>
              <a:path w="76200" h="685800">
                <a:moveTo>
                  <a:pt x="38100" y="0"/>
                </a:moveTo>
                <a:lnTo>
                  <a:pt x="0" y="76200"/>
                </a:lnTo>
                <a:lnTo>
                  <a:pt x="28575" y="57150"/>
                </a:lnTo>
                <a:lnTo>
                  <a:pt x="28575" y="50800"/>
                </a:lnTo>
                <a:lnTo>
                  <a:pt x="63500" y="50800"/>
                </a:lnTo>
                <a:lnTo>
                  <a:pt x="38100" y="0"/>
                </a:lnTo>
                <a:close/>
              </a:path>
              <a:path w="76200" h="685800">
                <a:moveTo>
                  <a:pt x="63500" y="50800"/>
                </a:moveTo>
                <a:lnTo>
                  <a:pt x="47625" y="50800"/>
                </a:lnTo>
                <a:lnTo>
                  <a:pt x="47625" y="57150"/>
                </a:lnTo>
                <a:lnTo>
                  <a:pt x="76200" y="76200"/>
                </a:lnTo>
                <a:lnTo>
                  <a:pt x="63500" y="50800"/>
                </a:lnTo>
                <a:close/>
              </a:path>
              <a:path w="76200" h="685800">
                <a:moveTo>
                  <a:pt x="38100" y="50800"/>
                </a:moveTo>
                <a:lnTo>
                  <a:pt x="28575" y="50800"/>
                </a:lnTo>
                <a:lnTo>
                  <a:pt x="28575" y="57150"/>
                </a:lnTo>
                <a:lnTo>
                  <a:pt x="38100" y="50800"/>
                </a:lnTo>
                <a:close/>
              </a:path>
              <a:path w="76200" h="685800">
                <a:moveTo>
                  <a:pt x="47625" y="50800"/>
                </a:moveTo>
                <a:lnTo>
                  <a:pt x="38100" y="50800"/>
                </a:lnTo>
                <a:lnTo>
                  <a:pt x="47625" y="57150"/>
                </a:lnTo>
                <a:lnTo>
                  <a:pt x="47625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153794" y="3011169"/>
            <a:ext cx="1943100" cy="76200"/>
          </a:xfrm>
          <a:custGeom>
            <a:avLst/>
            <a:gdLst/>
            <a:ahLst/>
            <a:cxnLst/>
            <a:rect l="l" t="t" r="r" b="b"/>
            <a:pathLst>
              <a:path w="1943100" h="76200">
                <a:moveTo>
                  <a:pt x="1866900" y="0"/>
                </a:moveTo>
                <a:lnTo>
                  <a:pt x="1866900" y="76200"/>
                </a:lnTo>
                <a:lnTo>
                  <a:pt x="1930400" y="44450"/>
                </a:lnTo>
                <a:lnTo>
                  <a:pt x="1879600" y="44450"/>
                </a:lnTo>
                <a:lnTo>
                  <a:pt x="1879600" y="31750"/>
                </a:lnTo>
                <a:lnTo>
                  <a:pt x="1930400" y="31750"/>
                </a:lnTo>
                <a:lnTo>
                  <a:pt x="1866900" y="0"/>
                </a:lnTo>
                <a:close/>
              </a:path>
              <a:path w="1943100" h="76200">
                <a:moveTo>
                  <a:pt x="18669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866900" y="44450"/>
                </a:lnTo>
                <a:lnTo>
                  <a:pt x="1866900" y="31750"/>
                </a:lnTo>
                <a:close/>
              </a:path>
              <a:path w="1943100" h="76200">
                <a:moveTo>
                  <a:pt x="1930400" y="31750"/>
                </a:moveTo>
                <a:lnTo>
                  <a:pt x="1879600" y="31750"/>
                </a:lnTo>
                <a:lnTo>
                  <a:pt x="1879600" y="44450"/>
                </a:lnTo>
                <a:lnTo>
                  <a:pt x="1930400" y="44450"/>
                </a:lnTo>
                <a:lnTo>
                  <a:pt x="1943100" y="38100"/>
                </a:lnTo>
                <a:lnTo>
                  <a:pt x="19304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096895" y="3049269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694682" y="3043427"/>
            <a:ext cx="2174240" cy="925830"/>
          </a:xfrm>
          <a:custGeom>
            <a:avLst/>
            <a:gdLst/>
            <a:ahLst/>
            <a:cxnLst/>
            <a:rect l="l" t="t" r="r" b="b"/>
            <a:pathLst>
              <a:path w="2174240" h="925829">
                <a:moveTo>
                  <a:pt x="2101447" y="896517"/>
                </a:moveTo>
                <a:lnTo>
                  <a:pt x="2089149" y="925829"/>
                </a:lnTo>
                <a:lnTo>
                  <a:pt x="2174113" y="920241"/>
                </a:lnTo>
                <a:lnTo>
                  <a:pt x="2157975" y="901446"/>
                </a:lnTo>
                <a:lnTo>
                  <a:pt x="2113152" y="901446"/>
                </a:lnTo>
                <a:lnTo>
                  <a:pt x="2101447" y="896517"/>
                </a:lnTo>
                <a:close/>
              </a:path>
              <a:path w="2174240" h="925829">
                <a:moveTo>
                  <a:pt x="2106356" y="884815"/>
                </a:moveTo>
                <a:lnTo>
                  <a:pt x="2101447" y="896517"/>
                </a:lnTo>
                <a:lnTo>
                  <a:pt x="2113152" y="901446"/>
                </a:lnTo>
                <a:lnTo>
                  <a:pt x="2118106" y="889761"/>
                </a:lnTo>
                <a:lnTo>
                  <a:pt x="2106356" y="884815"/>
                </a:lnTo>
                <a:close/>
              </a:path>
              <a:path w="2174240" h="925829">
                <a:moveTo>
                  <a:pt x="2118614" y="855599"/>
                </a:moveTo>
                <a:lnTo>
                  <a:pt x="2106356" y="884815"/>
                </a:lnTo>
                <a:lnTo>
                  <a:pt x="2118106" y="889761"/>
                </a:lnTo>
                <a:lnTo>
                  <a:pt x="2113152" y="901446"/>
                </a:lnTo>
                <a:lnTo>
                  <a:pt x="2157975" y="901446"/>
                </a:lnTo>
                <a:lnTo>
                  <a:pt x="2118614" y="855599"/>
                </a:lnTo>
                <a:close/>
              </a:path>
              <a:path w="2174240" h="925829">
                <a:moveTo>
                  <a:pt x="4825" y="0"/>
                </a:moveTo>
                <a:lnTo>
                  <a:pt x="0" y="11683"/>
                </a:lnTo>
                <a:lnTo>
                  <a:pt x="2101447" y="896517"/>
                </a:lnTo>
                <a:lnTo>
                  <a:pt x="2106356" y="884815"/>
                </a:lnTo>
                <a:lnTo>
                  <a:pt x="48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53794" y="3049269"/>
            <a:ext cx="3200400" cy="1143000"/>
          </a:xfrm>
          <a:custGeom>
            <a:avLst/>
            <a:gdLst/>
            <a:ahLst/>
            <a:cxnLst/>
            <a:rect l="l" t="t" r="r" b="b"/>
            <a:pathLst>
              <a:path w="3200400" h="1143000">
                <a:moveTo>
                  <a:pt x="0" y="0"/>
                </a:moveTo>
                <a:lnTo>
                  <a:pt x="3200400" y="11430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694682" y="3729227"/>
            <a:ext cx="2174240" cy="925830"/>
          </a:xfrm>
          <a:custGeom>
            <a:avLst/>
            <a:gdLst/>
            <a:ahLst/>
            <a:cxnLst/>
            <a:rect l="l" t="t" r="r" b="b"/>
            <a:pathLst>
              <a:path w="2174240" h="925829">
                <a:moveTo>
                  <a:pt x="2101447" y="896517"/>
                </a:moveTo>
                <a:lnTo>
                  <a:pt x="2089149" y="925829"/>
                </a:lnTo>
                <a:lnTo>
                  <a:pt x="2174113" y="920241"/>
                </a:lnTo>
                <a:lnTo>
                  <a:pt x="2157975" y="901445"/>
                </a:lnTo>
                <a:lnTo>
                  <a:pt x="2113152" y="901445"/>
                </a:lnTo>
                <a:lnTo>
                  <a:pt x="2101447" y="896517"/>
                </a:lnTo>
                <a:close/>
              </a:path>
              <a:path w="2174240" h="925829">
                <a:moveTo>
                  <a:pt x="2106356" y="884815"/>
                </a:moveTo>
                <a:lnTo>
                  <a:pt x="2101447" y="896517"/>
                </a:lnTo>
                <a:lnTo>
                  <a:pt x="2113152" y="901445"/>
                </a:lnTo>
                <a:lnTo>
                  <a:pt x="2118106" y="889761"/>
                </a:lnTo>
                <a:lnTo>
                  <a:pt x="2106356" y="884815"/>
                </a:lnTo>
                <a:close/>
              </a:path>
              <a:path w="2174240" h="925829">
                <a:moveTo>
                  <a:pt x="2118614" y="855598"/>
                </a:moveTo>
                <a:lnTo>
                  <a:pt x="2106356" y="884815"/>
                </a:lnTo>
                <a:lnTo>
                  <a:pt x="2118106" y="889761"/>
                </a:lnTo>
                <a:lnTo>
                  <a:pt x="2113152" y="901445"/>
                </a:lnTo>
                <a:lnTo>
                  <a:pt x="2157975" y="901445"/>
                </a:lnTo>
                <a:lnTo>
                  <a:pt x="2118614" y="855598"/>
                </a:lnTo>
                <a:close/>
              </a:path>
              <a:path w="2174240" h="925829">
                <a:moveTo>
                  <a:pt x="4825" y="0"/>
                </a:moveTo>
                <a:lnTo>
                  <a:pt x="0" y="11683"/>
                </a:lnTo>
                <a:lnTo>
                  <a:pt x="2101447" y="896517"/>
                </a:lnTo>
                <a:lnTo>
                  <a:pt x="2106356" y="884815"/>
                </a:lnTo>
                <a:lnTo>
                  <a:pt x="48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1118412" y="2729229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889812" y="3758310"/>
            <a:ext cx="3536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A≡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947542" y="2729229"/>
            <a:ext cx="144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K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2833242" y="3758310"/>
            <a:ext cx="144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433696" y="2729229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K’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433696" y="3758310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H’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6262878" y="3415410"/>
            <a:ext cx="169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55168" y="4672710"/>
            <a:ext cx="6122035" cy="683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S’</a:t>
            </a:r>
            <a:endParaRPr sz="1200">
              <a:latin typeface="Times New Roman"/>
              <a:cs typeface="Times New Roman"/>
            </a:endParaRPr>
          </a:p>
          <a:p>
            <a:pPr marL="40640">
              <a:lnSpc>
                <a:spcPts val="1420"/>
              </a:lnSpc>
              <a:spcBef>
                <a:spcPts val="900"/>
              </a:spcBef>
            </a:pPr>
            <a:r>
              <a:rPr sz="1200" i="1" spc="70" dirty="0">
                <a:latin typeface="Times New Roman"/>
                <a:cs typeface="Times New Roman"/>
              </a:rPr>
              <a:t>K</a:t>
            </a:r>
            <a:r>
              <a:rPr sz="1200" spc="70" dirty="0">
                <a:latin typeface="Times New Roman"/>
                <a:cs typeface="Times New Roman"/>
              </a:rPr>
              <a:t>'</a:t>
            </a:r>
            <a:r>
              <a:rPr sz="1200" spc="-170" dirty="0">
                <a:latin typeface="Times New Roman"/>
                <a:cs typeface="Times New Roman"/>
              </a:rPr>
              <a:t> </a:t>
            </a:r>
            <a:r>
              <a:rPr sz="1200" i="1" spc="65" dirty="0">
                <a:latin typeface="Times New Roman"/>
                <a:cs typeface="Times New Roman"/>
              </a:rPr>
              <a:t>F</a:t>
            </a:r>
            <a:r>
              <a:rPr sz="1200" spc="65" dirty="0">
                <a:latin typeface="Times New Roman"/>
                <a:cs typeface="Times New Roman"/>
              </a:rPr>
              <a:t>'</a:t>
            </a:r>
            <a:r>
              <a:rPr sz="1200" spc="-180" dirty="0">
                <a:latin typeface="Times New Roman"/>
                <a:cs typeface="Times New Roman"/>
              </a:rPr>
              <a:t> </a:t>
            </a:r>
            <a:r>
              <a:rPr sz="1200" spc="25" dirty="0">
                <a:latin typeface="Times New Roman"/>
                <a:cs typeface="Times New Roman"/>
              </a:rPr>
              <a:t>//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i="1" spc="85" dirty="0">
                <a:latin typeface="Times New Roman"/>
                <a:cs typeface="Times New Roman"/>
              </a:rPr>
              <a:t>H</a:t>
            </a:r>
            <a:r>
              <a:rPr sz="1200" spc="85" dirty="0">
                <a:latin typeface="Times New Roman"/>
                <a:cs typeface="Times New Roman"/>
              </a:rPr>
              <a:t>'</a:t>
            </a:r>
            <a:r>
              <a:rPr sz="1200" spc="-180" dirty="0">
                <a:latin typeface="Times New Roman"/>
                <a:cs typeface="Times New Roman"/>
              </a:rPr>
              <a:t> </a:t>
            </a:r>
            <a:r>
              <a:rPr sz="1200" i="1" spc="60" dirty="0">
                <a:latin typeface="Times New Roman"/>
                <a:cs typeface="Times New Roman"/>
              </a:rPr>
              <a:t>S</a:t>
            </a:r>
            <a:r>
              <a:rPr sz="1200" spc="6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20"/>
              </a:lnSpc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formule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Lagrange Helmholtz appliquée au </a:t>
            </a:r>
            <a:r>
              <a:rPr sz="1200" dirty="0">
                <a:latin typeface="Times New Roman"/>
                <a:cs typeface="Times New Roman"/>
              </a:rPr>
              <a:t>rayons </a:t>
            </a:r>
            <a:r>
              <a:rPr sz="1200" spc="-5" dirty="0">
                <a:latin typeface="Times New Roman"/>
                <a:cs typeface="Times New Roman"/>
              </a:rPr>
              <a:t>conjugués </a:t>
            </a:r>
            <a:r>
              <a:rPr sz="1200" i="1" spc="-5" dirty="0">
                <a:latin typeface="Times New Roman"/>
                <a:cs typeface="Times New Roman"/>
              </a:rPr>
              <a:t>BH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dirty="0">
                <a:latin typeface="Times New Roman"/>
                <a:cs typeface="Times New Roman"/>
              </a:rPr>
              <a:t>H’S’ </a:t>
            </a:r>
            <a:r>
              <a:rPr sz="1200" spc="-5" dirty="0">
                <a:latin typeface="Times New Roman"/>
                <a:cs typeface="Times New Roman"/>
              </a:rPr>
              <a:t>se </a:t>
            </a:r>
            <a:r>
              <a:rPr sz="1200" dirty="0">
                <a:latin typeface="Times New Roman"/>
                <a:cs typeface="Times New Roman"/>
              </a:rPr>
              <a:t>réduit à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2604642" y="4329810"/>
            <a:ext cx="212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(n)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4890896" y="4329810"/>
            <a:ext cx="262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(n’)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/>
          <p:nvPr/>
        </p:nvSpPr>
        <p:spPr>
          <a:xfrm>
            <a:off x="2341752" y="3487546"/>
            <a:ext cx="145923" cy="23482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5249290" y="3728846"/>
            <a:ext cx="261620" cy="349250"/>
          </a:xfrm>
          <a:custGeom>
            <a:avLst/>
            <a:gdLst/>
            <a:ahLst/>
            <a:cxnLst/>
            <a:rect l="l" t="t" r="r" b="b"/>
            <a:pathLst>
              <a:path w="261620" h="349250">
                <a:moveTo>
                  <a:pt x="215978" y="273721"/>
                </a:moveTo>
                <a:lnTo>
                  <a:pt x="185038" y="276097"/>
                </a:lnTo>
                <a:lnTo>
                  <a:pt x="228981" y="349250"/>
                </a:lnTo>
                <a:lnTo>
                  <a:pt x="254396" y="286765"/>
                </a:lnTo>
                <a:lnTo>
                  <a:pt x="217805" y="286765"/>
                </a:lnTo>
                <a:lnTo>
                  <a:pt x="215978" y="273721"/>
                </a:lnTo>
                <a:close/>
              </a:path>
              <a:path w="261620" h="349250">
                <a:moveTo>
                  <a:pt x="228640" y="272749"/>
                </a:moveTo>
                <a:lnTo>
                  <a:pt x="215978" y="273721"/>
                </a:lnTo>
                <a:lnTo>
                  <a:pt x="217805" y="286765"/>
                </a:lnTo>
                <a:lnTo>
                  <a:pt x="230378" y="284987"/>
                </a:lnTo>
                <a:lnTo>
                  <a:pt x="228640" y="272749"/>
                </a:lnTo>
                <a:close/>
              </a:path>
              <a:path w="261620" h="349250">
                <a:moveTo>
                  <a:pt x="261112" y="270255"/>
                </a:moveTo>
                <a:lnTo>
                  <a:pt x="228640" y="272749"/>
                </a:lnTo>
                <a:lnTo>
                  <a:pt x="230378" y="284987"/>
                </a:lnTo>
                <a:lnTo>
                  <a:pt x="217805" y="286765"/>
                </a:lnTo>
                <a:lnTo>
                  <a:pt x="254396" y="286765"/>
                </a:lnTo>
                <a:lnTo>
                  <a:pt x="261112" y="270255"/>
                </a:lnTo>
                <a:close/>
              </a:path>
              <a:path w="261620" h="349250">
                <a:moveTo>
                  <a:pt x="635" y="0"/>
                </a:moveTo>
                <a:lnTo>
                  <a:pt x="0" y="12572"/>
                </a:lnTo>
                <a:lnTo>
                  <a:pt x="11811" y="13080"/>
                </a:lnTo>
                <a:lnTo>
                  <a:pt x="22987" y="14350"/>
                </a:lnTo>
                <a:lnTo>
                  <a:pt x="65786" y="27558"/>
                </a:lnTo>
                <a:lnTo>
                  <a:pt x="105410" y="52704"/>
                </a:lnTo>
                <a:lnTo>
                  <a:pt x="140843" y="88645"/>
                </a:lnTo>
                <a:lnTo>
                  <a:pt x="171323" y="134365"/>
                </a:lnTo>
                <a:lnTo>
                  <a:pt x="195453" y="188086"/>
                </a:lnTo>
                <a:lnTo>
                  <a:pt x="212471" y="248665"/>
                </a:lnTo>
                <a:lnTo>
                  <a:pt x="215978" y="273721"/>
                </a:lnTo>
                <a:lnTo>
                  <a:pt x="228640" y="272749"/>
                </a:lnTo>
                <a:lnTo>
                  <a:pt x="216916" y="213740"/>
                </a:lnTo>
                <a:lnTo>
                  <a:pt x="195580" y="154558"/>
                </a:lnTo>
                <a:lnTo>
                  <a:pt x="167132" y="102996"/>
                </a:lnTo>
                <a:lnTo>
                  <a:pt x="141732" y="70103"/>
                </a:lnTo>
                <a:lnTo>
                  <a:pt x="113157" y="42544"/>
                </a:lnTo>
                <a:lnTo>
                  <a:pt x="70866" y="15875"/>
                </a:lnTo>
                <a:lnTo>
                  <a:pt x="24384" y="1777"/>
                </a:lnTo>
                <a:lnTo>
                  <a:pt x="12319" y="380"/>
                </a:lnTo>
                <a:lnTo>
                  <a:pt x="63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2147061" y="3415410"/>
            <a:ext cx="1193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α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34</a:t>
            </a:fld>
            <a:endParaRPr dirty="0"/>
          </a:p>
        </p:txBody>
      </p:sp>
      <p:sp>
        <p:nvSpPr>
          <p:cNvPr id="54" name="object 54"/>
          <p:cNvSpPr txBox="1"/>
          <p:nvPr/>
        </p:nvSpPr>
        <p:spPr>
          <a:xfrm>
            <a:off x="5576696" y="3872610"/>
            <a:ext cx="1778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α’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1526793"/>
            <a:ext cx="34277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Construction </a:t>
            </a:r>
            <a:r>
              <a:rPr sz="1200" b="1" dirty="0">
                <a:latin typeface="Times New Roman"/>
                <a:cs typeface="Times New Roman"/>
              </a:rPr>
              <a:t>d’une </a:t>
            </a:r>
            <a:r>
              <a:rPr sz="1200" b="1" spc="-5" dirty="0">
                <a:latin typeface="Times New Roman"/>
                <a:cs typeface="Times New Roman"/>
              </a:rPr>
              <a:t>image connaissant F, F’, </a:t>
            </a:r>
            <a:r>
              <a:rPr sz="1200" b="1" dirty="0">
                <a:latin typeface="Times New Roman"/>
                <a:cs typeface="Times New Roman"/>
              </a:rPr>
              <a:t>H et</a:t>
            </a:r>
            <a:r>
              <a:rPr sz="1200" b="1" spc="1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H’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927319" y="6486901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5">
                <a:moveTo>
                  <a:pt x="0" y="0"/>
                </a:moveTo>
                <a:lnTo>
                  <a:pt x="262229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961856" y="6714777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16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14568" y="6687775"/>
            <a:ext cx="288290" cy="0"/>
          </a:xfrm>
          <a:custGeom>
            <a:avLst/>
            <a:gdLst/>
            <a:ahLst/>
            <a:cxnLst/>
            <a:rect l="l" t="t" r="r" b="b"/>
            <a:pathLst>
              <a:path w="288289">
                <a:moveTo>
                  <a:pt x="0" y="0"/>
                </a:moveTo>
                <a:lnTo>
                  <a:pt x="28773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86458" y="6486901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16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386458" y="6714777"/>
            <a:ext cx="193675" cy="0"/>
          </a:xfrm>
          <a:custGeom>
            <a:avLst/>
            <a:gdLst/>
            <a:ahLst/>
            <a:cxnLst/>
            <a:rect l="l" t="t" r="r" b="b"/>
            <a:pathLst>
              <a:path w="193675">
                <a:moveTo>
                  <a:pt x="0" y="0"/>
                </a:moveTo>
                <a:lnTo>
                  <a:pt x="19316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74010" y="6687775"/>
            <a:ext cx="218440" cy="0"/>
          </a:xfrm>
          <a:custGeom>
            <a:avLst/>
            <a:gdLst/>
            <a:ahLst/>
            <a:cxnLst/>
            <a:rect l="l" t="t" r="r" b="b"/>
            <a:pathLst>
              <a:path w="218439">
                <a:moveTo>
                  <a:pt x="0" y="0"/>
                </a:moveTo>
                <a:lnTo>
                  <a:pt x="21836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76839" y="6486901"/>
            <a:ext cx="219710" cy="0"/>
          </a:xfrm>
          <a:custGeom>
            <a:avLst/>
            <a:gdLst/>
            <a:ahLst/>
            <a:cxnLst/>
            <a:rect l="l" t="t" r="r" b="b"/>
            <a:pathLst>
              <a:path w="219710">
                <a:moveTo>
                  <a:pt x="0" y="0"/>
                </a:moveTo>
                <a:lnTo>
                  <a:pt x="219327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97058" y="6714777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888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764088" y="6687775"/>
            <a:ext cx="245110" cy="0"/>
          </a:xfrm>
          <a:custGeom>
            <a:avLst/>
            <a:gdLst/>
            <a:ahLst/>
            <a:cxnLst/>
            <a:rect l="l" t="t" r="r" b="b"/>
            <a:pathLst>
              <a:path w="245110">
                <a:moveTo>
                  <a:pt x="0" y="0"/>
                </a:moveTo>
                <a:lnTo>
                  <a:pt x="244841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97937" y="6714777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813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5426" y="6687775"/>
            <a:ext cx="204470" cy="0"/>
          </a:xfrm>
          <a:custGeom>
            <a:avLst/>
            <a:gdLst/>
            <a:ahLst/>
            <a:cxnLst/>
            <a:rect l="l" t="t" r="r" b="b"/>
            <a:pathLst>
              <a:path w="204470">
                <a:moveTo>
                  <a:pt x="0" y="0"/>
                </a:moveTo>
                <a:lnTo>
                  <a:pt x="204086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66010" y="6687775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0" y="0"/>
                </a:moveTo>
                <a:lnTo>
                  <a:pt x="123210" y="0"/>
                </a:lnTo>
              </a:path>
            </a:pathLst>
          </a:custGeom>
          <a:ln w="608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4785029" y="6679296"/>
            <a:ext cx="95250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i="1" spc="15" dirty="0">
                <a:latin typeface="Times New Roman"/>
                <a:cs typeface="Times New Roman"/>
              </a:rPr>
              <a:t>x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96780" y="6559753"/>
            <a:ext cx="390525" cy="2101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00" spc="2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Symbol"/>
                <a:cs typeface="Symbol"/>
              </a:rPr>
              <a:t></a:t>
            </a:r>
            <a:r>
              <a:rPr sz="1200" spc="70" dirty="0">
                <a:latin typeface="Times New Roman"/>
                <a:cs typeface="Times New Roman"/>
              </a:rPr>
              <a:t> </a:t>
            </a:r>
            <a:r>
              <a:rPr sz="1800" i="1" spc="15" baseline="34722" dirty="0">
                <a:latin typeface="Times New Roman"/>
                <a:cs typeface="Times New Roman"/>
              </a:rPr>
              <a:t>f</a:t>
            </a:r>
            <a:endParaRPr sz="1800" baseline="34722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29768" y="6410013"/>
            <a:ext cx="4090035" cy="66484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41270" marR="30480" indent="-314960">
              <a:lnSpc>
                <a:spcPct val="123100"/>
              </a:lnSpc>
              <a:spcBef>
                <a:spcPts val="130"/>
              </a:spcBef>
              <a:tabLst>
                <a:tab pos="2966085" algn="l"/>
                <a:tab pos="3369310" algn="l"/>
                <a:tab pos="3870325" algn="l"/>
              </a:tabLst>
            </a:pPr>
            <a:r>
              <a:rPr sz="1875" i="1" spc="-15" baseline="-33333" dirty="0">
                <a:latin typeface="Symbol"/>
                <a:cs typeface="Symbol"/>
              </a:rPr>
              <a:t></a:t>
            </a:r>
            <a:r>
              <a:rPr sz="1875" i="1" spc="-15" baseline="-33333" dirty="0">
                <a:latin typeface="Times New Roman"/>
                <a:cs typeface="Times New Roman"/>
              </a:rPr>
              <a:t>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HJ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dirty="0">
                <a:latin typeface="Times New Roman"/>
                <a:cs typeface="Times New Roman"/>
              </a:rPr>
              <a:t>FH </a:t>
            </a:r>
            <a:r>
              <a:rPr sz="1800" spc="30" baseline="-34722" dirty="0">
                <a:latin typeface="Symbol"/>
                <a:cs typeface="Symbol"/>
              </a:rPr>
              <a:t>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800" spc="30" baseline="-34722" dirty="0">
                <a:latin typeface="Symbol"/>
                <a:cs typeface="Symbol"/>
              </a:rPr>
              <a:t></a:t>
            </a:r>
            <a:r>
              <a:rPr sz="1800" spc="30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f  </a:t>
            </a:r>
            <a:r>
              <a:rPr sz="1200" i="1" spc="-25" dirty="0">
                <a:latin typeface="Times New Roman"/>
                <a:cs typeface="Times New Roman"/>
              </a:rPr>
              <a:t>A</a:t>
            </a:r>
            <a:r>
              <a:rPr sz="1200" i="1" spc="20" dirty="0">
                <a:latin typeface="Times New Roman"/>
                <a:cs typeface="Times New Roman"/>
              </a:rPr>
              <a:t>B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25" dirty="0">
                <a:latin typeface="Times New Roman"/>
                <a:cs typeface="Times New Roman"/>
              </a:rPr>
              <a:t>A</a:t>
            </a:r>
            <a:r>
              <a:rPr sz="1200" i="1" spc="20" dirty="0">
                <a:latin typeface="Times New Roman"/>
                <a:cs typeface="Times New Roman"/>
              </a:rPr>
              <a:t>B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25" dirty="0">
                <a:latin typeface="Times New Roman"/>
                <a:cs typeface="Times New Roman"/>
              </a:rPr>
              <a:t>F</a:t>
            </a:r>
            <a:r>
              <a:rPr sz="1200" i="1" spc="20" dirty="0">
                <a:latin typeface="Times New Roman"/>
                <a:cs typeface="Times New Roman"/>
              </a:rPr>
              <a:t>A</a:t>
            </a:r>
            <a:r>
              <a:rPr sz="1200" i="1" dirty="0">
                <a:latin typeface="Times New Roman"/>
                <a:cs typeface="Times New Roman"/>
              </a:rPr>
              <a:t>	</a:t>
            </a:r>
            <a:r>
              <a:rPr sz="1200" i="1" spc="-25" dirty="0">
                <a:latin typeface="Times New Roman"/>
                <a:cs typeface="Times New Roman"/>
              </a:rPr>
              <a:t>FA</a:t>
            </a:r>
            <a:endParaRPr sz="1200">
              <a:latin typeface="Times New Roman"/>
              <a:cs typeface="Times New Roman"/>
            </a:endParaRPr>
          </a:p>
          <a:p>
            <a:pPr marL="38100">
              <a:lnSpc>
                <a:spcPts val="1365"/>
              </a:lnSpc>
            </a:pPr>
            <a:r>
              <a:rPr sz="1200" spc="-5" dirty="0">
                <a:latin typeface="Times New Roman"/>
                <a:cs typeface="Times New Roman"/>
              </a:rPr>
              <a:t>De même, les </a:t>
            </a:r>
            <a:r>
              <a:rPr sz="1200" dirty="0">
                <a:latin typeface="Times New Roman"/>
                <a:cs typeface="Times New Roman"/>
              </a:rPr>
              <a:t>triangles </a:t>
            </a:r>
            <a:r>
              <a:rPr sz="1200" i="1" dirty="0">
                <a:latin typeface="Times New Roman"/>
                <a:cs typeface="Times New Roman"/>
              </a:rPr>
              <a:t>H’T’F’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-5" dirty="0">
                <a:latin typeface="Times New Roman"/>
                <a:cs typeface="Times New Roman"/>
              </a:rPr>
              <a:t>F’A’B’ </a:t>
            </a:r>
            <a:r>
              <a:rPr sz="1200" dirty="0">
                <a:latin typeface="Times New Roman"/>
                <a:cs typeface="Times New Roman"/>
              </a:rPr>
              <a:t>étant semblables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269883" y="7093053"/>
            <a:ext cx="262255" cy="0"/>
          </a:xfrm>
          <a:custGeom>
            <a:avLst/>
            <a:gdLst/>
            <a:ahLst/>
            <a:cxnLst/>
            <a:rect l="l" t="t" r="r" b="b"/>
            <a:pathLst>
              <a:path w="262254">
                <a:moveTo>
                  <a:pt x="0" y="0"/>
                </a:moveTo>
                <a:lnTo>
                  <a:pt x="261884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304404" y="7319922"/>
            <a:ext cx="193040" cy="0"/>
          </a:xfrm>
          <a:custGeom>
            <a:avLst/>
            <a:gdLst/>
            <a:ahLst/>
            <a:cxnLst/>
            <a:rect l="l" t="t" r="r" b="b"/>
            <a:pathLst>
              <a:path w="193039">
                <a:moveTo>
                  <a:pt x="0" y="0"/>
                </a:moveTo>
                <a:lnTo>
                  <a:pt x="192843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257122" y="7292902"/>
            <a:ext cx="287655" cy="0"/>
          </a:xfrm>
          <a:custGeom>
            <a:avLst/>
            <a:gdLst/>
            <a:ahLst/>
            <a:cxnLst/>
            <a:rect l="l" t="t" r="r" b="b"/>
            <a:pathLst>
              <a:path w="287654">
                <a:moveTo>
                  <a:pt x="0" y="0"/>
                </a:moveTo>
                <a:lnTo>
                  <a:pt x="287395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3833466" y="7093053"/>
            <a:ext cx="274320" cy="0"/>
          </a:xfrm>
          <a:custGeom>
            <a:avLst/>
            <a:gdLst/>
            <a:ahLst/>
            <a:cxnLst/>
            <a:rect l="l" t="t" r="r" b="b"/>
            <a:pathLst>
              <a:path w="274320">
                <a:moveTo>
                  <a:pt x="0" y="0"/>
                </a:moveTo>
                <a:lnTo>
                  <a:pt x="273711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820717" y="7292902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209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96152" y="7292902"/>
            <a:ext cx="147320" cy="0"/>
          </a:xfrm>
          <a:custGeom>
            <a:avLst/>
            <a:gdLst/>
            <a:ahLst/>
            <a:cxnLst/>
            <a:rect l="l" t="t" r="r" b="b"/>
            <a:pathLst>
              <a:path w="147320">
                <a:moveTo>
                  <a:pt x="0" y="0"/>
                </a:moveTo>
                <a:lnTo>
                  <a:pt x="147077" y="0"/>
                </a:lnTo>
              </a:path>
            </a:pathLst>
          </a:custGeom>
          <a:ln w="61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301345" y="7296462"/>
            <a:ext cx="207010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i="1" spc="-25" dirty="0">
                <a:latin typeface="Times New Roman"/>
                <a:cs typeface="Times New Roman"/>
              </a:rPr>
              <a:t>AB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961806" y="7061474"/>
            <a:ext cx="1604010" cy="21907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875" i="1" spc="-22" baseline="-33333" dirty="0">
                <a:latin typeface="Symbol"/>
                <a:cs typeface="Symbol"/>
              </a:rPr>
              <a:t></a:t>
            </a:r>
            <a:r>
              <a:rPr sz="1875" i="1" spc="-22" baseline="-33333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i="1" spc="15" dirty="0">
                <a:latin typeface="Times New Roman"/>
                <a:cs typeface="Times New Roman"/>
              </a:rPr>
              <a:t>B</a:t>
            </a:r>
            <a:r>
              <a:rPr sz="1200" spc="15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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F </a:t>
            </a:r>
            <a:r>
              <a:rPr sz="1200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800" spc="7" baseline="-34722" dirty="0">
                <a:latin typeface="Symbol"/>
                <a:cs typeface="Symbol"/>
              </a:rPr>
              <a:t></a:t>
            </a:r>
            <a:r>
              <a:rPr sz="1800" spc="7" baseline="-34722" dirty="0">
                <a:latin typeface="Times New Roman"/>
                <a:cs typeface="Times New Roman"/>
              </a:rPr>
              <a:t> </a:t>
            </a:r>
            <a:r>
              <a:rPr sz="1800" spc="7" baseline="-34722" dirty="0">
                <a:latin typeface="Symbol"/>
                <a:cs typeface="Symbol"/>
              </a:rPr>
              <a:t></a:t>
            </a:r>
            <a:r>
              <a:rPr sz="1800" spc="-142" baseline="-34722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x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55168" y="7480524"/>
            <a:ext cx="2517140" cy="2152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200" dirty="0">
                <a:latin typeface="Times New Roman"/>
                <a:cs typeface="Times New Roman"/>
              </a:rPr>
              <a:t>Soit </a:t>
            </a:r>
            <a:r>
              <a:rPr sz="1200" spc="-5" dirty="0">
                <a:latin typeface="Times New Roman"/>
                <a:cs typeface="Times New Roman"/>
              </a:rPr>
              <a:t>en égalent les deux expressions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150" dirty="0">
                <a:latin typeface="Times New Roman"/>
                <a:cs typeface="Times New Roman"/>
              </a:rPr>
              <a:t> </a:t>
            </a:r>
            <a:r>
              <a:rPr sz="1250" i="1" spc="-45" dirty="0">
                <a:latin typeface="Symbol"/>
                <a:cs typeface="Symbol"/>
              </a:rPr>
              <a:t></a:t>
            </a:r>
            <a:endParaRPr sz="1250">
              <a:latin typeface="Symbol"/>
              <a:cs typeface="Symbo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667635" y="7719948"/>
            <a:ext cx="970915" cy="247650"/>
          </a:xfrm>
          <a:prstGeom prst="rect">
            <a:avLst/>
          </a:prstGeom>
          <a:ln w="6095">
            <a:solidFill>
              <a:srgbClr val="000000"/>
            </a:solidFill>
          </a:ln>
        </p:spPr>
        <p:txBody>
          <a:bodyPr vert="horz" wrap="square" lIns="0" tIns="2984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235"/>
              </a:spcBef>
            </a:pPr>
            <a:r>
              <a:rPr sz="1200" i="1" spc="5" dirty="0">
                <a:latin typeface="Times New Roman"/>
                <a:cs typeface="Times New Roman"/>
              </a:rPr>
              <a:t>FA</a:t>
            </a:r>
            <a:r>
              <a:rPr sz="1200" spc="5" dirty="0">
                <a:latin typeface="Times New Roman"/>
                <a:cs typeface="Times New Roman"/>
              </a:rPr>
              <a:t>.</a:t>
            </a:r>
            <a:r>
              <a:rPr sz="1200" i="1" spc="5" dirty="0">
                <a:latin typeface="Times New Roman"/>
                <a:cs typeface="Times New Roman"/>
              </a:rPr>
              <a:t>F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r>
              <a:rPr sz="1200" spc="-50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17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10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Times New Roman"/>
                <a:cs typeface="Times New Roman"/>
              </a:rPr>
              <a:t>.</a:t>
            </a:r>
            <a:r>
              <a:rPr sz="1200" spc="-140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</a:t>
            </a:r>
            <a:r>
              <a:rPr sz="1200" i="1" spc="-5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666871" y="7284797"/>
            <a:ext cx="1243330" cy="6648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>
              <a:lnSpc>
                <a:spcPct val="100000"/>
              </a:lnSpc>
              <a:spcBef>
                <a:spcPts val="100"/>
              </a:spcBef>
              <a:tabLst>
                <a:tab pos="767715" algn="l"/>
              </a:tabLst>
            </a:pPr>
            <a:r>
              <a:rPr sz="1200" i="1" dirty="0">
                <a:latin typeface="Times New Roman"/>
                <a:cs typeface="Times New Roman"/>
              </a:rPr>
              <a:t>f</a:t>
            </a:r>
            <a:r>
              <a:rPr sz="1200" i="1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	</a:t>
            </a:r>
            <a:r>
              <a:rPr sz="1200" i="1" dirty="0">
                <a:latin typeface="Times New Roman"/>
                <a:cs typeface="Times New Roman"/>
              </a:rPr>
              <a:t>f</a:t>
            </a:r>
            <a:r>
              <a:rPr sz="1200" i="1" spc="-3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Formule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Newton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224700" y="8708483"/>
            <a:ext cx="195580" cy="0"/>
          </a:xfrm>
          <a:custGeom>
            <a:avLst/>
            <a:gdLst/>
            <a:ahLst/>
            <a:cxnLst/>
            <a:rect l="l" t="t" r="r" b="b"/>
            <a:pathLst>
              <a:path w="195580">
                <a:moveTo>
                  <a:pt x="0" y="0"/>
                </a:moveTo>
                <a:lnTo>
                  <a:pt x="195204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1926697" y="8708483"/>
            <a:ext cx="297180" cy="0"/>
          </a:xfrm>
          <a:custGeom>
            <a:avLst/>
            <a:gdLst/>
            <a:ahLst/>
            <a:cxnLst/>
            <a:rect l="l" t="t" r="r" b="b"/>
            <a:pathLst>
              <a:path w="297180">
                <a:moveTo>
                  <a:pt x="0" y="0"/>
                </a:moveTo>
                <a:lnTo>
                  <a:pt x="297061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94191" y="8949148"/>
            <a:ext cx="179070" cy="0"/>
          </a:xfrm>
          <a:custGeom>
            <a:avLst/>
            <a:gdLst/>
            <a:ahLst/>
            <a:cxnLst/>
            <a:rect l="l" t="t" r="r" b="b"/>
            <a:pathLst>
              <a:path w="179070">
                <a:moveTo>
                  <a:pt x="0" y="0"/>
                </a:moveTo>
                <a:lnTo>
                  <a:pt x="178975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44688" y="8949148"/>
            <a:ext cx="219710" cy="0"/>
          </a:xfrm>
          <a:custGeom>
            <a:avLst/>
            <a:gdLst/>
            <a:ahLst/>
            <a:cxnLst/>
            <a:rect l="l" t="t" r="r" b="b"/>
            <a:pathLst>
              <a:path w="219709">
                <a:moveTo>
                  <a:pt x="0" y="0"/>
                </a:moveTo>
                <a:lnTo>
                  <a:pt x="219291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219069" y="8949148"/>
            <a:ext cx="195580" cy="0"/>
          </a:xfrm>
          <a:custGeom>
            <a:avLst/>
            <a:gdLst/>
            <a:ahLst/>
            <a:cxnLst/>
            <a:rect l="l" t="t" r="r" b="b"/>
            <a:pathLst>
              <a:path w="195580">
                <a:moveTo>
                  <a:pt x="0" y="0"/>
                </a:moveTo>
                <a:lnTo>
                  <a:pt x="195412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254411" y="8949148"/>
            <a:ext cx="273050" cy="0"/>
          </a:xfrm>
          <a:custGeom>
            <a:avLst/>
            <a:gdLst/>
            <a:ahLst/>
            <a:cxnLst/>
            <a:rect l="l" t="t" r="r" b="b"/>
            <a:pathLst>
              <a:path w="273050">
                <a:moveTo>
                  <a:pt x="0" y="0"/>
                </a:moveTo>
                <a:lnTo>
                  <a:pt x="272945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455168" y="8297417"/>
            <a:ext cx="6442075" cy="1040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2. </a:t>
            </a:r>
            <a:r>
              <a:rPr sz="1200" b="1" spc="-5" dirty="0">
                <a:latin typeface="Times New Roman"/>
                <a:cs typeface="Times New Roman"/>
              </a:rPr>
              <a:t>origines aux </a:t>
            </a:r>
            <a:r>
              <a:rPr sz="1200" b="1" dirty="0">
                <a:latin typeface="Times New Roman"/>
                <a:cs typeface="Times New Roman"/>
              </a:rPr>
              <a:t>points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principaux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latin typeface="Times New Roman"/>
                <a:cs typeface="Times New Roman"/>
              </a:rPr>
              <a:t>on pose </a:t>
            </a:r>
            <a:r>
              <a:rPr sz="1200" i="1" spc="25" dirty="0">
                <a:latin typeface="Times New Roman"/>
                <a:cs typeface="Times New Roman"/>
              </a:rPr>
              <a:t>p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i="1" spc="5" dirty="0">
                <a:latin typeface="Times New Roman"/>
                <a:cs typeface="Times New Roman"/>
              </a:rPr>
              <a:t>HA </a:t>
            </a:r>
            <a:r>
              <a:rPr sz="1200" spc="-5" dirty="0">
                <a:latin typeface="Times New Roman"/>
                <a:cs typeface="Times New Roman"/>
              </a:rPr>
              <a:t>et</a:t>
            </a:r>
            <a:r>
              <a:rPr sz="1200" spc="-9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 </a:t>
            </a:r>
            <a:r>
              <a:rPr sz="1200" spc="30" dirty="0">
                <a:latin typeface="Symbol"/>
                <a:cs typeface="Symbol"/>
              </a:rPr>
              <a:t>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i="1" spc="35" dirty="0">
                <a:latin typeface="Times New Roman"/>
                <a:cs typeface="Times New Roman"/>
              </a:rPr>
              <a:t>H 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i="1" spc="-5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 marR="5080" indent="28575">
              <a:lnSpc>
                <a:spcPct val="110500"/>
              </a:lnSpc>
              <a:spcBef>
                <a:spcPts val="305"/>
              </a:spcBef>
            </a:pPr>
            <a:r>
              <a:rPr sz="1200" i="1" spc="5" dirty="0">
                <a:latin typeface="Times New Roman"/>
                <a:cs typeface="Times New Roman"/>
              </a:rPr>
              <a:t>FA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FH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HA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35" dirty="0">
                <a:latin typeface="Symbol"/>
                <a:cs typeface="Symbol"/>
              </a:rPr>
              <a:t>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30" dirty="0">
                <a:latin typeface="Times New Roman"/>
                <a:cs typeface="Times New Roman"/>
              </a:rPr>
              <a:t>p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65" dirty="0">
                <a:latin typeface="Times New Roman"/>
                <a:cs typeface="Times New Roman"/>
              </a:rPr>
              <a:t>F</a:t>
            </a:r>
            <a:r>
              <a:rPr sz="1200" spc="65" dirty="0">
                <a:latin typeface="Times New Roman"/>
                <a:cs typeface="Times New Roman"/>
              </a:rPr>
              <a:t>' </a:t>
            </a:r>
            <a:r>
              <a:rPr sz="1200" i="1" spc="-10" dirty="0">
                <a:latin typeface="Times New Roman"/>
                <a:cs typeface="Times New Roman"/>
              </a:rPr>
              <a:t>A</a:t>
            </a:r>
            <a:r>
              <a:rPr sz="1200" spc="-10" dirty="0">
                <a:latin typeface="Times New Roman"/>
                <a:cs typeface="Times New Roman"/>
              </a:rPr>
              <a:t>' </a:t>
            </a:r>
            <a:r>
              <a:rPr sz="1200" spc="35" dirty="0">
                <a:latin typeface="Symbol"/>
                <a:cs typeface="Symbol"/>
              </a:rPr>
              <a:t>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spc="35" dirty="0">
                <a:latin typeface="Symbol"/>
                <a:cs typeface="Symbol"/>
              </a:rPr>
              <a:t>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10" dirty="0">
                <a:latin typeface="Times New Roman"/>
                <a:cs typeface="Times New Roman"/>
              </a:rPr>
              <a:t>'</a:t>
            </a:r>
            <a:r>
              <a:rPr sz="1200" spc="10" dirty="0">
                <a:latin typeface="Symbol"/>
                <a:cs typeface="Symbol"/>
              </a:rPr>
              <a:t>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i="1" spc="20" dirty="0">
                <a:latin typeface="Times New Roman"/>
                <a:cs typeface="Times New Roman"/>
              </a:rPr>
              <a:t>p</a:t>
            </a:r>
            <a:r>
              <a:rPr sz="1200" spc="20" dirty="0">
                <a:latin typeface="Times New Roman"/>
                <a:cs typeface="Times New Roman"/>
              </a:rPr>
              <a:t>' </a:t>
            </a:r>
            <a:r>
              <a:rPr sz="1200" spc="-5" dirty="0">
                <a:latin typeface="Times New Roman"/>
                <a:cs typeface="Times New Roman"/>
              </a:rPr>
              <a:t>d’après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formule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Newton </a:t>
            </a:r>
            <a:r>
              <a:rPr sz="1200" dirty="0">
                <a:latin typeface="Times New Roman"/>
                <a:cs typeface="Times New Roman"/>
              </a:rPr>
              <a:t>: </a:t>
            </a:r>
            <a:r>
              <a:rPr sz="1725" spc="22" baseline="2415" dirty="0">
                <a:latin typeface="Times New Roman"/>
                <a:cs typeface="Times New Roman"/>
              </a:rPr>
              <a:t>( </a:t>
            </a:r>
            <a:r>
              <a:rPr sz="1725" i="1" spc="30" baseline="2415" dirty="0">
                <a:latin typeface="Times New Roman"/>
                <a:cs typeface="Times New Roman"/>
              </a:rPr>
              <a:t>p </a:t>
            </a:r>
            <a:r>
              <a:rPr sz="1725" spc="37" baseline="2415" dirty="0">
                <a:latin typeface="Symbol"/>
                <a:cs typeface="Symbol"/>
              </a:rPr>
              <a:t></a:t>
            </a:r>
            <a:r>
              <a:rPr sz="1725" spc="37" baseline="2415" dirty="0">
                <a:latin typeface="Times New Roman"/>
                <a:cs typeface="Times New Roman"/>
              </a:rPr>
              <a:t> </a:t>
            </a: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37" baseline="2415" dirty="0">
                <a:latin typeface="Times New Roman"/>
                <a:cs typeface="Times New Roman"/>
              </a:rPr>
              <a:t>)( </a:t>
            </a:r>
            <a:r>
              <a:rPr sz="1725" i="1" spc="37" baseline="2415" dirty="0">
                <a:latin typeface="Times New Roman"/>
                <a:cs typeface="Times New Roman"/>
              </a:rPr>
              <a:t>p</a:t>
            </a:r>
            <a:r>
              <a:rPr sz="1725" spc="37" baseline="2415" dirty="0">
                <a:latin typeface="Times New Roman"/>
                <a:cs typeface="Times New Roman"/>
              </a:rPr>
              <a:t>'</a:t>
            </a:r>
            <a:r>
              <a:rPr sz="1725" spc="37" baseline="2415" dirty="0">
                <a:latin typeface="Symbol"/>
                <a:cs typeface="Symbol"/>
              </a:rPr>
              <a:t></a:t>
            </a:r>
            <a:r>
              <a:rPr sz="1725" spc="37" baseline="2415" dirty="0">
                <a:latin typeface="Times New Roman"/>
                <a:cs typeface="Times New Roman"/>
              </a:rPr>
              <a:t> </a:t>
            </a: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89" baseline="2415" dirty="0">
                <a:latin typeface="Times New Roman"/>
                <a:cs typeface="Times New Roman"/>
              </a:rPr>
              <a:t>') </a:t>
            </a:r>
            <a:r>
              <a:rPr sz="1725" spc="37" baseline="2415" dirty="0">
                <a:latin typeface="Symbol"/>
                <a:cs typeface="Symbol"/>
              </a:rPr>
              <a:t></a:t>
            </a:r>
            <a:r>
              <a:rPr sz="1725" spc="37" baseline="2415" dirty="0">
                <a:latin typeface="Times New Roman"/>
                <a:cs typeface="Times New Roman"/>
              </a:rPr>
              <a:t> </a:t>
            </a: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15" baseline="2415" dirty="0">
                <a:latin typeface="Times New Roman"/>
                <a:cs typeface="Times New Roman"/>
              </a:rPr>
              <a:t>; </a:t>
            </a:r>
            <a:r>
              <a:rPr sz="1725" i="1" spc="15" baseline="2415" dirty="0">
                <a:latin typeface="Times New Roman"/>
                <a:cs typeface="Times New Roman"/>
              </a:rPr>
              <a:t>f </a:t>
            </a:r>
            <a:r>
              <a:rPr sz="1725" spc="7" baseline="2415" dirty="0">
                <a:latin typeface="Times New Roman"/>
                <a:cs typeface="Times New Roman"/>
              </a:rPr>
              <a:t>'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dirty="0">
                <a:latin typeface="Times New Roman"/>
                <a:cs typeface="Times New Roman"/>
              </a:rPr>
              <a:t>en  </a:t>
            </a:r>
            <a:r>
              <a:rPr sz="1200" spc="-5" dirty="0">
                <a:latin typeface="Times New Roman"/>
                <a:cs typeface="Times New Roman"/>
              </a:rPr>
              <a:t>divisant les deux membres par </a:t>
            </a:r>
            <a:r>
              <a:rPr sz="1200" i="1" dirty="0">
                <a:latin typeface="Times New Roman"/>
                <a:cs typeface="Times New Roman"/>
              </a:rPr>
              <a:t>pp’ </a:t>
            </a:r>
            <a:r>
              <a:rPr sz="1200" dirty="0">
                <a:latin typeface="Times New Roman"/>
                <a:cs typeface="Times New Roman"/>
              </a:rPr>
              <a:t>on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aura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2670425" y="9685403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555" y="0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430900" y="9685403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689" y="0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059546" y="9685403"/>
            <a:ext cx="342900" cy="0"/>
          </a:xfrm>
          <a:custGeom>
            <a:avLst/>
            <a:gdLst/>
            <a:ahLst/>
            <a:cxnLst/>
            <a:rect l="l" t="t" r="r" b="b"/>
            <a:pathLst>
              <a:path w="342900">
                <a:moveTo>
                  <a:pt x="0" y="0"/>
                </a:moveTo>
                <a:lnTo>
                  <a:pt x="342736" y="0"/>
                </a:lnTo>
              </a:path>
            </a:pathLst>
          </a:custGeom>
          <a:ln w="61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 txBox="1"/>
          <p:nvPr/>
        </p:nvSpPr>
        <p:spPr>
          <a:xfrm>
            <a:off x="3439224" y="9680144"/>
            <a:ext cx="1007744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660400" algn="l"/>
              </a:tabLst>
            </a:pPr>
            <a:r>
              <a:rPr sz="2000" i="1" spc="3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'</a:t>
            </a:r>
            <a:r>
              <a:rPr sz="2000" spc="-250" dirty="0">
                <a:latin typeface="Times New Roman"/>
                <a:cs typeface="Times New Roman"/>
              </a:rPr>
              <a:t> </a:t>
            </a:r>
            <a:r>
              <a:rPr sz="3000" spc="22" baseline="-11111" dirty="0">
                <a:latin typeface="Symbol"/>
                <a:cs typeface="Symbol"/>
              </a:rPr>
              <a:t></a:t>
            </a:r>
            <a:r>
              <a:rPr sz="3000" spc="22" baseline="-11111" dirty="0">
                <a:latin typeface="Times New Roman"/>
                <a:cs typeface="Times New Roman"/>
              </a:rPr>
              <a:t>	</a:t>
            </a:r>
            <a:r>
              <a:rPr sz="2000" i="1" spc="20" dirty="0">
                <a:latin typeface="Times New Roman"/>
                <a:cs typeface="Times New Roman"/>
              </a:rPr>
              <a:t>pp</a:t>
            </a:r>
            <a:r>
              <a:rPr sz="2000" spc="2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2187128" y="9728927"/>
            <a:ext cx="94932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  <a:tabLst>
                <a:tab pos="529590" algn="l"/>
              </a:tabLst>
            </a:pPr>
            <a:r>
              <a:rPr sz="2000" spc="15" dirty="0">
                <a:latin typeface="Symbol"/>
                <a:cs typeface="Symbol"/>
              </a:rPr>
              <a:t></a:t>
            </a:r>
            <a:r>
              <a:rPr sz="2000" spc="15" dirty="0">
                <a:latin typeface="Times New Roman"/>
                <a:cs typeface="Times New Roman"/>
              </a:rPr>
              <a:t>	</a:t>
            </a:r>
            <a:r>
              <a:rPr sz="3000" i="1" spc="30" baseline="11111" dirty="0">
                <a:latin typeface="Times New Roman"/>
                <a:cs typeface="Times New Roman"/>
              </a:rPr>
              <a:t>p</a:t>
            </a:r>
            <a:r>
              <a:rPr sz="3000" i="1" spc="-307" baseline="11111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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2212528" y="9319941"/>
            <a:ext cx="2186940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513715" algn="l"/>
                <a:tab pos="1274445" algn="l"/>
                <a:tab pos="1924685" algn="l"/>
              </a:tabLst>
            </a:pPr>
            <a:r>
              <a:rPr sz="2000" spc="15" dirty="0">
                <a:latin typeface="Symbol"/>
                <a:cs typeface="Symbol"/>
              </a:rPr>
              <a:t></a:t>
            </a:r>
            <a:r>
              <a:rPr sz="2000" spc="15" dirty="0">
                <a:latin typeface="Times New Roman"/>
                <a:cs typeface="Times New Roman"/>
              </a:rPr>
              <a:t>	</a:t>
            </a:r>
            <a:r>
              <a:rPr sz="2000" i="1" spc="10" dirty="0">
                <a:latin typeface="Times New Roman"/>
                <a:cs typeface="Times New Roman"/>
              </a:rPr>
              <a:t>f</a:t>
            </a:r>
            <a:r>
              <a:rPr sz="2000" i="1" spc="21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Symbol"/>
                <a:cs typeface="Symbol"/>
              </a:rPr>
              <a:t></a:t>
            </a:r>
            <a:r>
              <a:rPr sz="2000" spc="-5" dirty="0">
                <a:latin typeface="Times New Roman"/>
                <a:cs typeface="Times New Roman"/>
              </a:rPr>
              <a:t>	</a:t>
            </a:r>
            <a:r>
              <a:rPr sz="2000" i="1" spc="10" dirty="0">
                <a:latin typeface="Times New Roman"/>
                <a:cs typeface="Times New Roman"/>
              </a:rPr>
              <a:t>f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r>
              <a:rPr sz="2000" spc="-300" dirty="0">
                <a:latin typeface="Times New Roman"/>
                <a:cs typeface="Times New Roman"/>
              </a:rPr>
              <a:t> </a:t>
            </a:r>
            <a:r>
              <a:rPr sz="2000" spc="15" dirty="0">
                <a:latin typeface="Symbol"/>
                <a:cs typeface="Symbol"/>
              </a:rPr>
              <a:t></a:t>
            </a:r>
            <a:r>
              <a:rPr sz="2000" spc="15" dirty="0">
                <a:latin typeface="Times New Roman"/>
                <a:cs typeface="Times New Roman"/>
              </a:rPr>
              <a:t>	</a:t>
            </a:r>
            <a:r>
              <a:rPr sz="2000" i="1" spc="10" dirty="0">
                <a:latin typeface="Times New Roman"/>
                <a:cs typeface="Times New Roman"/>
              </a:rPr>
              <a:t>ff</a:t>
            </a:r>
            <a:r>
              <a:rPr sz="2000" i="1" spc="-12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2212528" y="9483781"/>
            <a:ext cx="1793875" cy="33274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  <a:tabLst>
                <a:tab pos="676910" algn="l"/>
                <a:tab pos="1477645" algn="l"/>
              </a:tabLst>
            </a:pPr>
            <a:r>
              <a:rPr sz="2000" spc="15" dirty="0">
                <a:latin typeface="Symbol"/>
                <a:cs typeface="Symbol"/>
              </a:rPr>
              <a:t></a:t>
            </a:r>
            <a:r>
              <a:rPr sz="3000" spc="22" baseline="1388" dirty="0">
                <a:latin typeface="Times New Roman"/>
                <a:cs typeface="Times New Roman"/>
              </a:rPr>
              <a:t>1</a:t>
            </a:r>
            <a:r>
              <a:rPr sz="3000" spc="-480" baseline="1388" dirty="0">
                <a:latin typeface="Times New Roman"/>
                <a:cs typeface="Times New Roman"/>
              </a:rPr>
              <a:t> </a:t>
            </a:r>
            <a:r>
              <a:rPr sz="3000" spc="30" baseline="1388" dirty="0">
                <a:latin typeface="Symbol"/>
                <a:cs typeface="Symbol"/>
              </a:rPr>
              <a:t></a:t>
            </a:r>
            <a:r>
              <a:rPr sz="3000" spc="30" baseline="1388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</a:t>
            </a:r>
            <a:r>
              <a:rPr sz="3000" spc="7" baseline="1388" dirty="0">
                <a:latin typeface="Times New Roman"/>
                <a:cs typeface="Times New Roman"/>
              </a:rPr>
              <a:t>1</a:t>
            </a:r>
            <a:r>
              <a:rPr sz="3000" spc="-472" baseline="1388" dirty="0">
                <a:latin typeface="Times New Roman"/>
                <a:cs typeface="Times New Roman"/>
              </a:rPr>
              <a:t> </a:t>
            </a:r>
            <a:r>
              <a:rPr sz="3000" spc="30" baseline="1388" dirty="0">
                <a:latin typeface="Symbol"/>
                <a:cs typeface="Symbol"/>
              </a:rPr>
              <a:t></a:t>
            </a:r>
            <a:r>
              <a:rPr sz="3000" spc="30" baseline="1388" dirty="0">
                <a:latin typeface="Times New Roman"/>
                <a:cs typeface="Times New Roman"/>
              </a:rPr>
              <a:t>	</a:t>
            </a:r>
            <a:r>
              <a:rPr sz="2000" spc="15" dirty="0">
                <a:latin typeface="Symbol"/>
                <a:cs typeface="Symbol"/>
              </a:rPr>
              <a:t></a:t>
            </a:r>
            <a:r>
              <a:rPr sz="2000" spc="-105" dirty="0">
                <a:latin typeface="Times New Roman"/>
                <a:cs typeface="Times New Roman"/>
              </a:rPr>
              <a:t> </a:t>
            </a:r>
            <a:r>
              <a:rPr sz="3000" spc="30" baseline="1388" dirty="0">
                <a:latin typeface="Symbol"/>
                <a:cs typeface="Symbol"/>
              </a:rPr>
              <a:t>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899105" y="9707783"/>
            <a:ext cx="123825" cy="0"/>
          </a:xfrm>
          <a:custGeom>
            <a:avLst/>
            <a:gdLst/>
            <a:ahLst/>
            <a:cxnLst/>
            <a:rect l="l" t="t" r="r" b="b"/>
            <a:pathLst>
              <a:path w="123825">
                <a:moveTo>
                  <a:pt x="0" y="0"/>
                </a:moveTo>
                <a:lnTo>
                  <a:pt x="123470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77974" y="9707783"/>
            <a:ext cx="147955" cy="0"/>
          </a:xfrm>
          <a:custGeom>
            <a:avLst/>
            <a:gdLst/>
            <a:ahLst/>
            <a:cxnLst/>
            <a:rect l="l" t="t" r="r" b="b"/>
            <a:pathLst>
              <a:path w="147954">
                <a:moveTo>
                  <a:pt x="0" y="0"/>
                </a:moveTo>
                <a:lnTo>
                  <a:pt x="147725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931969" y="9699687"/>
            <a:ext cx="38798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0"/>
              </a:spcBef>
              <a:tabLst>
                <a:tab pos="278765" algn="l"/>
              </a:tabLst>
            </a:pPr>
            <a:r>
              <a:rPr sz="1200" i="1" spc="-10" dirty="0">
                <a:latin typeface="Times New Roman"/>
                <a:cs typeface="Times New Roman"/>
              </a:rPr>
              <a:t>p	</a:t>
            </a:r>
            <a:r>
              <a:rPr sz="1200" i="1" spc="35" dirty="0">
                <a:latin typeface="Times New Roman"/>
                <a:cs typeface="Times New Roman"/>
              </a:rPr>
              <a:t>p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925407" y="9485989"/>
            <a:ext cx="410845" cy="2076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91465" algn="l"/>
              </a:tabLst>
            </a:pPr>
            <a:r>
              <a:rPr sz="1200" i="1" spc="-5" dirty="0">
                <a:latin typeface="Times New Roman"/>
                <a:cs typeface="Times New Roman"/>
              </a:rPr>
              <a:t>f	f</a:t>
            </a:r>
            <a:r>
              <a:rPr sz="1200" i="1" spc="-8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459604" y="9582098"/>
            <a:ext cx="6819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98805" algn="l"/>
              </a:tabLst>
            </a:pPr>
            <a:r>
              <a:rPr sz="1200" dirty="0">
                <a:latin typeface="Times New Roman"/>
                <a:cs typeface="Times New Roman"/>
              </a:rPr>
              <a:t>où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1</a:t>
            </a:r>
            <a:r>
              <a:rPr sz="1200" spc="-85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spc="-10" dirty="0">
                <a:latin typeface="Symbol"/>
                <a:cs typeface="Symbol"/>
              </a:rPr>
              <a:t>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712720" y="1840864"/>
            <a:ext cx="0" cy="2363470"/>
          </a:xfrm>
          <a:custGeom>
            <a:avLst/>
            <a:gdLst/>
            <a:ahLst/>
            <a:cxnLst/>
            <a:rect l="l" t="t" r="r" b="b"/>
            <a:pathLst>
              <a:path h="2363470">
                <a:moveTo>
                  <a:pt x="0" y="0"/>
                </a:moveTo>
                <a:lnTo>
                  <a:pt x="0" y="236347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216400" y="1842134"/>
            <a:ext cx="635" cy="2362835"/>
          </a:xfrm>
          <a:custGeom>
            <a:avLst/>
            <a:gdLst/>
            <a:ahLst/>
            <a:cxnLst/>
            <a:rect l="l" t="t" r="r" b="b"/>
            <a:pathLst>
              <a:path w="635" h="2362835">
                <a:moveTo>
                  <a:pt x="0" y="0"/>
                </a:moveTo>
                <a:lnTo>
                  <a:pt x="635" y="236283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348615" y="3345179"/>
            <a:ext cx="6232525" cy="635"/>
          </a:xfrm>
          <a:custGeom>
            <a:avLst/>
            <a:gdLst/>
            <a:ahLst/>
            <a:cxnLst/>
            <a:rect l="l" t="t" r="r" b="b"/>
            <a:pathLst>
              <a:path w="6232525" h="635">
                <a:moveTo>
                  <a:pt x="0" y="0"/>
                </a:moveTo>
                <a:lnTo>
                  <a:pt x="6232525" y="634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47725" y="2700654"/>
            <a:ext cx="76200" cy="644525"/>
          </a:xfrm>
          <a:custGeom>
            <a:avLst/>
            <a:gdLst/>
            <a:ahLst/>
            <a:cxnLst/>
            <a:rect l="l" t="t" r="r" b="b"/>
            <a:pathLst>
              <a:path w="76200" h="644525">
                <a:moveTo>
                  <a:pt x="38100" y="50800"/>
                </a:moveTo>
                <a:lnTo>
                  <a:pt x="28575" y="57150"/>
                </a:lnTo>
                <a:lnTo>
                  <a:pt x="28575" y="644525"/>
                </a:lnTo>
                <a:lnTo>
                  <a:pt x="47625" y="644525"/>
                </a:lnTo>
                <a:lnTo>
                  <a:pt x="47625" y="57150"/>
                </a:lnTo>
                <a:lnTo>
                  <a:pt x="38100" y="50800"/>
                </a:lnTo>
                <a:close/>
              </a:path>
              <a:path w="76200" h="644525">
                <a:moveTo>
                  <a:pt x="38100" y="0"/>
                </a:moveTo>
                <a:lnTo>
                  <a:pt x="0" y="76200"/>
                </a:lnTo>
                <a:lnTo>
                  <a:pt x="28575" y="57150"/>
                </a:lnTo>
                <a:lnTo>
                  <a:pt x="28575" y="50800"/>
                </a:lnTo>
                <a:lnTo>
                  <a:pt x="63500" y="50800"/>
                </a:lnTo>
                <a:lnTo>
                  <a:pt x="38100" y="0"/>
                </a:lnTo>
                <a:close/>
              </a:path>
              <a:path w="76200" h="644525">
                <a:moveTo>
                  <a:pt x="63500" y="50800"/>
                </a:moveTo>
                <a:lnTo>
                  <a:pt x="47625" y="50800"/>
                </a:lnTo>
                <a:lnTo>
                  <a:pt x="47625" y="57150"/>
                </a:lnTo>
                <a:lnTo>
                  <a:pt x="76200" y="76200"/>
                </a:lnTo>
                <a:lnTo>
                  <a:pt x="63500" y="50800"/>
                </a:lnTo>
                <a:close/>
              </a:path>
              <a:path w="76200" h="644525">
                <a:moveTo>
                  <a:pt x="38100" y="50800"/>
                </a:moveTo>
                <a:lnTo>
                  <a:pt x="28575" y="50800"/>
                </a:lnTo>
                <a:lnTo>
                  <a:pt x="28575" y="57150"/>
                </a:lnTo>
                <a:lnTo>
                  <a:pt x="38100" y="50800"/>
                </a:lnTo>
                <a:close/>
              </a:path>
              <a:path w="76200" h="644525">
                <a:moveTo>
                  <a:pt x="47625" y="50800"/>
                </a:moveTo>
                <a:lnTo>
                  <a:pt x="38100" y="50800"/>
                </a:lnTo>
                <a:lnTo>
                  <a:pt x="47625" y="57150"/>
                </a:lnTo>
                <a:lnTo>
                  <a:pt x="47625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85825" y="2662554"/>
            <a:ext cx="1826895" cy="76200"/>
          </a:xfrm>
          <a:custGeom>
            <a:avLst/>
            <a:gdLst/>
            <a:ahLst/>
            <a:cxnLst/>
            <a:rect l="l" t="t" r="r" b="b"/>
            <a:pathLst>
              <a:path w="1826895" h="76200">
                <a:moveTo>
                  <a:pt x="1750695" y="0"/>
                </a:moveTo>
                <a:lnTo>
                  <a:pt x="1750695" y="76200"/>
                </a:lnTo>
                <a:lnTo>
                  <a:pt x="1814195" y="44450"/>
                </a:lnTo>
                <a:lnTo>
                  <a:pt x="1763395" y="44450"/>
                </a:lnTo>
                <a:lnTo>
                  <a:pt x="1763395" y="31750"/>
                </a:lnTo>
                <a:lnTo>
                  <a:pt x="1814195" y="31750"/>
                </a:lnTo>
                <a:lnTo>
                  <a:pt x="1750695" y="0"/>
                </a:lnTo>
                <a:close/>
              </a:path>
              <a:path w="1826895" h="76200">
                <a:moveTo>
                  <a:pt x="1750695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750695" y="44450"/>
                </a:lnTo>
                <a:lnTo>
                  <a:pt x="1750695" y="31750"/>
                </a:lnTo>
                <a:close/>
              </a:path>
              <a:path w="1826895" h="76200">
                <a:moveTo>
                  <a:pt x="1814195" y="31750"/>
                </a:moveTo>
                <a:lnTo>
                  <a:pt x="1763395" y="31750"/>
                </a:lnTo>
                <a:lnTo>
                  <a:pt x="1763395" y="44450"/>
                </a:lnTo>
                <a:lnTo>
                  <a:pt x="1814195" y="44450"/>
                </a:lnTo>
                <a:lnTo>
                  <a:pt x="1826895" y="38100"/>
                </a:lnTo>
                <a:lnTo>
                  <a:pt x="1814195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2712720" y="2700654"/>
            <a:ext cx="1504315" cy="0"/>
          </a:xfrm>
          <a:custGeom>
            <a:avLst/>
            <a:gdLst/>
            <a:ahLst/>
            <a:cxnLst/>
            <a:rect l="l" t="t" r="r" b="b"/>
            <a:pathLst>
              <a:path w="1504314">
                <a:moveTo>
                  <a:pt x="0" y="0"/>
                </a:moveTo>
                <a:lnTo>
                  <a:pt x="1504315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4213478" y="2695447"/>
            <a:ext cx="2045970" cy="1402715"/>
          </a:xfrm>
          <a:custGeom>
            <a:avLst/>
            <a:gdLst/>
            <a:ahLst/>
            <a:cxnLst/>
            <a:rect l="l" t="t" r="r" b="b"/>
            <a:pathLst>
              <a:path w="2045970" h="1402714">
                <a:moveTo>
                  <a:pt x="1979221" y="1364425"/>
                </a:moveTo>
                <a:lnTo>
                  <a:pt x="1961261" y="1390650"/>
                </a:lnTo>
                <a:lnTo>
                  <a:pt x="2045716" y="1402206"/>
                </a:lnTo>
                <a:lnTo>
                  <a:pt x="2028688" y="1371600"/>
                </a:lnTo>
                <a:lnTo>
                  <a:pt x="1989709" y="1371600"/>
                </a:lnTo>
                <a:lnTo>
                  <a:pt x="1979221" y="1364425"/>
                </a:lnTo>
                <a:close/>
              </a:path>
              <a:path w="2045970" h="1402714">
                <a:moveTo>
                  <a:pt x="1986445" y="1353875"/>
                </a:moveTo>
                <a:lnTo>
                  <a:pt x="1979221" y="1364425"/>
                </a:lnTo>
                <a:lnTo>
                  <a:pt x="1989709" y="1371600"/>
                </a:lnTo>
                <a:lnTo>
                  <a:pt x="1996948" y="1361058"/>
                </a:lnTo>
                <a:lnTo>
                  <a:pt x="1986445" y="1353875"/>
                </a:lnTo>
                <a:close/>
              </a:path>
              <a:path w="2045970" h="1402714">
                <a:moveTo>
                  <a:pt x="2004314" y="1327784"/>
                </a:moveTo>
                <a:lnTo>
                  <a:pt x="1986445" y="1353875"/>
                </a:lnTo>
                <a:lnTo>
                  <a:pt x="1996948" y="1361058"/>
                </a:lnTo>
                <a:lnTo>
                  <a:pt x="1989709" y="1371600"/>
                </a:lnTo>
                <a:lnTo>
                  <a:pt x="2028688" y="1371600"/>
                </a:lnTo>
                <a:lnTo>
                  <a:pt x="2004314" y="1327784"/>
                </a:lnTo>
                <a:close/>
              </a:path>
              <a:path w="2045970" h="1402714">
                <a:moveTo>
                  <a:pt x="7112" y="0"/>
                </a:moveTo>
                <a:lnTo>
                  <a:pt x="0" y="10413"/>
                </a:lnTo>
                <a:lnTo>
                  <a:pt x="1979221" y="1364425"/>
                </a:lnTo>
                <a:lnTo>
                  <a:pt x="1986445" y="1353875"/>
                </a:lnTo>
                <a:lnTo>
                  <a:pt x="71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85825" y="2700654"/>
            <a:ext cx="1826895" cy="1182370"/>
          </a:xfrm>
          <a:custGeom>
            <a:avLst/>
            <a:gdLst/>
            <a:ahLst/>
            <a:cxnLst/>
            <a:rect l="l" t="t" r="r" b="b"/>
            <a:pathLst>
              <a:path w="1826895" h="1182370">
                <a:moveTo>
                  <a:pt x="0" y="0"/>
                </a:moveTo>
                <a:lnTo>
                  <a:pt x="1826895" y="118237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851712" y="2400045"/>
            <a:ext cx="123189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B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851712" y="3366642"/>
            <a:ext cx="13144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A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2571114" y="2400045"/>
            <a:ext cx="8255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I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2464435" y="3366642"/>
            <a:ext cx="13970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H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968622" y="2400045"/>
            <a:ext cx="13017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5" dirty="0">
                <a:latin typeface="Times New Roman"/>
                <a:cs typeface="Times New Roman"/>
              </a:rPr>
              <a:t>I’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981322" y="3366642"/>
            <a:ext cx="17653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H’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5258180" y="3043173"/>
            <a:ext cx="16510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F’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455168" y="4128508"/>
            <a:ext cx="6649084" cy="2339340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R="1122680" algn="r">
              <a:lnSpc>
                <a:spcPct val="100000"/>
              </a:lnSpc>
              <a:spcBef>
                <a:spcPts val="880"/>
              </a:spcBef>
            </a:pPr>
            <a:r>
              <a:rPr sz="1150" b="1" spc="-5" dirty="0">
                <a:latin typeface="Times New Roman"/>
                <a:cs typeface="Times New Roman"/>
              </a:rPr>
              <a:t>S’</a:t>
            </a: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815"/>
              </a:spcBef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i="1" spc="5" dirty="0">
                <a:latin typeface="Times New Roman"/>
                <a:cs typeface="Times New Roman"/>
              </a:rPr>
              <a:t>BI </a:t>
            </a:r>
            <a:r>
              <a:rPr sz="1200" dirty="0">
                <a:latin typeface="Times New Roman"/>
                <a:cs typeface="Times New Roman"/>
              </a:rPr>
              <a:t>// à </a:t>
            </a:r>
            <a:r>
              <a:rPr sz="1200" spc="-5" dirty="0">
                <a:latin typeface="Times New Roman"/>
                <a:cs typeface="Times New Roman"/>
              </a:rPr>
              <a:t>l’axe </a:t>
            </a:r>
            <a:r>
              <a:rPr sz="1200" dirty="0">
                <a:latin typeface="Times New Roman"/>
                <a:cs typeface="Times New Roman"/>
              </a:rPr>
              <a:t>principale donne </a:t>
            </a:r>
            <a:r>
              <a:rPr sz="1200" spc="-5" dirty="0">
                <a:latin typeface="Times New Roman"/>
                <a:cs typeface="Times New Roman"/>
              </a:rPr>
              <a:t>lieu au </a:t>
            </a:r>
            <a:r>
              <a:rPr sz="1200" dirty="0">
                <a:latin typeface="Times New Roman"/>
                <a:cs typeface="Times New Roman"/>
              </a:rPr>
              <a:t>rayon </a:t>
            </a:r>
            <a:r>
              <a:rPr sz="1200" spc="-5" dirty="0">
                <a:latin typeface="Times New Roman"/>
                <a:cs typeface="Times New Roman"/>
              </a:rPr>
              <a:t>émergent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I’F’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</a:pP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</a:t>
            </a:r>
            <a:r>
              <a:rPr sz="1200" i="1" spc="-5" dirty="0">
                <a:latin typeface="Times New Roman"/>
                <a:cs typeface="Times New Roman"/>
              </a:rPr>
              <a:t>BFJ </a:t>
            </a:r>
            <a:r>
              <a:rPr sz="1200" dirty="0">
                <a:latin typeface="Times New Roman"/>
                <a:cs typeface="Times New Roman"/>
              </a:rPr>
              <a:t>passant par le </a:t>
            </a:r>
            <a:r>
              <a:rPr sz="1200" spc="-5" dirty="0">
                <a:latin typeface="Times New Roman"/>
                <a:cs typeface="Times New Roman"/>
              </a:rPr>
              <a:t>foyer </a:t>
            </a:r>
            <a:r>
              <a:rPr sz="1200" dirty="0">
                <a:latin typeface="Times New Roman"/>
                <a:cs typeface="Times New Roman"/>
              </a:rPr>
              <a:t>objet donne </a:t>
            </a:r>
            <a:r>
              <a:rPr sz="1200" spc="-5" dirty="0">
                <a:latin typeface="Times New Roman"/>
                <a:cs typeface="Times New Roman"/>
              </a:rPr>
              <a:t>lieu au rayon émergent </a:t>
            </a:r>
            <a:r>
              <a:rPr sz="1200" i="1" spc="-5" dirty="0">
                <a:latin typeface="Times New Roman"/>
                <a:cs typeface="Times New Roman"/>
              </a:rPr>
              <a:t>J’B’</a:t>
            </a:r>
            <a:r>
              <a:rPr sz="1200" spc="-5" dirty="0">
                <a:latin typeface="Times New Roman"/>
                <a:cs typeface="Times New Roman"/>
              </a:rPr>
              <a:t>// </a:t>
            </a:r>
            <a:r>
              <a:rPr sz="1200" dirty="0">
                <a:latin typeface="Times New Roman"/>
                <a:cs typeface="Times New Roman"/>
              </a:rPr>
              <a:t>à l’axe principal. </a:t>
            </a:r>
            <a:r>
              <a:rPr sz="1200" spc="-5" dirty="0">
                <a:latin typeface="Times New Roman"/>
                <a:cs typeface="Times New Roman"/>
              </a:rPr>
              <a:t>D’où </a:t>
            </a:r>
            <a:r>
              <a:rPr sz="1200" dirty="0">
                <a:latin typeface="Times New Roman"/>
                <a:cs typeface="Times New Roman"/>
              </a:rPr>
              <a:t>la  </a:t>
            </a:r>
            <a:r>
              <a:rPr sz="1200" spc="-5" dirty="0">
                <a:latin typeface="Times New Roman"/>
                <a:cs typeface="Times New Roman"/>
              </a:rPr>
              <a:t>construction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i="1" dirty="0">
                <a:latin typeface="Times New Roman"/>
                <a:cs typeface="Times New Roman"/>
              </a:rPr>
              <a:t>A’B’ </a:t>
            </a:r>
            <a:r>
              <a:rPr sz="1200" dirty="0">
                <a:latin typeface="Times New Roman"/>
                <a:cs typeface="Times New Roman"/>
              </a:rPr>
              <a:t>image de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i="1" spc="-5" dirty="0">
                <a:latin typeface="Times New Roman"/>
                <a:cs typeface="Times New Roman"/>
              </a:rPr>
              <a:t>AB</a:t>
            </a:r>
            <a:r>
              <a:rPr sz="1200" spc="-5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15"/>
              </a:lnSpc>
            </a:pPr>
            <a:r>
              <a:rPr sz="1200" b="1" spc="-5" dirty="0">
                <a:latin typeface="Times New Roman"/>
                <a:cs typeface="Times New Roman"/>
              </a:rPr>
              <a:t>Cas particuliers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2330450">
              <a:lnSpc>
                <a:spcPts val="1380"/>
              </a:lnSpc>
              <a:spcBef>
                <a:spcPts val="70"/>
              </a:spcBef>
            </a:pPr>
            <a:r>
              <a:rPr sz="1200" spc="-5" dirty="0">
                <a:latin typeface="Times New Roman"/>
                <a:cs typeface="Times New Roman"/>
              </a:rPr>
              <a:t>L’objet est </a:t>
            </a:r>
            <a:r>
              <a:rPr sz="1200" dirty="0">
                <a:latin typeface="Times New Roman"/>
                <a:cs typeface="Times New Roman"/>
              </a:rPr>
              <a:t>dans le </a:t>
            </a:r>
            <a:r>
              <a:rPr sz="1200" spc="-5" dirty="0">
                <a:latin typeface="Times New Roman"/>
                <a:cs typeface="Times New Roman"/>
              </a:rPr>
              <a:t>plan focal objet </a:t>
            </a:r>
            <a:r>
              <a:rPr sz="1200" dirty="0">
                <a:latin typeface="Times New Roman"/>
                <a:cs typeface="Times New Roman"/>
              </a:rPr>
              <a:t>donne lieu à une </a:t>
            </a:r>
            <a:r>
              <a:rPr sz="1200" spc="-5" dirty="0">
                <a:latin typeface="Times New Roman"/>
                <a:cs typeface="Times New Roman"/>
              </a:rPr>
              <a:t>image </a:t>
            </a:r>
            <a:r>
              <a:rPr sz="1200" dirty="0">
                <a:latin typeface="Times New Roman"/>
                <a:cs typeface="Times New Roman"/>
              </a:rPr>
              <a:t>à l’infinie.  </a:t>
            </a:r>
            <a:r>
              <a:rPr sz="1200" spc="-5" dirty="0">
                <a:latin typeface="Times New Roman"/>
                <a:cs typeface="Times New Roman"/>
              </a:rPr>
              <a:t>L’objet est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l’infinie </a:t>
            </a:r>
            <a:r>
              <a:rPr sz="1200" dirty="0">
                <a:latin typeface="Times New Roman"/>
                <a:cs typeface="Times New Roman"/>
              </a:rPr>
              <a:t>donne </a:t>
            </a:r>
            <a:r>
              <a:rPr sz="1200" spc="-5" dirty="0">
                <a:latin typeface="Times New Roman"/>
                <a:cs typeface="Times New Roman"/>
              </a:rPr>
              <a:t>lieu </a:t>
            </a:r>
            <a:r>
              <a:rPr sz="1200" dirty="0">
                <a:latin typeface="Times New Roman"/>
                <a:cs typeface="Times New Roman"/>
              </a:rPr>
              <a:t>à une image </a:t>
            </a: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plan focal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image.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100">
              <a:latin typeface="Times New Roman"/>
              <a:cs typeface="Times New Roman"/>
            </a:endParaRPr>
          </a:p>
          <a:p>
            <a:pPr marL="6985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4. </a:t>
            </a:r>
            <a:r>
              <a:rPr sz="1200" b="1" spc="-5" dirty="0">
                <a:latin typeface="Times New Roman"/>
                <a:cs typeface="Times New Roman"/>
              </a:rPr>
              <a:t>formule de conjugaisons</a:t>
            </a:r>
            <a:endParaRPr sz="1200">
              <a:latin typeface="Times New Roman"/>
              <a:cs typeface="Times New Roman"/>
            </a:endParaRPr>
          </a:p>
          <a:p>
            <a:pPr marL="241300">
              <a:lnSpc>
                <a:spcPts val="1410"/>
              </a:lnSpc>
            </a:pPr>
            <a:r>
              <a:rPr sz="1200" b="1" dirty="0">
                <a:latin typeface="Times New Roman"/>
                <a:cs typeface="Times New Roman"/>
              </a:rPr>
              <a:t>1. </a:t>
            </a:r>
            <a:r>
              <a:rPr sz="1200" b="1" spc="-5" dirty="0">
                <a:latin typeface="Times New Roman"/>
                <a:cs typeface="Times New Roman"/>
              </a:rPr>
              <a:t>double origine aux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foyers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Examinons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figure précédente </a:t>
            </a:r>
            <a:r>
              <a:rPr sz="1200" dirty="0">
                <a:latin typeface="Times New Roman"/>
                <a:cs typeface="Times New Roman"/>
              </a:rPr>
              <a:t>le triangle </a:t>
            </a:r>
            <a:r>
              <a:rPr sz="1200" i="1" spc="-5" dirty="0">
                <a:latin typeface="Times New Roman"/>
                <a:cs typeface="Times New Roman"/>
              </a:rPr>
              <a:t>BFA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1200" i="1" spc="-5" dirty="0">
                <a:latin typeface="Times New Roman"/>
                <a:cs typeface="Times New Roman"/>
              </a:rPr>
              <a:t>FHJ </a:t>
            </a:r>
            <a:r>
              <a:rPr sz="1200" spc="-5" dirty="0">
                <a:latin typeface="Times New Roman"/>
                <a:cs typeface="Times New Roman"/>
              </a:rPr>
              <a:t>sont semblables, </a:t>
            </a:r>
            <a:r>
              <a:rPr sz="1200" dirty="0">
                <a:latin typeface="Times New Roman"/>
                <a:cs typeface="Times New Roman"/>
              </a:rPr>
              <a:t>ce qui </a:t>
            </a:r>
            <a:r>
              <a:rPr sz="1200" spc="-5" dirty="0">
                <a:latin typeface="Times New Roman"/>
                <a:cs typeface="Times New Roman"/>
              </a:rPr>
              <a:t>permet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d’écrire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2249170" y="3903090"/>
            <a:ext cx="20383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(</a:t>
            </a:r>
            <a:r>
              <a:rPr sz="1150" b="1" spc="-5" dirty="0">
                <a:latin typeface="Times New Roman"/>
                <a:cs typeface="Times New Roman"/>
              </a:rPr>
              <a:t>n</a:t>
            </a:r>
            <a:r>
              <a:rPr sz="1150" b="1" dirty="0">
                <a:latin typeface="Times New Roman"/>
                <a:cs typeface="Times New Roman"/>
              </a:rPr>
              <a:t>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398645" y="3903090"/>
            <a:ext cx="252729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(</a:t>
            </a:r>
            <a:r>
              <a:rPr sz="1150" b="1" spc="-5" dirty="0">
                <a:latin typeface="Times New Roman"/>
                <a:cs typeface="Times New Roman"/>
              </a:rPr>
              <a:t>n</a:t>
            </a:r>
            <a:r>
              <a:rPr sz="1150" b="1" dirty="0">
                <a:latin typeface="Times New Roman"/>
                <a:cs typeface="Times New Roman"/>
              </a:rPr>
              <a:t>’)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/>
          <p:nvPr/>
        </p:nvSpPr>
        <p:spPr>
          <a:xfrm>
            <a:off x="2712720" y="3883024"/>
            <a:ext cx="1504315" cy="0"/>
          </a:xfrm>
          <a:custGeom>
            <a:avLst/>
            <a:gdLst/>
            <a:ahLst/>
            <a:cxnLst/>
            <a:rect l="l" t="t" r="r" b="b"/>
            <a:pathLst>
              <a:path w="1504314">
                <a:moveTo>
                  <a:pt x="0" y="0"/>
                </a:moveTo>
                <a:lnTo>
                  <a:pt x="1504315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4217034" y="3844924"/>
            <a:ext cx="2256790" cy="76200"/>
          </a:xfrm>
          <a:custGeom>
            <a:avLst/>
            <a:gdLst/>
            <a:ahLst/>
            <a:cxnLst/>
            <a:rect l="l" t="t" r="r" b="b"/>
            <a:pathLst>
              <a:path w="2256790" h="76200">
                <a:moveTo>
                  <a:pt x="2180590" y="0"/>
                </a:moveTo>
                <a:lnTo>
                  <a:pt x="2180590" y="76200"/>
                </a:lnTo>
                <a:lnTo>
                  <a:pt x="2244090" y="44450"/>
                </a:lnTo>
                <a:lnTo>
                  <a:pt x="2193290" y="44450"/>
                </a:lnTo>
                <a:lnTo>
                  <a:pt x="2193290" y="31750"/>
                </a:lnTo>
                <a:lnTo>
                  <a:pt x="2244090" y="31750"/>
                </a:lnTo>
                <a:lnTo>
                  <a:pt x="2180590" y="0"/>
                </a:lnTo>
                <a:close/>
              </a:path>
              <a:path w="2256790" h="76200">
                <a:moveTo>
                  <a:pt x="218059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2180590" y="44450"/>
                </a:lnTo>
                <a:lnTo>
                  <a:pt x="2180590" y="31750"/>
                </a:lnTo>
                <a:close/>
              </a:path>
              <a:path w="2256790" h="76200">
                <a:moveTo>
                  <a:pt x="2244090" y="31750"/>
                </a:moveTo>
                <a:lnTo>
                  <a:pt x="2193290" y="31750"/>
                </a:lnTo>
                <a:lnTo>
                  <a:pt x="2193290" y="44450"/>
                </a:lnTo>
                <a:lnTo>
                  <a:pt x="2244090" y="44450"/>
                </a:lnTo>
                <a:lnTo>
                  <a:pt x="2256790" y="38100"/>
                </a:lnTo>
                <a:lnTo>
                  <a:pt x="224409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/>
          <p:nvPr/>
        </p:nvSpPr>
        <p:spPr>
          <a:xfrm>
            <a:off x="2785998" y="3903090"/>
            <a:ext cx="9906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J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1819401" y="3473323"/>
            <a:ext cx="11493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F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3968622" y="3903090"/>
            <a:ext cx="14732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dirty="0">
                <a:latin typeface="Times New Roman"/>
                <a:cs typeface="Times New Roman"/>
              </a:rPr>
              <a:t>J’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/>
          <p:nvPr/>
        </p:nvSpPr>
        <p:spPr>
          <a:xfrm>
            <a:off x="5898515" y="3345179"/>
            <a:ext cx="76200" cy="537845"/>
          </a:xfrm>
          <a:custGeom>
            <a:avLst/>
            <a:gdLst/>
            <a:ahLst/>
            <a:cxnLst/>
            <a:rect l="l" t="t" r="r" b="b"/>
            <a:pathLst>
              <a:path w="76200" h="537845">
                <a:moveTo>
                  <a:pt x="0" y="461645"/>
                </a:moveTo>
                <a:lnTo>
                  <a:pt x="38100" y="537845"/>
                </a:lnTo>
                <a:lnTo>
                  <a:pt x="63500" y="487045"/>
                </a:lnTo>
                <a:lnTo>
                  <a:pt x="30225" y="487045"/>
                </a:lnTo>
                <a:lnTo>
                  <a:pt x="30099" y="481711"/>
                </a:lnTo>
                <a:lnTo>
                  <a:pt x="0" y="461645"/>
                </a:lnTo>
                <a:close/>
              </a:path>
              <a:path w="76200" h="537845">
                <a:moveTo>
                  <a:pt x="30225" y="481795"/>
                </a:moveTo>
                <a:lnTo>
                  <a:pt x="30225" y="487045"/>
                </a:lnTo>
                <a:lnTo>
                  <a:pt x="38100" y="487045"/>
                </a:lnTo>
                <a:lnTo>
                  <a:pt x="30225" y="481795"/>
                </a:lnTo>
                <a:close/>
              </a:path>
              <a:path w="76200" h="537845">
                <a:moveTo>
                  <a:pt x="46100" y="0"/>
                </a:moveTo>
                <a:lnTo>
                  <a:pt x="30225" y="0"/>
                </a:lnTo>
                <a:lnTo>
                  <a:pt x="30225" y="481795"/>
                </a:lnTo>
                <a:lnTo>
                  <a:pt x="38100" y="487045"/>
                </a:lnTo>
                <a:lnTo>
                  <a:pt x="45974" y="481795"/>
                </a:lnTo>
                <a:lnTo>
                  <a:pt x="46100" y="0"/>
                </a:lnTo>
                <a:close/>
              </a:path>
              <a:path w="76200" h="537845">
                <a:moveTo>
                  <a:pt x="46100" y="481711"/>
                </a:moveTo>
                <a:lnTo>
                  <a:pt x="38100" y="487045"/>
                </a:lnTo>
                <a:lnTo>
                  <a:pt x="46100" y="487045"/>
                </a:lnTo>
                <a:lnTo>
                  <a:pt x="46100" y="481711"/>
                </a:lnTo>
                <a:close/>
              </a:path>
              <a:path w="76200" h="537845">
                <a:moveTo>
                  <a:pt x="76200" y="461645"/>
                </a:moveTo>
                <a:lnTo>
                  <a:pt x="46100" y="481711"/>
                </a:lnTo>
                <a:lnTo>
                  <a:pt x="46100" y="487045"/>
                </a:lnTo>
                <a:lnTo>
                  <a:pt x="63500" y="487045"/>
                </a:lnTo>
                <a:lnTo>
                  <a:pt x="76200" y="4616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 txBox="1"/>
          <p:nvPr/>
        </p:nvSpPr>
        <p:spPr>
          <a:xfrm>
            <a:off x="5795009" y="3903090"/>
            <a:ext cx="172085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5" dirty="0">
                <a:latin typeface="Times New Roman"/>
                <a:cs typeface="Times New Roman"/>
              </a:rPr>
              <a:t>B’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5901690" y="3043173"/>
            <a:ext cx="179070" cy="201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50" b="1" spc="-5" dirty="0">
                <a:latin typeface="Times New Roman"/>
                <a:cs typeface="Times New Roman"/>
              </a:rPr>
              <a:t>A’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74" name="object 74"/>
          <p:cNvSpPr/>
          <p:nvPr/>
        </p:nvSpPr>
        <p:spPr>
          <a:xfrm>
            <a:off x="4637785" y="2987420"/>
            <a:ext cx="330200" cy="222250"/>
          </a:xfrm>
          <a:custGeom>
            <a:avLst/>
            <a:gdLst/>
            <a:ahLst/>
            <a:cxnLst/>
            <a:rect l="l" t="t" r="r" b="b"/>
            <a:pathLst>
              <a:path w="330200" h="222250">
                <a:moveTo>
                  <a:pt x="7874" y="0"/>
                </a:moveTo>
                <a:lnTo>
                  <a:pt x="3937" y="762"/>
                </a:lnTo>
                <a:lnTo>
                  <a:pt x="1904" y="3683"/>
                </a:lnTo>
                <a:lnTo>
                  <a:pt x="0" y="6604"/>
                </a:lnTo>
                <a:lnTo>
                  <a:pt x="762" y="10541"/>
                </a:lnTo>
                <a:lnTo>
                  <a:pt x="3683" y="12573"/>
                </a:lnTo>
                <a:lnTo>
                  <a:pt x="6730" y="14478"/>
                </a:lnTo>
                <a:lnTo>
                  <a:pt x="10667" y="13716"/>
                </a:lnTo>
                <a:lnTo>
                  <a:pt x="14477" y="7874"/>
                </a:lnTo>
                <a:lnTo>
                  <a:pt x="13715" y="3937"/>
                </a:lnTo>
                <a:lnTo>
                  <a:pt x="10794" y="1905"/>
                </a:lnTo>
                <a:lnTo>
                  <a:pt x="7874" y="0"/>
                </a:lnTo>
                <a:close/>
              </a:path>
              <a:path w="330200" h="222250">
                <a:moveTo>
                  <a:pt x="28955" y="14097"/>
                </a:moveTo>
                <a:lnTo>
                  <a:pt x="25018" y="14859"/>
                </a:lnTo>
                <a:lnTo>
                  <a:pt x="21209" y="20701"/>
                </a:lnTo>
                <a:lnTo>
                  <a:pt x="21971" y="24638"/>
                </a:lnTo>
                <a:lnTo>
                  <a:pt x="24891" y="26670"/>
                </a:lnTo>
                <a:lnTo>
                  <a:pt x="27812" y="28575"/>
                </a:lnTo>
                <a:lnTo>
                  <a:pt x="31750" y="27686"/>
                </a:lnTo>
                <a:lnTo>
                  <a:pt x="33743" y="24638"/>
                </a:lnTo>
                <a:lnTo>
                  <a:pt x="35687" y="21844"/>
                </a:lnTo>
                <a:lnTo>
                  <a:pt x="34798" y="17907"/>
                </a:lnTo>
                <a:lnTo>
                  <a:pt x="28955" y="14097"/>
                </a:lnTo>
                <a:close/>
              </a:path>
              <a:path w="330200" h="222250">
                <a:moveTo>
                  <a:pt x="50164" y="28194"/>
                </a:moveTo>
                <a:lnTo>
                  <a:pt x="46227" y="28956"/>
                </a:lnTo>
                <a:lnTo>
                  <a:pt x="44113" y="32004"/>
                </a:lnTo>
                <a:lnTo>
                  <a:pt x="42290" y="34798"/>
                </a:lnTo>
                <a:lnTo>
                  <a:pt x="43179" y="38735"/>
                </a:lnTo>
                <a:lnTo>
                  <a:pt x="46100" y="40640"/>
                </a:lnTo>
                <a:lnTo>
                  <a:pt x="49022" y="42672"/>
                </a:lnTo>
                <a:lnTo>
                  <a:pt x="52959" y="41783"/>
                </a:lnTo>
                <a:lnTo>
                  <a:pt x="56768" y="35941"/>
                </a:lnTo>
                <a:lnTo>
                  <a:pt x="56006" y="32004"/>
                </a:lnTo>
                <a:lnTo>
                  <a:pt x="50164" y="28194"/>
                </a:lnTo>
                <a:close/>
              </a:path>
              <a:path w="330200" h="222250">
                <a:moveTo>
                  <a:pt x="71247" y="42291"/>
                </a:moveTo>
                <a:lnTo>
                  <a:pt x="67310" y="43053"/>
                </a:lnTo>
                <a:lnTo>
                  <a:pt x="63500" y="48895"/>
                </a:lnTo>
                <a:lnTo>
                  <a:pt x="64262" y="52832"/>
                </a:lnTo>
                <a:lnTo>
                  <a:pt x="67183" y="54737"/>
                </a:lnTo>
                <a:lnTo>
                  <a:pt x="70103" y="56769"/>
                </a:lnTo>
                <a:lnTo>
                  <a:pt x="74040" y="55880"/>
                </a:lnTo>
                <a:lnTo>
                  <a:pt x="76155" y="52832"/>
                </a:lnTo>
                <a:lnTo>
                  <a:pt x="77977" y="50038"/>
                </a:lnTo>
                <a:lnTo>
                  <a:pt x="77088" y="46101"/>
                </a:lnTo>
                <a:lnTo>
                  <a:pt x="71247" y="42291"/>
                </a:lnTo>
                <a:close/>
              </a:path>
              <a:path w="330200" h="222250">
                <a:moveTo>
                  <a:pt x="92455" y="56261"/>
                </a:moveTo>
                <a:lnTo>
                  <a:pt x="88518" y="57150"/>
                </a:lnTo>
                <a:lnTo>
                  <a:pt x="86525" y="60198"/>
                </a:lnTo>
                <a:lnTo>
                  <a:pt x="84581" y="62992"/>
                </a:lnTo>
                <a:lnTo>
                  <a:pt x="85471" y="66929"/>
                </a:lnTo>
                <a:lnTo>
                  <a:pt x="91312" y="70739"/>
                </a:lnTo>
                <a:lnTo>
                  <a:pt x="95250" y="69977"/>
                </a:lnTo>
                <a:lnTo>
                  <a:pt x="99060" y="64135"/>
                </a:lnTo>
                <a:lnTo>
                  <a:pt x="98298" y="60198"/>
                </a:lnTo>
                <a:lnTo>
                  <a:pt x="95376" y="58293"/>
                </a:lnTo>
                <a:lnTo>
                  <a:pt x="92455" y="56261"/>
                </a:lnTo>
                <a:close/>
              </a:path>
              <a:path w="330200" h="222250">
                <a:moveTo>
                  <a:pt x="113537" y="70358"/>
                </a:moveTo>
                <a:lnTo>
                  <a:pt x="109600" y="71247"/>
                </a:lnTo>
                <a:lnTo>
                  <a:pt x="105790" y="77089"/>
                </a:lnTo>
                <a:lnTo>
                  <a:pt x="106552" y="81026"/>
                </a:lnTo>
                <a:lnTo>
                  <a:pt x="109474" y="82931"/>
                </a:lnTo>
                <a:lnTo>
                  <a:pt x="112522" y="84836"/>
                </a:lnTo>
                <a:lnTo>
                  <a:pt x="116459" y="84074"/>
                </a:lnTo>
                <a:lnTo>
                  <a:pt x="120268" y="78232"/>
                </a:lnTo>
                <a:lnTo>
                  <a:pt x="119506" y="74295"/>
                </a:lnTo>
                <a:lnTo>
                  <a:pt x="116586" y="72390"/>
                </a:lnTo>
                <a:lnTo>
                  <a:pt x="113537" y="70358"/>
                </a:lnTo>
                <a:close/>
              </a:path>
              <a:path w="330200" h="222250">
                <a:moveTo>
                  <a:pt x="134747" y="84455"/>
                </a:moveTo>
                <a:lnTo>
                  <a:pt x="130810" y="85217"/>
                </a:lnTo>
                <a:lnTo>
                  <a:pt x="128904" y="88138"/>
                </a:lnTo>
                <a:lnTo>
                  <a:pt x="127000" y="91186"/>
                </a:lnTo>
                <a:lnTo>
                  <a:pt x="127762" y="95123"/>
                </a:lnTo>
                <a:lnTo>
                  <a:pt x="133603" y="98933"/>
                </a:lnTo>
                <a:lnTo>
                  <a:pt x="137540" y="98171"/>
                </a:lnTo>
                <a:lnTo>
                  <a:pt x="139534" y="95123"/>
                </a:lnTo>
                <a:lnTo>
                  <a:pt x="141477" y="92329"/>
                </a:lnTo>
                <a:lnTo>
                  <a:pt x="140588" y="88392"/>
                </a:lnTo>
                <a:lnTo>
                  <a:pt x="137667" y="86360"/>
                </a:lnTo>
                <a:lnTo>
                  <a:pt x="134747" y="84455"/>
                </a:lnTo>
                <a:close/>
              </a:path>
              <a:path w="330200" h="222250">
                <a:moveTo>
                  <a:pt x="155955" y="98552"/>
                </a:moveTo>
                <a:lnTo>
                  <a:pt x="152018" y="99314"/>
                </a:lnTo>
                <a:lnTo>
                  <a:pt x="149904" y="102362"/>
                </a:lnTo>
                <a:lnTo>
                  <a:pt x="148081" y="105156"/>
                </a:lnTo>
                <a:lnTo>
                  <a:pt x="148971" y="109093"/>
                </a:lnTo>
                <a:lnTo>
                  <a:pt x="151891" y="111125"/>
                </a:lnTo>
                <a:lnTo>
                  <a:pt x="154812" y="113030"/>
                </a:lnTo>
                <a:lnTo>
                  <a:pt x="158750" y="112268"/>
                </a:lnTo>
                <a:lnTo>
                  <a:pt x="160654" y="109347"/>
                </a:lnTo>
                <a:lnTo>
                  <a:pt x="162560" y="106299"/>
                </a:lnTo>
                <a:lnTo>
                  <a:pt x="161798" y="102362"/>
                </a:lnTo>
                <a:lnTo>
                  <a:pt x="155955" y="98552"/>
                </a:lnTo>
                <a:close/>
              </a:path>
              <a:path w="330200" h="222250">
                <a:moveTo>
                  <a:pt x="177037" y="112649"/>
                </a:moveTo>
                <a:lnTo>
                  <a:pt x="173100" y="113411"/>
                </a:lnTo>
                <a:lnTo>
                  <a:pt x="169290" y="119253"/>
                </a:lnTo>
                <a:lnTo>
                  <a:pt x="170052" y="123190"/>
                </a:lnTo>
                <a:lnTo>
                  <a:pt x="172974" y="125095"/>
                </a:lnTo>
                <a:lnTo>
                  <a:pt x="175894" y="127127"/>
                </a:lnTo>
                <a:lnTo>
                  <a:pt x="179831" y="126238"/>
                </a:lnTo>
                <a:lnTo>
                  <a:pt x="181946" y="123190"/>
                </a:lnTo>
                <a:lnTo>
                  <a:pt x="183768" y="120396"/>
                </a:lnTo>
                <a:lnTo>
                  <a:pt x="182879" y="116459"/>
                </a:lnTo>
                <a:lnTo>
                  <a:pt x="177037" y="112649"/>
                </a:lnTo>
                <a:close/>
              </a:path>
              <a:path w="330200" h="222250">
                <a:moveTo>
                  <a:pt x="198119" y="126746"/>
                </a:moveTo>
                <a:lnTo>
                  <a:pt x="194183" y="127508"/>
                </a:lnTo>
                <a:lnTo>
                  <a:pt x="192277" y="130556"/>
                </a:lnTo>
                <a:lnTo>
                  <a:pt x="190373" y="133477"/>
                </a:lnTo>
                <a:lnTo>
                  <a:pt x="191262" y="137414"/>
                </a:lnTo>
                <a:lnTo>
                  <a:pt x="194183" y="139319"/>
                </a:lnTo>
                <a:lnTo>
                  <a:pt x="197230" y="141224"/>
                </a:lnTo>
                <a:lnTo>
                  <a:pt x="201167" y="140335"/>
                </a:lnTo>
                <a:lnTo>
                  <a:pt x="202946" y="137414"/>
                </a:lnTo>
                <a:lnTo>
                  <a:pt x="204850" y="134366"/>
                </a:lnTo>
                <a:lnTo>
                  <a:pt x="204088" y="130556"/>
                </a:lnTo>
                <a:lnTo>
                  <a:pt x="201040" y="128651"/>
                </a:lnTo>
                <a:lnTo>
                  <a:pt x="198119" y="126746"/>
                </a:lnTo>
                <a:close/>
              </a:path>
              <a:path w="330200" h="222250">
                <a:moveTo>
                  <a:pt x="219328" y="140716"/>
                </a:moveTo>
                <a:lnTo>
                  <a:pt x="215391" y="141605"/>
                </a:lnTo>
                <a:lnTo>
                  <a:pt x="213487" y="144526"/>
                </a:lnTo>
                <a:lnTo>
                  <a:pt x="211581" y="147574"/>
                </a:lnTo>
                <a:lnTo>
                  <a:pt x="212471" y="151511"/>
                </a:lnTo>
                <a:lnTo>
                  <a:pt x="215391" y="153289"/>
                </a:lnTo>
                <a:lnTo>
                  <a:pt x="218312" y="155194"/>
                </a:lnTo>
                <a:lnTo>
                  <a:pt x="222250" y="154432"/>
                </a:lnTo>
                <a:lnTo>
                  <a:pt x="224154" y="151511"/>
                </a:lnTo>
                <a:lnTo>
                  <a:pt x="226060" y="148463"/>
                </a:lnTo>
                <a:lnTo>
                  <a:pt x="225171" y="144526"/>
                </a:lnTo>
                <a:lnTo>
                  <a:pt x="219328" y="140716"/>
                </a:lnTo>
                <a:close/>
              </a:path>
              <a:path w="330200" h="222250">
                <a:moveTo>
                  <a:pt x="287527" y="147955"/>
                </a:moveTo>
                <a:lnTo>
                  <a:pt x="267354" y="178184"/>
                </a:lnTo>
                <a:lnTo>
                  <a:pt x="264540" y="182499"/>
                </a:lnTo>
                <a:lnTo>
                  <a:pt x="245237" y="211328"/>
                </a:lnTo>
                <a:lnTo>
                  <a:pt x="329818" y="221869"/>
                </a:lnTo>
                <a:lnTo>
                  <a:pt x="287527" y="147955"/>
                </a:lnTo>
                <a:close/>
              </a:path>
              <a:path w="330200" h="222250">
                <a:moveTo>
                  <a:pt x="261619" y="168910"/>
                </a:moveTo>
                <a:lnTo>
                  <a:pt x="257683" y="169799"/>
                </a:lnTo>
                <a:lnTo>
                  <a:pt x="253873" y="175641"/>
                </a:lnTo>
                <a:lnTo>
                  <a:pt x="254762" y="179578"/>
                </a:lnTo>
                <a:lnTo>
                  <a:pt x="260603" y="183388"/>
                </a:lnTo>
                <a:lnTo>
                  <a:pt x="264463" y="182516"/>
                </a:lnTo>
                <a:lnTo>
                  <a:pt x="267354" y="178184"/>
                </a:lnTo>
                <a:lnTo>
                  <a:pt x="268350" y="176657"/>
                </a:lnTo>
                <a:lnTo>
                  <a:pt x="267462" y="172720"/>
                </a:lnTo>
                <a:lnTo>
                  <a:pt x="261619" y="168910"/>
                </a:lnTo>
                <a:close/>
              </a:path>
              <a:path w="330200" h="222250">
                <a:moveTo>
                  <a:pt x="267354" y="178184"/>
                </a:moveTo>
                <a:lnTo>
                  <a:pt x="264463" y="182516"/>
                </a:lnTo>
                <a:lnTo>
                  <a:pt x="267354" y="178184"/>
                </a:lnTo>
                <a:close/>
              </a:path>
              <a:path w="330200" h="222250">
                <a:moveTo>
                  <a:pt x="240411" y="154813"/>
                </a:moveTo>
                <a:lnTo>
                  <a:pt x="236474" y="155702"/>
                </a:lnTo>
                <a:lnTo>
                  <a:pt x="234568" y="158623"/>
                </a:lnTo>
                <a:lnTo>
                  <a:pt x="232790" y="161544"/>
                </a:lnTo>
                <a:lnTo>
                  <a:pt x="233552" y="165481"/>
                </a:lnTo>
                <a:lnTo>
                  <a:pt x="236474" y="167386"/>
                </a:lnTo>
                <a:lnTo>
                  <a:pt x="239522" y="169291"/>
                </a:lnTo>
                <a:lnTo>
                  <a:pt x="243459" y="168529"/>
                </a:lnTo>
                <a:lnTo>
                  <a:pt x="245363" y="165481"/>
                </a:lnTo>
                <a:lnTo>
                  <a:pt x="247268" y="162560"/>
                </a:lnTo>
                <a:lnTo>
                  <a:pt x="246379" y="158623"/>
                </a:lnTo>
                <a:lnTo>
                  <a:pt x="243459" y="156718"/>
                </a:lnTo>
                <a:lnTo>
                  <a:pt x="240411" y="154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306575" y="2970275"/>
            <a:ext cx="330200" cy="222885"/>
          </a:xfrm>
          <a:custGeom>
            <a:avLst/>
            <a:gdLst/>
            <a:ahLst/>
            <a:cxnLst/>
            <a:rect l="l" t="t" r="r" b="b"/>
            <a:pathLst>
              <a:path w="330200" h="222885">
                <a:moveTo>
                  <a:pt x="7746" y="0"/>
                </a:moveTo>
                <a:lnTo>
                  <a:pt x="3810" y="888"/>
                </a:lnTo>
                <a:lnTo>
                  <a:pt x="0" y="6730"/>
                </a:lnTo>
                <a:lnTo>
                  <a:pt x="889" y="10667"/>
                </a:lnTo>
                <a:lnTo>
                  <a:pt x="6731" y="14477"/>
                </a:lnTo>
                <a:lnTo>
                  <a:pt x="10668" y="13715"/>
                </a:lnTo>
                <a:lnTo>
                  <a:pt x="12573" y="10667"/>
                </a:lnTo>
                <a:lnTo>
                  <a:pt x="14478" y="7747"/>
                </a:lnTo>
                <a:lnTo>
                  <a:pt x="13715" y="3809"/>
                </a:lnTo>
                <a:lnTo>
                  <a:pt x="10668" y="1904"/>
                </a:lnTo>
                <a:lnTo>
                  <a:pt x="7746" y="0"/>
                </a:lnTo>
                <a:close/>
              </a:path>
              <a:path w="330200" h="222885">
                <a:moveTo>
                  <a:pt x="28956" y="14097"/>
                </a:moveTo>
                <a:lnTo>
                  <a:pt x="25018" y="14985"/>
                </a:lnTo>
                <a:lnTo>
                  <a:pt x="23114" y="17906"/>
                </a:lnTo>
                <a:lnTo>
                  <a:pt x="21082" y="20827"/>
                </a:lnTo>
                <a:lnTo>
                  <a:pt x="21971" y="24764"/>
                </a:lnTo>
                <a:lnTo>
                  <a:pt x="27812" y="28575"/>
                </a:lnTo>
                <a:lnTo>
                  <a:pt x="31750" y="27812"/>
                </a:lnTo>
                <a:lnTo>
                  <a:pt x="33734" y="24764"/>
                </a:lnTo>
                <a:lnTo>
                  <a:pt x="35560" y="21843"/>
                </a:lnTo>
                <a:lnTo>
                  <a:pt x="34798" y="17906"/>
                </a:lnTo>
                <a:lnTo>
                  <a:pt x="28956" y="14097"/>
                </a:lnTo>
                <a:close/>
              </a:path>
              <a:path w="330200" h="222885">
                <a:moveTo>
                  <a:pt x="50037" y="28193"/>
                </a:moveTo>
                <a:lnTo>
                  <a:pt x="46101" y="29082"/>
                </a:lnTo>
                <a:lnTo>
                  <a:pt x="42290" y="34925"/>
                </a:lnTo>
                <a:lnTo>
                  <a:pt x="43053" y="38861"/>
                </a:lnTo>
                <a:lnTo>
                  <a:pt x="45974" y="40766"/>
                </a:lnTo>
                <a:lnTo>
                  <a:pt x="46101" y="40766"/>
                </a:lnTo>
                <a:lnTo>
                  <a:pt x="49021" y="42672"/>
                </a:lnTo>
                <a:lnTo>
                  <a:pt x="52959" y="41909"/>
                </a:lnTo>
                <a:lnTo>
                  <a:pt x="54943" y="38861"/>
                </a:lnTo>
                <a:lnTo>
                  <a:pt x="56768" y="35940"/>
                </a:lnTo>
                <a:lnTo>
                  <a:pt x="55880" y="32003"/>
                </a:lnTo>
                <a:lnTo>
                  <a:pt x="50037" y="28193"/>
                </a:lnTo>
                <a:close/>
              </a:path>
              <a:path w="330200" h="222885">
                <a:moveTo>
                  <a:pt x="71247" y="42290"/>
                </a:moveTo>
                <a:lnTo>
                  <a:pt x="67310" y="43179"/>
                </a:lnTo>
                <a:lnTo>
                  <a:pt x="65195" y="46227"/>
                </a:lnTo>
                <a:lnTo>
                  <a:pt x="63373" y="49022"/>
                </a:lnTo>
                <a:lnTo>
                  <a:pt x="64262" y="52958"/>
                </a:lnTo>
                <a:lnTo>
                  <a:pt x="70104" y="56768"/>
                </a:lnTo>
                <a:lnTo>
                  <a:pt x="74040" y="56006"/>
                </a:lnTo>
                <a:lnTo>
                  <a:pt x="77851" y="50164"/>
                </a:lnTo>
                <a:lnTo>
                  <a:pt x="77089" y="46227"/>
                </a:lnTo>
                <a:lnTo>
                  <a:pt x="74168" y="44196"/>
                </a:lnTo>
                <a:lnTo>
                  <a:pt x="71247" y="42290"/>
                </a:lnTo>
                <a:close/>
              </a:path>
              <a:path w="330200" h="222885">
                <a:moveTo>
                  <a:pt x="92329" y="56387"/>
                </a:moveTo>
                <a:lnTo>
                  <a:pt x="88392" y="57276"/>
                </a:lnTo>
                <a:lnTo>
                  <a:pt x="84582" y="63118"/>
                </a:lnTo>
                <a:lnTo>
                  <a:pt x="85343" y="67055"/>
                </a:lnTo>
                <a:lnTo>
                  <a:pt x="88265" y="68960"/>
                </a:lnTo>
                <a:lnTo>
                  <a:pt x="91312" y="70865"/>
                </a:lnTo>
                <a:lnTo>
                  <a:pt x="95250" y="70103"/>
                </a:lnTo>
                <a:lnTo>
                  <a:pt x="99060" y="64261"/>
                </a:lnTo>
                <a:lnTo>
                  <a:pt x="98171" y="60325"/>
                </a:lnTo>
                <a:lnTo>
                  <a:pt x="95250" y="58419"/>
                </a:lnTo>
                <a:lnTo>
                  <a:pt x="92329" y="56387"/>
                </a:lnTo>
                <a:close/>
              </a:path>
              <a:path w="330200" h="222885">
                <a:moveTo>
                  <a:pt x="113537" y="70484"/>
                </a:moveTo>
                <a:lnTo>
                  <a:pt x="109601" y="71374"/>
                </a:lnTo>
                <a:lnTo>
                  <a:pt x="107486" y="74422"/>
                </a:lnTo>
                <a:lnTo>
                  <a:pt x="105664" y="77215"/>
                </a:lnTo>
                <a:lnTo>
                  <a:pt x="106553" y="81152"/>
                </a:lnTo>
                <a:lnTo>
                  <a:pt x="112395" y="84962"/>
                </a:lnTo>
                <a:lnTo>
                  <a:pt x="116332" y="84200"/>
                </a:lnTo>
                <a:lnTo>
                  <a:pt x="120142" y="78358"/>
                </a:lnTo>
                <a:lnTo>
                  <a:pt x="119380" y="74422"/>
                </a:lnTo>
                <a:lnTo>
                  <a:pt x="116459" y="72516"/>
                </a:lnTo>
                <a:lnTo>
                  <a:pt x="113537" y="70484"/>
                </a:lnTo>
                <a:close/>
              </a:path>
              <a:path w="330200" h="222885">
                <a:moveTo>
                  <a:pt x="134620" y="84581"/>
                </a:moveTo>
                <a:lnTo>
                  <a:pt x="130683" y="85471"/>
                </a:lnTo>
                <a:lnTo>
                  <a:pt x="126873" y="91312"/>
                </a:lnTo>
                <a:lnTo>
                  <a:pt x="127635" y="95250"/>
                </a:lnTo>
                <a:lnTo>
                  <a:pt x="133477" y="99059"/>
                </a:lnTo>
                <a:lnTo>
                  <a:pt x="137414" y="98298"/>
                </a:lnTo>
                <a:lnTo>
                  <a:pt x="139528" y="95250"/>
                </a:lnTo>
                <a:lnTo>
                  <a:pt x="141351" y="92455"/>
                </a:lnTo>
                <a:lnTo>
                  <a:pt x="140462" y="88518"/>
                </a:lnTo>
                <a:lnTo>
                  <a:pt x="137540" y="86613"/>
                </a:lnTo>
                <a:lnTo>
                  <a:pt x="134620" y="84581"/>
                </a:lnTo>
                <a:close/>
              </a:path>
              <a:path w="330200" h="222885">
                <a:moveTo>
                  <a:pt x="155702" y="98805"/>
                </a:moveTo>
                <a:lnTo>
                  <a:pt x="151765" y="99567"/>
                </a:lnTo>
                <a:lnTo>
                  <a:pt x="147955" y="105409"/>
                </a:lnTo>
                <a:lnTo>
                  <a:pt x="148844" y="109347"/>
                </a:lnTo>
                <a:lnTo>
                  <a:pt x="154686" y="113156"/>
                </a:lnTo>
                <a:lnTo>
                  <a:pt x="158623" y="112394"/>
                </a:lnTo>
                <a:lnTo>
                  <a:pt x="162433" y="106552"/>
                </a:lnTo>
                <a:lnTo>
                  <a:pt x="161671" y="102615"/>
                </a:lnTo>
                <a:lnTo>
                  <a:pt x="158750" y="100710"/>
                </a:lnTo>
                <a:lnTo>
                  <a:pt x="155702" y="98805"/>
                </a:lnTo>
                <a:close/>
              </a:path>
              <a:path w="330200" h="222885">
                <a:moveTo>
                  <a:pt x="176911" y="112902"/>
                </a:moveTo>
                <a:lnTo>
                  <a:pt x="172974" y="113664"/>
                </a:lnTo>
                <a:lnTo>
                  <a:pt x="169164" y="119506"/>
                </a:lnTo>
                <a:lnTo>
                  <a:pt x="169926" y="123443"/>
                </a:lnTo>
                <a:lnTo>
                  <a:pt x="172847" y="125349"/>
                </a:lnTo>
                <a:lnTo>
                  <a:pt x="175768" y="127380"/>
                </a:lnTo>
                <a:lnTo>
                  <a:pt x="179705" y="126491"/>
                </a:lnTo>
                <a:lnTo>
                  <a:pt x="181698" y="123443"/>
                </a:lnTo>
                <a:lnTo>
                  <a:pt x="183642" y="120650"/>
                </a:lnTo>
                <a:lnTo>
                  <a:pt x="182753" y="116712"/>
                </a:lnTo>
                <a:lnTo>
                  <a:pt x="176911" y="112902"/>
                </a:lnTo>
                <a:close/>
              </a:path>
              <a:path w="330200" h="222885">
                <a:moveTo>
                  <a:pt x="197993" y="127000"/>
                </a:moveTo>
                <a:lnTo>
                  <a:pt x="194056" y="127761"/>
                </a:lnTo>
                <a:lnTo>
                  <a:pt x="190246" y="133603"/>
                </a:lnTo>
                <a:lnTo>
                  <a:pt x="191008" y="137540"/>
                </a:lnTo>
                <a:lnTo>
                  <a:pt x="194056" y="139446"/>
                </a:lnTo>
                <a:lnTo>
                  <a:pt x="196977" y="141477"/>
                </a:lnTo>
                <a:lnTo>
                  <a:pt x="200914" y="140588"/>
                </a:lnTo>
                <a:lnTo>
                  <a:pt x="204724" y="134747"/>
                </a:lnTo>
                <a:lnTo>
                  <a:pt x="203962" y="130809"/>
                </a:lnTo>
                <a:lnTo>
                  <a:pt x="200914" y="128904"/>
                </a:lnTo>
                <a:lnTo>
                  <a:pt x="197993" y="127000"/>
                </a:lnTo>
                <a:close/>
              </a:path>
              <a:path w="330200" h="222885">
                <a:moveTo>
                  <a:pt x="219202" y="141097"/>
                </a:moveTo>
                <a:lnTo>
                  <a:pt x="215265" y="141858"/>
                </a:lnTo>
                <a:lnTo>
                  <a:pt x="213271" y="144906"/>
                </a:lnTo>
                <a:lnTo>
                  <a:pt x="211328" y="147700"/>
                </a:lnTo>
                <a:lnTo>
                  <a:pt x="212217" y="151637"/>
                </a:lnTo>
                <a:lnTo>
                  <a:pt x="215137" y="153669"/>
                </a:lnTo>
                <a:lnTo>
                  <a:pt x="218059" y="155575"/>
                </a:lnTo>
                <a:lnTo>
                  <a:pt x="221996" y="154685"/>
                </a:lnTo>
                <a:lnTo>
                  <a:pt x="225806" y="148843"/>
                </a:lnTo>
                <a:lnTo>
                  <a:pt x="225044" y="144906"/>
                </a:lnTo>
                <a:lnTo>
                  <a:pt x="219202" y="141097"/>
                </a:lnTo>
                <a:close/>
              </a:path>
              <a:path w="330200" h="222885">
                <a:moveTo>
                  <a:pt x="287528" y="148462"/>
                </a:moveTo>
                <a:lnTo>
                  <a:pt x="245237" y="211835"/>
                </a:lnTo>
                <a:lnTo>
                  <a:pt x="329819" y="222503"/>
                </a:lnTo>
                <a:lnTo>
                  <a:pt x="287528" y="148462"/>
                </a:lnTo>
                <a:close/>
              </a:path>
              <a:path w="330200" h="222885">
                <a:moveTo>
                  <a:pt x="261365" y="169290"/>
                </a:moveTo>
                <a:lnTo>
                  <a:pt x="257429" y="170179"/>
                </a:lnTo>
                <a:lnTo>
                  <a:pt x="253619" y="176022"/>
                </a:lnTo>
                <a:lnTo>
                  <a:pt x="254508" y="179958"/>
                </a:lnTo>
                <a:lnTo>
                  <a:pt x="257429" y="181863"/>
                </a:lnTo>
                <a:lnTo>
                  <a:pt x="260477" y="183768"/>
                </a:lnTo>
                <a:lnTo>
                  <a:pt x="264414" y="182879"/>
                </a:lnTo>
                <a:lnTo>
                  <a:pt x="266192" y="179958"/>
                </a:lnTo>
                <a:lnTo>
                  <a:pt x="268097" y="177037"/>
                </a:lnTo>
                <a:lnTo>
                  <a:pt x="267335" y="173100"/>
                </a:lnTo>
                <a:lnTo>
                  <a:pt x="264287" y="171196"/>
                </a:lnTo>
                <a:lnTo>
                  <a:pt x="261365" y="169290"/>
                </a:lnTo>
                <a:close/>
              </a:path>
              <a:path w="330200" h="222885">
                <a:moveTo>
                  <a:pt x="240157" y="155193"/>
                </a:moveTo>
                <a:lnTo>
                  <a:pt x="236347" y="156082"/>
                </a:lnTo>
                <a:lnTo>
                  <a:pt x="232537" y="161925"/>
                </a:lnTo>
                <a:lnTo>
                  <a:pt x="233426" y="165861"/>
                </a:lnTo>
                <a:lnTo>
                  <a:pt x="239268" y="169672"/>
                </a:lnTo>
                <a:lnTo>
                  <a:pt x="243205" y="168782"/>
                </a:lnTo>
                <a:lnTo>
                  <a:pt x="245110" y="165861"/>
                </a:lnTo>
                <a:lnTo>
                  <a:pt x="247015" y="162813"/>
                </a:lnTo>
                <a:lnTo>
                  <a:pt x="246126" y="158876"/>
                </a:lnTo>
                <a:lnTo>
                  <a:pt x="243205" y="157099"/>
                </a:lnTo>
                <a:lnTo>
                  <a:pt x="240157" y="15519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416430" y="3037585"/>
            <a:ext cx="330200" cy="222250"/>
          </a:xfrm>
          <a:custGeom>
            <a:avLst/>
            <a:gdLst/>
            <a:ahLst/>
            <a:cxnLst/>
            <a:rect l="l" t="t" r="r" b="b"/>
            <a:pathLst>
              <a:path w="330200" h="222250">
                <a:moveTo>
                  <a:pt x="7746" y="0"/>
                </a:moveTo>
                <a:lnTo>
                  <a:pt x="3809" y="889"/>
                </a:lnTo>
                <a:lnTo>
                  <a:pt x="0" y="6730"/>
                </a:lnTo>
                <a:lnTo>
                  <a:pt x="888" y="10668"/>
                </a:lnTo>
                <a:lnTo>
                  <a:pt x="6731" y="14477"/>
                </a:lnTo>
                <a:lnTo>
                  <a:pt x="10668" y="13716"/>
                </a:lnTo>
                <a:lnTo>
                  <a:pt x="12572" y="10668"/>
                </a:lnTo>
                <a:lnTo>
                  <a:pt x="14478" y="7747"/>
                </a:lnTo>
                <a:lnTo>
                  <a:pt x="13715" y="3809"/>
                </a:lnTo>
                <a:lnTo>
                  <a:pt x="10668" y="1904"/>
                </a:lnTo>
                <a:lnTo>
                  <a:pt x="7746" y="0"/>
                </a:lnTo>
                <a:close/>
              </a:path>
              <a:path w="330200" h="222250">
                <a:moveTo>
                  <a:pt x="28956" y="14097"/>
                </a:moveTo>
                <a:lnTo>
                  <a:pt x="25018" y="14858"/>
                </a:lnTo>
                <a:lnTo>
                  <a:pt x="23034" y="17906"/>
                </a:lnTo>
                <a:lnTo>
                  <a:pt x="21209" y="20827"/>
                </a:lnTo>
                <a:lnTo>
                  <a:pt x="21971" y="24765"/>
                </a:lnTo>
                <a:lnTo>
                  <a:pt x="27812" y="28575"/>
                </a:lnTo>
                <a:lnTo>
                  <a:pt x="31750" y="27686"/>
                </a:lnTo>
                <a:lnTo>
                  <a:pt x="33781" y="24765"/>
                </a:lnTo>
                <a:lnTo>
                  <a:pt x="35687" y="21844"/>
                </a:lnTo>
                <a:lnTo>
                  <a:pt x="34797" y="17906"/>
                </a:lnTo>
                <a:lnTo>
                  <a:pt x="28956" y="14097"/>
                </a:lnTo>
                <a:close/>
              </a:path>
              <a:path w="330200" h="222250">
                <a:moveTo>
                  <a:pt x="50037" y="28194"/>
                </a:moveTo>
                <a:lnTo>
                  <a:pt x="46100" y="28955"/>
                </a:lnTo>
                <a:lnTo>
                  <a:pt x="42290" y="34798"/>
                </a:lnTo>
                <a:lnTo>
                  <a:pt x="43180" y="38734"/>
                </a:lnTo>
                <a:lnTo>
                  <a:pt x="46100" y="40767"/>
                </a:lnTo>
                <a:lnTo>
                  <a:pt x="49021" y="42672"/>
                </a:lnTo>
                <a:lnTo>
                  <a:pt x="52959" y="41782"/>
                </a:lnTo>
                <a:lnTo>
                  <a:pt x="56768" y="35941"/>
                </a:lnTo>
                <a:lnTo>
                  <a:pt x="56006" y="32003"/>
                </a:lnTo>
                <a:lnTo>
                  <a:pt x="53085" y="30099"/>
                </a:lnTo>
                <a:lnTo>
                  <a:pt x="50037" y="28194"/>
                </a:lnTo>
                <a:close/>
              </a:path>
              <a:path w="330200" h="222250">
                <a:moveTo>
                  <a:pt x="71247" y="42291"/>
                </a:moveTo>
                <a:lnTo>
                  <a:pt x="67309" y="43052"/>
                </a:lnTo>
                <a:lnTo>
                  <a:pt x="63500" y="48895"/>
                </a:lnTo>
                <a:lnTo>
                  <a:pt x="64262" y="52831"/>
                </a:lnTo>
                <a:lnTo>
                  <a:pt x="67182" y="54737"/>
                </a:lnTo>
                <a:lnTo>
                  <a:pt x="70231" y="56769"/>
                </a:lnTo>
                <a:lnTo>
                  <a:pt x="74168" y="55879"/>
                </a:lnTo>
                <a:lnTo>
                  <a:pt x="77978" y="50038"/>
                </a:lnTo>
                <a:lnTo>
                  <a:pt x="77088" y="46100"/>
                </a:lnTo>
                <a:lnTo>
                  <a:pt x="71247" y="42291"/>
                </a:lnTo>
                <a:close/>
              </a:path>
              <a:path w="330200" h="222250">
                <a:moveTo>
                  <a:pt x="92456" y="56261"/>
                </a:moveTo>
                <a:lnTo>
                  <a:pt x="88518" y="57150"/>
                </a:lnTo>
                <a:lnTo>
                  <a:pt x="86525" y="60198"/>
                </a:lnTo>
                <a:lnTo>
                  <a:pt x="84581" y="62992"/>
                </a:lnTo>
                <a:lnTo>
                  <a:pt x="85471" y="66928"/>
                </a:lnTo>
                <a:lnTo>
                  <a:pt x="91312" y="70739"/>
                </a:lnTo>
                <a:lnTo>
                  <a:pt x="95250" y="69976"/>
                </a:lnTo>
                <a:lnTo>
                  <a:pt x="99059" y="64134"/>
                </a:lnTo>
                <a:lnTo>
                  <a:pt x="98297" y="60198"/>
                </a:lnTo>
                <a:lnTo>
                  <a:pt x="95377" y="58293"/>
                </a:lnTo>
                <a:lnTo>
                  <a:pt x="92456" y="56261"/>
                </a:lnTo>
                <a:close/>
              </a:path>
              <a:path w="330200" h="222250">
                <a:moveTo>
                  <a:pt x="113537" y="70357"/>
                </a:moveTo>
                <a:lnTo>
                  <a:pt x="109600" y="71247"/>
                </a:lnTo>
                <a:lnTo>
                  <a:pt x="105790" y="77089"/>
                </a:lnTo>
                <a:lnTo>
                  <a:pt x="106553" y="81025"/>
                </a:lnTo>
                <a:lnTo>
                  <a:pt x="109600" y="82930"/>
                </a:lnTo>
                <a:lnTo>
                  <a:pt x="112522" y="84836"/>
                </a:lnTo>
                <a:lnTo>
                  <a:pt x="116459" y="84074"/>
                </a:lnTo>
                <a:lnTo>
                  <a:pt x="120268" y="78231"/>
                </a:lnTo>
                <a:lnTo>
                  <a:pt x="119506" y="74295"/>
                </a:lnTo>
                <a:lnTo>
                  <a:pt x="116459" y="72263"/>
                </a:lnTo>
                <a:lnTo>
                  <a:pt x="113537" y="70357"/>
                </a:lnTo>
                <a:close/>
              </a:path>
              <a:path w="330200" h="222250">
                <a:moveTo>
                  <a:pt x="134619" y="84454"/>
                </a:moveTo>
                <a:lnTo>
                  <a:pt x="130682" y="85344"/>
                </a:lnTo>
                <a:lnTo>
                  <a:pt x="128778" y="88265"/>
                </a:lnTo>
                <a:lnTo>
                  <a:pt x="127000" y="91186"/>
                </a:lnTo>
                <a:lnTo>
                  <a:pt x="127762" y="95123"/>
                </a:lnTo>
                <a:lnTo>
                  <a:pt x="130809" y="97027"/>
                </a:lnTo>
                <a:lnTo>
                  <a:pt x="133731" y="98932"/>
                </a:lnTo>
                <a:lnTo>
                  <a:pt x="137668" y="98044"/>
                </a:lnTo>
                <a:lnTo>
                  <a:pt x="141478" y="92201"/>
                </a:lnTo>
                <a:lnTo>
                  <a:pt x="140588" y="88265"/>
                </a:lnTo>
                <a:lnTo>
                  <a:pt x="137668" y="86359"/>
                </a:lnTo>
                <a:lnTo>
                  <a:pt x="137540" y="86359"/>
                </a:lnTo>
                <a:lnTo>
                  <a:pt x="134619" y="84454"/>
                </a:lnTo>
                <a:close/>
              </a:path>
              <a:path w="330200" h="222250">
                <a:moveTo>
                  <a:pt x="155828" y="98551"/>
                </a:moveTo>
                <a:lnTo>
                  <a:pt x="151891" y="99441"/>
                </a:lnTo>
                <a:lnTo>
                  <a:pt x="148081" y="105282"/>
                </a:lnTo>
                <a:lnTo>
                  <a:pt x="148971" y="109220"/>
                </a:lnTo>
                <a:lnTo>
                  <a:pt x="154812" y="113029"/>
                </a:lnTo>
                <a:lnTo>
                  <a:pt x="158750" y="112141"/>
                </a:lnTo>
                <a:lnTo>
                  <a:pt x="162559" y="106299"/>
                </a:lnTo>
                <a:lnTo>
                  <a:pt x="161797" y="102362"/>
                </a:lnTo>
                <a:lnTo>
                  <a:pt x="158750" y="100456"/>
                </a:lnTo>
                <a:lnTo>
                  <a:pt x="155828" y="98551"/>
                </a:lnTo>
                <a:close/>
              </a:path>
              <a:path w="330200" h="222250">
                <a:moveTo>
                  <a:pt x="177037" y="112649"/>
                </a:moveTo>
                <a:lnTo>
                  <a:pt x="173100" y="113411"/>
                </a:lnTo>
                <a:lnTo>
                  <a:pt x="171196" y="116458"/>
                </a:lnTo>
                <a:lnTo>
                  <a:pt x="169290" y="119379"/>
                </a:lnTo>
                <a:lnTo>
                  <a:pt x="170053" y="123317"/>
                </a:lnTo>
                <a:lnTo>
                  <a:pt x="173100" y="125222"/>
                </a:lnTo>
                <a:lnTo>
                  <a:pt x="176022" y="127126"/>
                </a:lnTo>
                <a:lnTo>
                  <a:pt x="179959" y="126238"/>
                </a:lnTo>
                <a:lnTo>
                  <a:pt x="183769" y="120396"/>
                </a:lnTo>
                <a:lnTo>
                  <a:pt x="182880" y="116458"/>
                </a:lnTo>
                <a:lnTo>
                  <a:pt x="177037" y="112649"/>
                </a:lnTo>
                <a:close/>
              </a:path>
              <a:path w="330200" h="222250">
                <a:moveTo>
                  <a:pt x="198119" y="126746"/>
                </a:moveTo>
                <a:lnTo>
                  <a:pt x="194182" y="127507"/>
                </a:lnTo>
                <a:lnTo>
                  <a:pt x="192278" y="130555"/>
                </a:lnTo>
                <a:lnTo>
                  <a:pt x="190372" y="133476"/>
                </a:lnTo>
                <a:lnTo>
                  <a:pt x="191262" y="137414"/>
                </a:lnTo>
                <a:lnTo>
                  <a:pt x="194182" y="139319"/>
                </a:lnTo>
                <a:lnTo>
                  <a:pt x="197231" y="141224"/>
                </a:lnTo>
                <a:lnTo>
                  <a:pt x="201168" y="140334"/>
                </a:lnTo>
                <a:lnTo>
                  <a:pt x="202946" y="137414"/>
                </a:lnTo>
                <a:lnTo>
                  <a:pt x="204850" y="134366"/>
                </a:lnTo>
                <a:lnTo>
                  <a:pt x="204088" y="130555"/>
                </a:lnTo>
                <a:lnTo>
                  <a:pt x="201040" y="128650"/>
                </a:lnTo>
                <a:lnTo>
                  <a:pt x="198119" y="126746"/>
                </a:lnTo>
                <a:close/>
              </a:path>
              <a:path w="330200" h="222250">
                <a:moveTo>
                  <a:pt x="219329" y="140716"/>
                </a:moveTo>
                <a:lnTo>
                  <a:pt x="215392" y="141604"/>
                </a:lnTo>
                <a:lnTo>
                  <a:pt x="213487" y="144525"/>
                </a:lnTo>
                <a:lnTo>
                  <a:pt x="211581" y="147574"/>
                </a:lnTo>
                <a:lnTo>
                  <a:pt x="212470" y="151511"/>
                </a:lnTo>
                <a:lnTo>
                  <a:pt x="215392" y="153289"/>
                </a:lnTo>
                <a:lnTo>
                  <a:pt x="218312" y="155194"/>
                </a:lnTo>
                <a:lnTo>
                  <a:pt x="222250" y="154431"/>
                </a:lnTo>
                <a:lnTo>
                  <a:pt x="224155" y="151511"/>
                </a:lnTo>
                <a:lnTo>
                  <a:pt x="226060" y="148463"/>
                </a:lnTo>
                <a:lnTo>
                  <a:pt x="225170" y="144525"/>
                </a:lnTo>
                <a:lnTo>
                  <a:pt x="219329" y="140716"/>
                </a:lnTo>
                <a:close/>
              </a:path>
              <a:path w="330200" h="222250">
                <a:moveTo>
                  <a:pt x="287527" y="147954"/>
                </a:moveTo>
                <a:lnTo>
                  <a:pt x="267354" y="178184"/>
                </a:lnTo>
                <a:lnTo>
                  <a:pt x="264541" y="182499"/>
                </a:lnTo>
                <a:lnTo>
                  <a:pt x="245237" y="211327"/>
                </a:lnTo>
                <a:lnTo>
                  <a:pt x="329819" y="221869"/>
                </a:lnTo>
                <a:lnTo>
                  <a:pt x="287527" y="147954"/>
                </a:lnTo>
                <a:close/>
              </a:path>
              <a:path w="330200" h="222250">
                <a:moveTo>
                  <a:pt x="261619" y="168909"/>
                </a:moveTo>
                <a:lnTo>
                  <a:pt x="257682" y="169799"/>
                </a:lnTo>
                <a:lnTo>
                  <a:pt x="253873" y="175641"/>
                </a:lnTo>
                <a:lnTo>
                  <a:pt x="254762" y="179577"/>
                </a:lnTo>
                <a:lnTo>
                  <a:pt x="260604" y="183388"/>
                </a:lnTo>
                <a:lnTo>
                  <a:pt x="264463" y="182516"/>
                </a:lnTo>
                <a:lnTo>
                  <a:pt x="267354" y="178184"/>
                </a:lnTo>
                <a:lnTo>
                  <a:pt x="268350" y="176656"/>
                </a:lnTo>
                <a:lnTo>
                  <a:pt x="267462" y="172720"/>
                </a:lnTo>
                <a:lnTo>
                  <a:pt x="261619" y="168909"/>
                </a:lnTo>
                <a:close/>
              </a:path>
              <a:path w="330200" h="222250">
                <a:moveTo>
                  <a:pt x="267354" y="178184"/>
                </a:moveTo>
                <a:lnTo>
                  <a:pt x="264463" y="182516"/>
                </a:lnTo>
                <a:lnTo>
                  <a:pt x="267354" y="178184"/>
                </a:lnTo>
                <a:close/>
              </a:path>
              <a:path w="330200" h="222250">
                <a:moveTo>
                  <a:pt x="240411" y="154813"/>
                </a:moveTo>
                <a:lnTo>
                  <a:pt x="236474" y="155701"/>
                </a:lnTo>
                <a:lnTo>
                  <a:pt x="234569" y="158623"/>
                </a:lnTo>
                <a:lnTo>
                  <a:pt x="232791" y="161544"/>
                </a:lnTo>
                <a:lnTo>
                  <a:pt x="233552" y="165480"/>
                </a:lnTo>
                <a:lnTo>
                  <a:pt x="236474" y="167386"/>
                </a:lnTo>
                <a:lnTo>
                  <a:pt x="239521" y="169291"/>
                </a:lnTo>
                <a:lnTo>
                  <a:pt x="243458" y="168528"/>
                </a:lnTo>
                <a:lnTo>
                  <a:pt x="245363" y="165480"/>
                </a:lnTo>
                <a:lnTo>
                  <a:pt x="247269" y="162559"/>
                </a:lnTo>
                <a:lnTo>
                  <a:pt x="246380" y="158623"/>
                </a:lnTo>
                <a:lnTo>
                  <a:pt x="243458" y="156718"/>
                </a:lnTo>
                <a:lnTo>
                  <a:pt x="240411" y="1548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4853940" y="3844924"/>
            <a:ext cx="328930" cy="76200"/>
          </a:xfrm>
          <a:custGeom>
            <a:avLst/>
            <a:gdLst/>
            <a:ahLst/>
            <a:cxnLst/>
            <a:rect l="l" t="t" r="r" b="b"/>
            <a:pathLst>
              <a:path w="328929" h="76200">
                <a:moveTo>
                  <a:pt x="9906" y="31750"/>
                </a:moveTo>
                <a:lnTo>
                  <a:pt x="2794" y="31750"/>
                </a:lnTo>
                <a:lnTo>
                  <a:pt x="0" y="34543"/>
                </a:lnTo>
                <a:lnTo>
                  <a:pt x="0" y="41655"/>
                </a:lnTo>
                <a:lnTo>
                  <a:pt x="2794" y="44450"/>
                </a:lnTo>
                <a:lnTo>
                  <a:pt x="9906" y="44450"/>
                </a:lnTo>
                <a:lnTo>
                  <a:pt x="12700" y="41655"/>
                </a:lnTo>
                <a:lnTo>
                  <a:pt x="12700" y="34543"/>
                </a:lnTo>
                <a:lnTo>
                  <a:pt x="9906" y="31750"/>
                </a:lnTo>
                <a:close/>
              </a:path>
              <a:path w="328929" h="76200">
                <a:moveTo>
                  <a:pt x="35306" y="31750"/>
                </a:moveTo>
                <a:lnTo>
                  <a:pt x="28194" y="31750"/>
                </a:lnTo>
                <a:lnTo>
                  <a:pt x="25400" y="34543"/>
                </a:lnTo>
                <a:lnTo>
                  <a:pt x="25400" y="41655"/>
                </a:lnTo>
                <a:lnTo>
                  <a:pt x="28194" y="44450"/>
                </a:lnTo>
                <a:lnTo>
                  <a:pt x="35306" y="44450"/>
                </a:lnTo>
                <a:lnTo>
                  <a:pt x="38100" y="41655"/>
                </a:lnTo>
                <a:lnTo>
                  <a:pt x="38100" y="34543"/>
                </a:lnTo>
                <a:lnTo>
                  <a:pt x="35306" y="31750"/>
                </a:lnTo>
                <a:close/>
              </a:path>
              <a:path w="328929" h="76200">
                <a:moveTo>
                  <a:pt x="60706" y="31750"/>
                </a:moveTo>
                <a:lnTo>
                  <a:pt x="53721" y="31750"/>
                </a:lnTo>
                <a:lnTo>
                  <a:pt x="50800" y="34543"/>
                </a:lnTo>
                <a:lnTo>
                  <a:pt x="50800" y="41655"/>
                </a:lnTo>
                <a:lnTo>
                  <a:pt x="53721" y="44450"/>
                </a:lnTo>
                <a:lnTo>
                  <a:pt x="60706" y="44450"/>
                </a:lnTo>
                <a:lnTo>
                  <a:pt x="63500" y="41655"/>
                </a:lnTo>
                <a:lnTo>
                  <a:pt x="63500" y="34543"/>
                </a:lnTo>
                <a:lnTo>
                  <a:pt x="60706" y="31750"/>
                </a:lnTo>
                <a:close/>
              </a:path>
              <a:path w="328929" h="76200">
                <a:moveTo>
                  <a:pt x="86106" y="31750"/>
                </a:moveTo>
                <a:lnTo>
                  <a:pt x="79121" y="31750"/>
                </a:lnTo>
                <a:lnTo>
                  <a:pt x="76200" y="34543"/>
                </a:lnTo>
                <a:lnTo>
                  <a:pt x="76200" y="41655"/>
                </a:lnTo>
                <a:lnTo>
                  <a:pt x="79121" y="44450"/>
                </a:lnTo>
                <a:lnTo>
                  <a:pt x="86106" y="44450"/>
                </a:lnTo>
                <a:lnTo>
                  <a:pt x="88900" y="41655"/>
                </a:lnTo>
                <a:lnTo>
                  <a:pt x="88900" y="34543"/>
                </a:lnTo>
                <a:lnTo>
                  <a:pt x="86106" y="31750"/>
                </a:lnTo>
                <a:close/>
              </a:path>
              <a:path w="328929" h="76200">
                <a:moveTo>
                  <a:pt x="111506" y="31750"/>
                </a:moveTo>
                <a:lnTo>
                  <a:pt x="104521" y="31750"/>
                </a:lnTo>
                <a:lnTo>
                  <a:pt x="101600" y="34543"/>
                </a:lnTo>
                <a:lnTo>
                  <a:pt x="101600" y="41655"/>
                </a:lnTo>
                <a:lnTo>
                  <a:pt x="104521" y="44450"/>
                </a:lnTo>
                <a:lnTo>
                  <a:pt x="111506" y="44450"/>
                </a:lnTo>
                <a:lnTo>
                  <a:pt x="114300" y="41655"/>
                </a:lnTo>
                <a:lnTo>
                  <a:pt x="114300" y="34543"/>
                </a:lnTo>
                <a:lnTo>
                  <a:pt x="111506" y="31750"/>
                </a:lnTo>
                <a:close/>
              </a:path>
              <a:path w="328929" h="76200">
                <a:moveTo>
                  <a:pt x="136906" y="31750"/>
                </a:moveTo>
                <a:lnTo>
                  <a:pt x="129921" y="31750"/>
                </a:lnTo>
                <a:lnTo>
                  <a:pt x="127000" y="34543"/>
                </a:lnTo>
                <a:lnTo>
                  <a:pt x="127000" y="41655"/>
                </a:lnTo>
                <a:lnTo>
                  <a:pt x="129921" y="44450"/>
                </a:lnTo>
                <a:lnTo>
                  <a:pt x="136906" y="44450"/>
                </a:lnTo>
                <a:lnTo>
                  <a:pt x="139826" y="41655"/>
                </a:lnTo>
                <a:lnTo>
                  <a:pt x="139826" y="34543"/>
                </a:lnTo>
                <a:lnTo>
                  <a:pt x="136906" y="31750"/>
                </a:lnTo>
                <a:close/>
              </a:path>
              <a:path w="328929" h="76200">
                <a:moveTo>
                  <a:pt x="162306" y="31750"/>
                </a:moveTo>
                <a:lnTo>
                  <a:pt x="155321" y="31750"/>
                </a:lnTo>
                <a:lnTo>
                  <a:pt x="152526" y="34543"/>
                </a:lnTo>
                <a:lnTo>
                  <a:pt x="152526" y="41655"/>
                </a:lnTo>
                <a:lnTo>
                  <a:pt x="155321" y="44450"/>
                </a:lnTo>
                <a:lnTo>
                  <a:pt x="162306" y="44450"/>
                </a:lnTo>
                <a:lnTo>
                  <a:pt x="165226" y="41655"/>
                </a:lnTo>
                <a:lnTo>
                  <a:pt x="165226" y="34543"/>
                </a:lnTo>
                <a:lnTo>
                  <a:pt x="162306" y="31750"/>
                </a:lnTo>
                <a:close/>
              </a:path>
              <a:path w="328929" h="76200">
                <a:moveTo>
                  <a:pt x="187706" y="31750"/>
                </a:moveTo>
                <a:lnTo>
                  <a:pt x="180721" y="31750"/>
                </a:lnTo>
                <a:lnTo>
                  <a:pt x="177926" y="34543"/>
                </a:lnTo>
                <a:lnTo>
                  <a:pt x="177926" y="41655"/>
                </a:lnTo>
                <a:lnTo>
                  <a:pt x="180721" y="44450"/>
                </a:lnTo>
                <a:lnTo>
                  <a:pt x="187706" y="44450"/>
                </a:lnTo>
                <a:lnTo>
                  <a:pt x="190626" y="41655"/>
                </a:lnTo>
                <a:lnTo>
                  <a:pt x="190626" y="34543"/>
                </a:lnTo>
                <a:lnTo>
                  <a:pt x="187706" y="31750"/>
                </a:lnTo>
                <a:close/>
              </a:path>
              <a:path w="328929" h="76200">
                <a:moveTo>
                  <a:pt x="213233" y="31750"/>
                </a:moveTo>
                <a:lnTo>
                  <a:pt x="206121" y="31750"/>
                </a:lnTo>
                <a:lnTo>
                  <a:pt x="203326" y="34543"/>
                </a:lnTo>
                <a:lnTo>
                  <a:pt x="203326" y="41655"/>
                </a:lnTo>
                <a:lnTo>
                  <a:pt x="206121" y="44450"/>
                </a:lnTo>
                <a:lnTo>
                  <a:pt x="213233" y="44450"/>
                </a:lnTo>
                <a:lnTo>
                  <a:pt x="216026" y="41655"/>
                </a:lnTo>
                <a:lnTo>
                  <a:pt x="216026" y="34543"/>
                </a:lnTo>
                <a:lnTo>
                  <a:pt x="213233" y="31750"/>
                </a:lnTo>
                <a:close/>
              </a:path>
              <a:path w="328929" h="76200">
                <a:moveTo>
                  <a:pt x="238633" y="31750"/>
                </a:moveTo>
                <a:lnTo>
                  <a:pt x="231521" y="31750"/>
                </a:lnTo>
                <a:lnTo>
                  <a:pt x="228726" y="34543"/>
                </a:lnTo>
                <a:lnTo>
                  <a:pt x="228726" y="41655"/>
                </a:lnTo>
                <a:lnTo>
                  <a:pt x="231521" y="44450"/>
                </a:lnTo>
                <a:lnTo>
                  <a:pt x="238633" y="44450"/>
                </a:lnTo>
                <a:lnTo>
                  <a:pt x="241426" y="41655"/>
                </a:lnTo>
                <a:lnTo>
                  <a:pt x="241426" y="34543"/>
                </a:lnTo>
                <a:lnTo>
                  <a:pt x="238633" y="31750"/>
                </a:lnTo>
                <a:close/>
              </a:path>
              <a:path w="328929" h="76200">
                <a:moveTo>
                  <a:pt x="252730" y="0"/>
                </a:moveTo>
                <a:lnTo>
                  <a:pt x="252730" y="76200"/>
                </a:lnTo>
                <a:lnTo>
                  <a:pt x="316230" y="44450"/>
                </a:lnTo>
                <a:lnTo>
                  <a:pt x="256921" y="44450"/>
                </a:lnTo>
                <a:lnTo>
                  <a:pt x="254126" y="41655"/>
                </a:lnTo>
                <a:lnTo>
                  <a:pt x="254126" y="34543"/>
                </a:lnTo>
                <a:lnTo>
                  <a:pt x="256921" y="31750"/>
                </a:lnTo>
                <a:lnTo>
                  <a:pt x="316230" y="31750"/>
                </a:lnTo>
                <a:lnTo>
                  <a:pt x="252730" y="0"/>
                </a:lnTo>
                <a:close/>
              </a:path>
              <a:path w="328929" h="76200">
                <a:moveTo>
                  <a:pt x="264033" y="31750"/>
                </a:moveTo>
                <a:lnTo>
                  <a:pt x="256921" y="31750"/>
                </a:lnTo>
                <a:lnTo>
                  <a:pt x="254126" y="34543"/>
                </a:lnTo>
                <a:lnTo>
                  <a:pt x="254126" y="41655"/>
                </a:lnTo>
                <a:lnTo>
                  <a:pt x="256921" y="44450"/>
                </a:lnTo>
                <a:lnTo>
                  <a:pt x="264033" y="44450"/>
                </a:lnTo>
                <a:lnTo>
                  <a:pt x="266826" y="41655"/>
                </a:lnTo>
                <a:lnTo>
                  <a:pt x="266826" y="34543"/>
                </a:lnTo>
                <a:lnTo>
                  <a:pt x="264033" y="31750"/>
                </a:lnTo>
                <a:close/>
              </a:path>
              <a:path w="328929" h="76200">
                <a:moveTo>
                  <a:pt x="316230" y="31750"/>
                </a:moveTo>
                <a:lnTo>
                  <a:pt x="264033" y="31750"/>
                </a:lnTo>
                <a:lnTo>
                  <a:pt x="266826" y="34543"/>
                </a:lnTo>
                <a:lnTo>
                  <a:pt x="266826" y="41655"/>
                </a:lnTo>
                <a:lnTo>
                  <a:pt x="264033" y="44450"/>
                </a:lnTo>
                <a:lnTo>
                  <a:pt x="316230" y="44450"/>
                </a:lnTo>
                <a:lnTo>
                  <a:pt x="328930" y="38100"/>
                </a:lnTo>
                <a:lnTo>
                  <a:pt x="31623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4961254" y="3844797"/>
            <a:ext cx="328930" cy="76200"/>
          </a:xfrm>
          <a:custGeom>
            <a:avLst/>
            <a:gdLst/>
            <a:ahLst/>
            <a:cxnLst/>
            <a:rect l="l" t="t" r="r" b="b"/>
            <a:pathLst>
              <a:path w="328929" h="76200">
                <a:moveTo>
                  <a:pt x="9906" y="31241"/>
                </a:moveTo>
                <a:lnTo>
                  <a:pt x="2794" y="31241"/>
                </a:lnTo>
                <a:lnTo>
                  <a:pt x="0" y="34035"/>
                </a:lnTo>
                <a:lnTo>
                  <a:pt x="0" y="41147"/>
                </a:lnTo>
                <a:lnTo>
                  <a:pt x="2794" y="43941"/>
                </a:lnTo>
                <a:lnTo>
                  <a:pt x="9906" y="43941"/>
                </a:lnTo>
                <a:lnTo>
                  <a:pt x="12700" y="41147"/>
                </a:lnTo>
                <a:lnTo>
                  <a:pt x="12700" y="34035"/>
                </a:lnTo>
                <a:lnTo>
                  <a:pt x="9906" y="31241"/>
                </a:lnTo>
                <a:close/>
              </a:path>
              <a:path w="328929" h="76200">
                <a:moveTo>
                  <a:pt x="35306" y="31241"/>
                </a:moveTo>
                <a:lnTo>
                  <a:pt x="28194" y="31241"/>
                </a:lnTo>
                <a:lnTo>
                  <a:pt x="25400" y="34162"/>
                </a:lnTo>
                <a:lnTo>
                  <a:pt x="25400" y="41147"/>
                </a:lnTo>
                <a:lnTo>
                  <a:pt x="28194" y="43941"/>
                </a:lnTo>
                <a:lnTo>
                  <a:pt x="35306" y="43941"/>
                </a:lnTo>
                <a:lnTo>
                  <a:pt x="38100" y="41147"/>
                </a:lnTo>
                <a:lnTo>
                  <a:pt x="38100" y="34162"/>
                </a:lnTo>
                <a:lnTo>
                  <a:pt x="35306" y="31241"/>
                </a:lnTo>
                <a:close/>
              </a:path>
              <a:path w="328929" h="76200">
                <a:moveTo>
                  <a:pt x="60706" y="31368"/>
                </a:moveTo>
                <a:lnTo>
                  <a:pt x="53721" y="31368"/>
                </a:lnTo>
                <a:lnTo>
                  <a:pt x="50800" y="34162"/>
                </a:lnTo>
                <a:lnTo>
                  <a:pt x="50800" y="41147"/>
                </a:lnTo>
                <a:lnTo>
                  <a:pt x="53721" y="44068"/>
                </a:lnTo>
                <a:lnTo>
                  <a:pt x="60706" y="44068"/>
                </a:lnTo>
                <a:lnTo>
                  <a:pt x="63500" y="41147"/>
                </a:lnTo>
                <a:lnTo>
                  <a:pt x="63500" y="34162"/>
                </a:lnTo>
                <a:lnTo>
                  <a:pt x="60706" y="31368"/>
                </a:lnTo>
                <a:close/>
              </a:path>
              <a:path w="328929" h="76200">
                <a:moveTo>
                  <a:pt x="86106" y="31368"/>
                </a:moveTo>
                <a:lnTo>
                  <a:pt x="79121" y="31368"/>
                </a:lnTo>
                <a:lnTo>
                  <a:pt x="76200" y="34289"/>
                </a:lnTo>
                <a:lnTo>
                  <a:pt x="76200" y="41275"/>
                </a:lnTo>
                <a:lnTo>
                  <a:pt x="79121" y="44068"/>
                </a:lnTo>
                <a:lnTo>
                  <a:pt x="86106" y="44068"/>
                </a:lnTo>
                <a:lnTo>
                  <a:pt x="88900" y="41275"/>
                </a:lnTo>
                <a:lnTo>
                  <a:pt x="88900" y="34289"/>
                </a:lnTo>
                <a:lnTo>
                  <a:pt x="86106" y="31368"/>
                </a:lnTo>
                <a:close/>
              </a:path>
              <a:path w="328929" h="76200">
                <a:moveTo>
                  <a:pt x="111506" y="31495"/>
                </a:moveTo>
                <a:lnTo>
                  <a:pt x="104521" y="31495"/>
                </a:lnTo>
                <a:lnTo>
                  <a:pt x="101600" y="34289"/>
                </a:lnTo>
                <a:lnTo>
                  <a:pt x="101600" y="41275"/>
                </a:lnTo>
                <a:lnTo>
                  <a:pt x="104521" y="44195"/>
                </a:lnTo>
                <a:lnTo>
                  <a:pt x="111506" y="44195"/>
                </a:lnTo>
                <a:lnTo>
                  <a:pt x="114300" y="41275"/>
                </a:lnTo>
                <a:lnTo>
                  <a:pt x="114300" y="34289"/>
                </a:lnTo>
                <a:lnTo>
                  <a:pt x="111506" y="31495"/>
                </a:lnTo>
                <a:close/>
              </a:path>
              <a:path w="328929" h="76200">
                <a:moveTo>
                  <a:pt x="136906" y="31495"/>
                </a:moveTo>
                <a:lnTo>
                  <a:pt x="129921" y="31495"/>
                </a:lnTo>
                <a:lnTo>
                  <a:pt x="127000" y="34289"/>
                </a:lnTo>
                <a:lnTo>
                  <a:pt x="127000" y="41401"/>
                </a:lnTo>
                <a:lnTo>
                  <a:pt x="129921" y="44195"/>
                </a:lnTo>
                <a:lnTo>
                  <a:pt x="136906" y="44195"/>
                </a:lnTo>
                <a:lnTo>
                  <a:pt x="139827" y="41401"/>
                </a:lnTo>
                <a:lnTo>
                  <a:pt x="139827" y="34289"/>
                </a:lnTo>
                <a:lnTo>
                  <a:pt x="136906" y="31495"/>
                </a:lnTo>
                <a:close/>
              </a:path>
              <a:path w="328929" h="76200">
                <a:moveTo>
                  <a:pt x="162306" y="31495"/>
                </a:moveTo>
                <a:lnTo>
                  <a:pt x="155321" y="31495"/>
                </a:lnTo>
                <a:lnTo>
                  <a:pt x="152527" y="34416"/>
                </a:lnTo>
                <a:lnTo>
                  <a:pt x="152527" y="41401"/>
                </a:lnTo>
                <a:lnTo>
                  <a:pt x="155321" y="44195"/>
                </a:lnTo>
                <a:lnTo>
                  <a:pt x="162306" y="44195"/>
                </a:lnTo>
                <a:lnTo>
                  <a:pt x="165227" y="41401"/>
                </a:lnTo>
                <a:lnTo>
                  <a:pt x="165227" y="34416"/>
                </a:lnTo>
                <a:lnTo>
                  <a:pt x="162306" y="31495"/>
                </a:lnTo>
                <a:close/>
              </a:path>
              <a:path w="328929" h="76200">
                <a:moveTo>
                  <a:pt x="187706" y="31622"/>
                </a:moveTo>
                <a:lnTo>
                  <a:pt x="180721" y="31622"/>
                </a:lnTo>
                <a:lnTo>
                  <a:pt x="177927" y="34416"/>
                </a:lnTo>
                <a:lnTo>
                  <a:pt x="177927" y="41401"/>
                </a:lnTo>
                <a:lnTo>
                  <a:pt x="180721" y="44322"/>
                </a:lnTo>
                <a:lnTo>
                  <a:pt x="187706" y="44322"/>
                </a:lnTo>
                <a:lnTo>
                  <a:pt x="190627" y="41401"/>
                </a:lnTo>
                <a:lnTo>
                  <a:pt x="190627" y="34416"/>
                </a:lnTo>
                <a:lnTo>
                  <a:pt x="187706" y="31622"/>
                </a:lnTo>
                <a:close/>
              </a:path>
              <a:path w="328929" h="76200">
                <a:moveTo>
                  <a:pt x="213233" y="31622"/>
                </a:moveTo>
                <a:lnTo>
                  <a:pt x="206121" y="31622"/>
                </a:lnTo>
                <a:lnTo>
                  <a:pt x="203327" y="34543"/>
                </a:lnTo>
                <a:lnTo>
                  <a:pt x="203327" y="41528"/>
                </a:lnTo>
                <a:lnTo>
                  <a:pt x="206121" y="44322"/>
                </a:lnTo>
                <a:lnTo>
                  <a:pt x="213233" y="44322"/>
                </a:lnTo>
                <a:lnTo>
                  <a:pt x="216027" y="41528"/>
                </a:lnTo>
                <a:lnTo>
                  <a:pt x="216027" y="34543"/>
                </a:lnTo>
                <a:lnTo>
                  <a:pt x="213233" y="31622"/>
                </a:lnTo>
                <a:close/>
              </a:path>
              <a:path w="328929" h="76200">
                <a:moveTo>
                  <a:pt x="238633" y="31750"/>
                </a:moveTo>
                <a:lnTo>
                  <a:pt x="231521" y="31750"/>
                </a:lnTo>
                <a:lnTo>
                  <a:pt x="228727" y="34543"/>
                </a:lnTo>
                <a:lnTo>
                  <a:pt x="228727" y="41528"/>
                </a:lnTo>
                <a:lnTo>
                  <a:pt x="231521" y="44450"/>
                </a:lnTo>
                <a:lnTo>
                  <a:pt x="238633" y="44450"/>
                </a:lnTo>
                <a:lnTo>
                  <a:pt x="241427" y="41528"/>
                </a:lnTo>
                <a:lnTo>
                  <a:pt x="241427" y="34543"/>
                </a:lnTo>
                <a:lnTo>
                  <a:pt x="238633" y="31750"/>
                </a:lnTo>
                <a:close/>
              </a:path>
              <a:path w="328929" h="76200">
                <a:moveTo>
                  <a:pt x="252857" y="0"/>
                </a:moveTo>
                <a:lnTo>
                  <a:pt x="252603" y="76200"/>
                </a:lnTo>
                <a:lnTo>
                  <a:pt x="316421" y="44450"/>
                </a:lnTo>
                <a:lnTo>
                  <a:pt x="256921" y="44450"/>
                </a:lnTo>
                <a:lnTo>
                  <a:pt x="254127" y="41655"/>
                </a:lnTo>
                <a:lnTo>
                  <a:pt x="254127" y="34543"/>
                </a:lnTo>
                <a:lnTo>
                  <a:pt x="256921" y="31750"/>
                </a:lnTo>
                <a:lnTo>
                  <a:pt x="316040" y="31750"/>
                </a:lnTo>
                <a:lnTo>
                  <a:pt x="252857" y="0"/>
                </a:lnTo>
                <a:close/>
              </a:path>
              <a:path w="328929" h="76200">
                <a:moveTo>
                  <a:pt x="264033" y="31750"/>
                </a:moveTo>
                <a:lnTo>
                  <a:pt x="256921" y="31750"/>
                </a:lnTo>
                <a:lnTo>
                  <a:pt x="254127" y="34543"/>
                </a:lnTo>
                <a:lnTo>
                  <a:pt x="254127" y="41655"/>
                </a:lnTo>
                <a:lnTo>
                  <a:pt x="256921" y="44450"/>
                </a:lnTo>
                <a:lnTo>
                  <a:pt x="264033" y="44450"/>
                </a:lnTo>
                <a:lnTo>
                  <a:pt x="266827" y="41655"/>
                </a:lnTo>
                <a:lnTo>
                  <a:pt x="266827" y="34543"/>
                </a:lnTo>
                <a:lnTo>
                  <a:pt x="264033" y="31750"/>
                </a:lnTo>
                <a:close/>
              </a:path>
              <a:path w="328929" h="76200">
                <a:moveTo>
                  <a:pt x="316040" y="31750"/>
                </a:moveTo>
                <a:lnTo>
                  <a:pt x="264033" y="31750"/>
                </a:lnTo>
                <a:lnTo>
                  <a:pt x="266827" y="34543"/>
                </a:lnTo>
                <a:lnTo>
                  <a:pt x="266827" y="41655"/>
                </a:lnTo>
                <a:lnTo>
                  <a:pt x="264033" y="44450"/>
                </a:lnTo>
                <a:lnTo>
                  <a:pt x="316421" y="44450"/>
                </a:lnTo>
                <a:lnTo>
                  <a:pt x="328930" y="38226"/>
                </a:lnTo>
                <a:lnTo>
                  <a:pt x="31604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35</a:t>
            </a:fld>
            <a:endParaRPr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299719"/>
            <a:ext cx="46577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Pour </a:t>
            </a:r>
            <a:r>
              <a:rPr sz="1200" spc="-5" dirty="0">
                <a:latin typeface="Times New Roman"/>
                <a:cs typeface="Times New Roman"/>
              </a:rPr>
              <a:t>obtenir l’expression </a:t>
            </a:r>
            <a:r>
              <a:rPr sz="1200" dirty="0">
                <a:latin typeface="Times New Roman"/>
                <a:cs typeface="Times New Roman"/>
              </a:rPr>
              <a:t>du </a:t>
            </a:r>
            <a:r>
              <a:rPr sz="1200" spc="-5" dirty="0">
                <a:latin typeface="Times New Roman"/>
                <a:cs typeface="Times New Roman"/>
              </a:rPr>
              <a:t>grandissement, </a:t>
            </a:r>
            <a:r>
              <a:rPr sz="1200" dirty="0">
                <a:latin typeface="Times New Roman"/>
                <a:cs typeface="Times New Roman"/>
              </a:rPr>
              <a:t>considérons la figure </a:t>
            </a:r>
            <a:r>
              <a:rPr sz="1200" spc="-5" dirty="0">
                <a:latin typeface="Times New Roman"/>
                <a:cs typeface="Times New Roman"/>
              </a:rPr>
              <a:t>suivante</a:t>
            </a:r>
            <a:r>
              <a:rPr sz="1200" spc="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009755" y="3687872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17" y="0"/>
                </a:lnTo>
              </a:path>
            </a:pathLst>
          </a:custGeom>
          <a:ln w="61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015736" y="3687872"/>
            <a:ext cx="445134" cy="0"/>
          </a:xfrm>
          <a:custGeom>
            <a:avLst/>
            <a:gdLst/>
            <a:ahLst/>
            <a:cxnLst/>
            <a:rect l="l" t="t" r="r" b="b"/>
            <a:pathLst>
              <a:path w="445135">
                <a:moveTo>
                  <a:pt x="0" y="0"/>
                </a:moveTo>
                <a:lnTo>
                  <a:pt x="444670" y="0"/>
                </a:lnTo>
              </a:path>
            </a:pathLst>
          </a:custGeom>
          <a:ln w="613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455168" y="3455034"/>
            <a:ext cx="4291330" cy="517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95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formule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Lagrange Helmholtz </a:t>
            </a:r>
            <a:r>
              <a:rPr sz="1200" dirty="0">
                <a:latin typeface="Times New Roman"/>
                <a:cs typeface="Times New Roman"/>
              </a:rPr>
              <a:t>donne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866264">
              <a:lnSpc>
                <a:spcPts val="2475"/>
              </a:lnSpc>
              <a:tabLst>
                <a:tab pos="2365375" algn="l"/>
              </a:tabLst>
            </a:pPr>
            <a:r>
              <a:rPr sz="2000" i="1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000" i="1" spc="-35" dirty="0">
                <a:latin typeface="Times New Roman"/>
                <a:cs typeface="Times New Roman"/>
              </a:rPr>
              <a:t>n</a:t>
            </a:r>
            <a:r>
              <a:rPr sz="2000" spc="-35" dirty="0">
                <a:latin typeface="Times New Roman"/>
                <a:cs typeface="Times New Roman"/>
              </a:rPr>
              <a:t>.</a:t>
            </a:r>
            <a:r>
              <a:rPr sz="2000" i="1" spc="-35" dirty="0">
                <a:latin typeface="Times New Roman"/>
                <a:cs typeface="Times New Roman"/>
              </a:rPr>
              <a:t>HI</a:t>
            </a:r>
            <a:r>
              <a:rPr sz="2000" spc="-35" dirty="0">
                <a:latin typeface="Times New Roman"/>
                <a:cs typeface="Times New Roman"/>
              </a:rPr>
              <a:t>.</a:t>
            </a:r>
            <a:r>
              <a:rPr sz="2100" i="1" spc="-35" dirty="0">
                <a:latin typeface="Symbol"/>
                <a:cs typeface="Symbol"/>
              </a:rPr>
              <a:t></a:t>
            </a:r>
            <a:r>
              <a:rPr sz="2100" i="1" spc="15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i="1" spc="-10" dirty="0">
                <a:latin typeface="Times New Roman"/>
                <a:cs typeface="Times New Roman"/>
              </a:rPr>
              <a:t>n</a:t>
            </a:r>
            <a:r>
              <a:rPr sz="2000" spc="-10" dirty="0">
                <a:latin typeface="Times New Roman"/>
                <a:cs typeface="Times New Roman"/>
              </a:rPr>
              <a:t>'.</a:t>
            </a:r>
            <a:r>
              <a:rPr sz="2000" i="1" spc="-10" dirty="0">
                <a:latin typeface="Times New Roman"/>
                <a:cs typeface="Times New Roman"/>
              </a:rPr>
              <a:t>H</a:t>
            </a:r>
            <a:r>
              <a:rPr sz="2000" i="1" spc="-2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I</a:t>
            </a:r>
            <a:r>
              <a:rPr sz="2000" i="1" spc="-275" dirty="0">
                <a:latin typeface="Times New Roman"/>
                <a:cs typeface="Times New Roman"/>
              </a:rPr>
              <a:t> </a:t>
            </a:r>
            <a:r>
              <a:rPr sz="2000" spc="-140" dirty="0">
                <a:latin typeface="Times New Roman"/>
                <a:cs typeface="Times New Roman"/>
              </a:rPr>
              <a:t>'.</a:t>
            </a:r>
            <a:r>
              <a:rPr sz="2100" i="1" spc="-140" dirty="0">
                <a:latin typeface="Symbol"/>
                <a:cs typeface="Symbol"/>
              </a:rPr>
              <a:t></a:t>
            </a:r>
            <a:r>
              <a:rPr sz="2100" i="1" spc="-3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257699" y="3975880"/>
            <a:ext cx="320675" cy="0"/>
          </a:xfrm>
          <a:custGeom>
            <a:avLst/>
            <a:gdLst/>
            <a:ahLst/>
            <a:cxnLst/>
            <a:rect l="l" t="t" r="r" b="b"/>
            <a:pathLst>
              <a:path w="320675">
                <a:moveTo>
                  <a:pt x="0" y="0"/>
                </a:moveTo>
                <a:lnTo>
                  <a:pt x="320105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255831" y="4326755"/>
            <a:ext cx="324485" cy="0"/>
          </a:xfrm>
          <a:custGeom>
            <a:avLst/>
            <a:gdLst/>
            <a:ahLst/>
            <a:cxnLst/>
            <a:rect l="l" t="t" r="r" b="b"/>
            <a:pathLst>
              <a:path w="324484">
                <a:moveTo>
                  <a:pt x="0" y="0"/>
                </a:moveTo>
                <a:lnTo>
                  <a:pt x="324145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243091" y="4287973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4">
                <a:moveTo>
                  <a:pt x="0" y="0"/>
                </a:moveTo>
                <a:lnTo>
                  <a:pt x="349320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94151" y="4326755"/>
            <a:ext cx="493395" cy="0"/>
          </a:xfrm>
          <a:custGeom>
            <a:avLst/>
            <a:gdLst/>
            <a:ahLst/>
            <a:cxnLst/>
            <a:rect l="l" t="t" r="r" b="b"/>
            <a:pathLst>
              <a:path w="493394">
                <a:moveTo>
                  <a:pt x="0" y="0"/>
                </a:moveTo>
                <a:lnTo>
                  <a:pt x="493260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81434" y="4287973"/>
            <a:ext cx="518795" cy="0"/>
          </a:xfrm>
          <a:custGeom>
            <a:avLst/>
            <a:gdLst/>
            <a:ahLst/>
            <a:cxnLst/>
            <a:rect l="l" t="t" r="r" b="b"/>
            <a:pathLst>
              <a:path w="518794">
                <a:moveTo>
                  <a:pt x="0" y="0"/>
                </a:moveTo>
                <a:lnTo>
                  <a:pt x="518705" y="0"/>
                </a:lnTo>
              </a:path>
            </a:pathLst>
          </a:custGeom>
          <a:ln w="61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967181" y="4279669"/>
            <a:ext cx="185102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2100" algn="l"/>
                <a:tab pos="1029969" algn="l"/>
                <a:tab pos="1330325" algn="l"/>
              </a:tabLst>
            </a:pPr>
            <a:r>
              <a:rPr sz="2000" i="1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sz="2000" i="1" spc="-5" dirty="0">
                <a:latin typeface="Times New Roman"/>
                <a:cs typeface="Times New Roman"/>
              </a:rPr>
              <a:t>H</a:t>
            </a:r>
            <a:r>
              <a:rPr sz="2000" i="1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	</a:t>
            </a:r>
            <a:r>
              <a:rPr sz="2000" i="1" spc="-5" dirty="0">
                <a:latin typeface="Times New Roman"/>
                <a:cs typeface="Times New Roman"/>
              </a:rPr>
              <a:t>	</a:t>
            </a:r>
            <a:r>
              <a:rPr sz="2000" i="1" spc="5" dirty="0">
                <a:latin typeface="Times New Roman"/>
                <a:cs typeface="Times New Roman"/>
              </a:rPr>
              <a:t>H</a:t>
            </a:r>
            <a:r>
              <a:rPr sz="2000" i="1" spc="-27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r>
              <a:rPr sz="2000" spc="-190" dirty="0">
                <a:latin typeface="Times New Roman"/>
                <a:cs typeface="Times New Roman"/>
              </a:rPr>
              <a:t> </a:t>
            </a:r>
            <a:r>
              <a:rPr sz="2000" i="1" spc="-1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9768" y="4071500"/>
            <a:ext cx="2386330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avec </a:t>
            </a:r>
            <a:r>
              <a:rPr sz="2100" i="1" spc="-60" dirty="0">
                <a:latin typeface="Symbol"/>
                <a:cs typeface="Symbol"/>
              </a:rPr>
              <a:t></a:t>
            </a:r>
            <a:r>
              <a:rPr sz="2100" i="1" spc="-6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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3000" i="1" spc="-7" baseline="34722" dirty="0">
                <a:latin typeface="Times New Roman"/>
                <a:cs typeface="Times New Roman"/>
              </a:rPr>
              <a:t>AB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2100" i="1" spc="-60" dirty="0">
                <a:latin typeface="Symbol"/>
                <a:cs typeface="Symbol"/>
              </a:rPr>
              <a:t></a:t>
            </a:r>
            <a:r>
              <a:rPr sz="2100" i="1" spc="-6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3000" i="1" spc="-30" baseline="34722" dirty="0">
                <a:latin typeface="Times New Roman"/>
                <a:cs typeface="Times New Roman"/>
              </a:rPr>
              <a:t>A</a:t>
            </a:r>
            <a:r>
              <a:rPr sz="3000" spc="-30" baseline="34722" dirty="0">
                <a:latin typeface="Times New Roman"/>
                <a:cs typeface="Times New Roman"/>
              </a:rPr>
              <a:t>'</a:t>
            </a:r>
            <a:r>
              <a:rPr sz="3000" spc="-307" baseline="34722" dirty="0">
                <a:latin typeface="Times New Roman"/>
                <a:cs typeface="Times New Roman"/>
              </a:rPr>
              <a:t> </a:t>
            </a:r>
            <a:r>
              <a:rPr sz="3000" i="1" spc="44" baseline="34722" dirty="0">
                <a:latin typeface="Times New Roman"/>
                <a:cs typeface="Times New Roman"/>
              </a:rPr>
              <a:t>B</a:t>
            </a:r>
            <a:r>
              <a:rPr sz="3000" spc="44" baseline="34722" dirty="0">
                <a:latin typeface="Times New Roman"/>
                <a:cs typeface="Times New Roman"/>
              </a:rPr>
              <a:t>'</a:t>
            </a:r>
            <a:endParaRPr sz="3000" baseline="34722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289756" y="4902711"/>
            <a:ext cx="275590" cy="0"/>
          </a:xfrm>
          <a:custGeom>
            <a:avLst/>
            <a:gdLst/>
            <a:ahLst/>
            <a:cxnLst/>
            <a:rect l="l" t="t" r="r" b="b"/>
            <a:pathLst>
              <a:path w="275589">
                <a:moveTo>
                  <a:pt x="0" y="0"/>
                </a:moveTo>
                <a:lnTo>
                  <a:pt x="275380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288156" y="5210230"/>
            <a:ext cx="278765" cy="0"/>
          </a:xfrm>
          <a:custGeom>
            <a:avLst/>
            <a:gdLst/>
            <a:ahLst/>
            <a:cxnLst/>
            <a:rect l="l" t="t" r="r" b="b"/>
            <a:pathLst>
              <a:path w="278764">
                <a:moveTo>
                  <a:pt x="0" y="0"/>
                </a:moveTo>
                <a:lnTo>
                  <a:pt x="278309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277249" y="5177229"/>
            <a:ext cx="300355" cy="0"/>
          </a:xfrm>
          <a:custGeom>
            <a:avLst/>
            <a:gdLst/>
            <a:ahLst/>
            <a:cxnLst/>
            <a:rect l="l" t="t" r="r" b="b"/>
            <a:pathLst>
              <a:path w="300354">
                <a:moveTo>
                  <a:pt x="0" y="0"/>
                </a:moveTo>
                <a:lnTo>
                  <a:pt x="300122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011331" y="4902711"/>
            <a:ext cx="373380" cy="0"/>
          </a:xfrm>
          <a:custGeom>
            <a:avLst/>
            <a:gdLst/>
            <a:ahLst/>
            <a:cxnLst/>
            <a:rect l="l" t="t" r="r" b="b"/>
            <a:pathLst>
              <a:path w="373379">
                <a:moveTo>
                  <a:pt x="0" y="0"/>
                </a:moveTo>
                <a:lnTo>
                  <a:pt x="373039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3987648" y="5210230"/>
            <a:ext cx="421005" cy="0"/>
          </a:xfrm>
          <a:custGeom>
            <a:avLst/>
            <a:gdLst/>
            <a:ahLst/>
            <a:cxnLst/>
            <a:rect l="l" t="t" r="r" b="b"/>
            <a:pathLst>
              <a:path w="421004">
                <a:moveTo>
                  <a:pt x="0" y="0"/>
                </a:moveTo>
                <a:lnTo>
                  <a:pt x="420609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976742" y="5177229"/>
            <a:ext cx="442595" cy="0"/>
          </a:xfrm>
          <a:custGeom>
            <a:avLst/>
            <a:gdLst/>
            <a:ahLst/>
            <a:cxnLst/>
            <a:rect l="l" t="t" r="r" b="b"/>
            <a:pathLst>
              <a:path w="442595">
                <a:moveTo>
                  <a:pt x="0" y="0"/>
                </a:moveTo>
                <a:lnTo>
                  <a:pt x="442433" y="0"/>
                </a:lnTo>
              </a:path>
            </a:pathLst>
          </a:custGeom>
          <a:ln w="529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442468" y="4568419"/>
            <a:ext cx="4598035" cy="5842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5400">
              <a:lnSpc>
                <a:spcPts val="2370"/>
              </a:lnSpc>
              <a:spcBef>
                <a:spcPts val="110"/>
              </a:spcBef>
            </a:pPr>
            <a:r>
              <a:rPr sz="1200" spc="-5" dirty="0">
                <a:latin typeface="Times New Roman"/>
                <a:cs typeface="Times New Roman"/>
              </a:rPr>
              <a:t>comme</a:t>
            </a:r>
            <a:r>
              <a:rPr sz="1200" spc="229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HI</a:t>
            </a:r>
            <a:r>
              <a:rPr sz="2000" i="1" spc="220" dirty="0">
                <a:latin typeface="Times New Roman"/>
                <a:cs typeface="Times New Roman"/>
              </a:rPr>
              <a:t> </a:t>
            </a:r>
            <a:r>
              <a:rPr sz="2000" spc="30" dirty="0">
                <a:latin typeface="Symbol"/>
                <a:cs typeface="Symbol"/>
              </a:rPr>
              <a:t></a:t>
            </a:r>
            <a:r>
              <a:rPr sz="2000" spc="35" dirty="0">
                <a:latin typeface="Times New Roman"/>
                <a:cs typeface="Times New Roman"/>
              </a:rPr>
              <a:t> </a:t>
            </a:r>
            <a:r>
              <a:rPr sz="2000" i="1" spc="40" dirty="0">
                <a:latin typeface="Times New Roman"/>
                <a:cs typeface="Times New Roman"/>
              </a:rPr>
              <a:t>H</a:t>
            </a:r>
            <a:r>
              <a:rPr sz="2000" i="1" spc="-26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'</a:t>
            </a:r>
            <a:r>
              <a:rPr sz="2000" spc="-245" dirty="0">
                <a:latin typeface="Times New Roman"/>
                <a:cs typeface="Times New Roman"/>
              </a:rPr>
              <a:t> </a:t>
            </a:r>
            <a:r>
              <a:rPr sz="2000" i="1" spc="20" dirty="0">
                <a:latin typeface="Times New Roman"/>
                <a:cs typeface="Times New Roman"/>
              </a:rPr>
              <a:t>I</a:t>
            </a:r>
            <a:r>
              <a:rPr sz="2000" i="1" spc="-27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Times New Roman"/>
                <a:cs typeface="Times New Roman"/>
              </a:rPr>
              <a:t>'</a:t>
            </a:r>
            <a:r>
              <a:rPr sz="2000" spc="-1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(plans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principaux) ,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relation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précédente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s’écrit</a:t>
            </a:r>
            <a:endParaRPr sz="1200">
              <a:latin typeface="Times New Roman"/>
              <a:cs typeface="Times New Roman"/>
            </a:endParaRPr>
          </a:p>
          <a:p>
            <a:pPr marL="2693035">
              <a:lnSpc>
                <a:spcPts val="2010"/>
              </a:lnSpc>
            </a:pPr>
            <a:r>
              <a:rPr sz="2550" i="1" spc="30" baseline="-35947" dirty="0">
                <a:latin typeface="Times New Roman"/>
                <a:cs typeface="Times New Roman"/>
              </a:rPr>
              <a:t>n </a:t>
            </a:r>
            <a:r>
              <a:rPr sz="1700" i="1" spc="15" dirty="0">
                <a:latin typeface="Times New Roman"/>
                <a:cs typeface="Times New Roman"/>
              </a:rPr>
              <a:t>AB </a:t>
            </a:r>
            <a:r>
              <a:rPr sz="2550" spc="37" baseline="-35947" dirty="0">
                <a:latin typeface="Symbol"/>
                <a:cs typeface="Symbol"/>
              </a:rPr>
              <a:t></a:t>
            </a:r>
            <a:r>
              <a:rPr sz="2550" spc="37" baseline="-35947" dirty="0">
                <a:latin typeface="Times New Roman"/>
                <a:cs typeface="Times New Roman"/>
              </a:rPr>
              <a:t> </a:t>
            </a:r>
            <a:r>
              <a:rPr sz="2550" i="1" spc="30" baseline="-35947" dirty="0">
                <a:latin typeface="Times New Roman"/>
                <a:cs typeface="Times New Roman"/>
              </a:rPr>
              <a:t>n</a:t>
            </a:r>
            <a:r>
              <a:rPr sz="2550" spc="30" baseline="-35947" dirty="0">
                <a:latin typeface="Times New Roman"/>
                <a:cs typeface="Times New Roman"/>
              </a:rPr>
              <a:t>' </a:t>
            </a:r>
            <a:r>
              <a:rPr sz="1700" i="1" spc="-10" dirty="0">
                <a:latin typeface="Times New Roman"/>
                <a:cs typeface="Times New Roman"/>
              </a:rPr>
              <a:t>A</a:t>
            </a:r>
            <a:r>
              <a:rPr sz="1700" spc="-10" dirty="0">
                <a:latin typeface="Times New Roman"/>
                <a:cs typeface="Times New Roman"/>
              </a:rPr>
              <a:t>'</a:t>
            </a:r>
            <a:r>
              <a:rPr sz="1700" spc="-170" dirty="0">
                <a:latin typeface="Times New Roman"/>
                <a:cs typeface="Times New Roman"/>
              </a:rPr>
              <a:t> </a:t>
            </a:r>
            <a:r>
              <a:rPr sz="1700" i="1" spc="30" dirty="0">
                <a:latin typeface="Times New Roman"/>
                <a:cs typeface="Times New Roman"/>
              </a:rPr>
              <a:t>B</a:t>
            </a:r>
            <a:r>
              <a:rPr sz="1700" spc="30" dirty="0">
                <a:latin typeface="Times New Roman"/>
                <a:cs typeface="Times New Roman"/>
              </a:rPr>
              <a:t>'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55168" y="5404230"/>
            <a:ext cx="3378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D</a:t>
            </a:r>
            <a:r>
              <a:rPr sz="1200" spc="-10" dirty="0">
                <a:latin typeface="Times New Roman"/>
                <a:cs typeface="Times New Roman"/>
              </a:rPr>
              <a:t>’</a:t>
            </a:r>
            <a:r>
              <a:rPr sz="1200" dirty="0">
                <a:latin typeface="Times New Roman"/>
                <a:cs typeface="Times New Roman"/>
              </a:rPr>
              <a:t>où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363960" y="5632237"/>
            <a:ext cx="437515" cy="0"/>
          </a:xfrm>
          <a:custGeom>
            <a:avLst/>
            <a:gdLst/>
            <a:ahLst/>
            <a:cxnLst/>
            <a:rect l="l" t="t" r="r" b="b"/>
            <a:pathLst>
              <a:path w="437514">
                <a:moveTo>
                  <a:pt x="0" y="0"/>
                </a:moveTo>
                <a:lnTo>
                  <a:pt x="437184" y="0"/>
                </a:lnTo>
              </a:path>
            </a:pathLst>
          </a:custGeom>
          <a:ln w="61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3421831" y="5985408"/>
            <a:ext cx="321945" cy="0"/>
          </a:xfrm>
          <a:custGeom>
            <a:avLst/>
            <a:gdLst/>
            <a:ahLst/>
            <a:cxnLst/>
            <a:rect l="l" t="t" r="r" b="b"/>
            <a:pathLst>
              <a:path w="321945">
                <a:moveTo>
                  <a:pt x="0" y="0"/>
                </a:moveTo>
                <a:lnTo>
                  <a:pt x="321431" y="0"/>
                </a:lnTo>
              </a:path>
            </a:pathLst>
          </a:custGeom>
          <a:ln w="61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3351206" y="5946413"/>
            <a:ext cx="462915" cy="0"/>
          </a:xfrm>
          <a:custGeom>
            <a:avLst/>
            <a:gdLst/>
            <a:ahLst/>
            <a:cxnLst/>
            <a:rect l="l" t="t" r="r" b="b"/>
            <a:pathLst>
              <a:path w="462914">
                <a:moveTo>
                  <a:pt x="0" y="0"/>
                </a:moveTo>
                <a:lnTo>
                  <a:pt x="462693" y="0"/>
                </a:lnTo>
              </a:path>
            </a:pathLst>
          </a:custGeom>
          <a:ln w="61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093010" y="5946413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448" y="0"/>
                </a:lnTo>
              </a:path>
            </a:pathLst>
          </a:custGeom>
          <a:ln w="61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388617" y="5946413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5">
                <a:moveTo>
                  <a:pt x="0" y="0"/>
                </a:moveTo>
                <a:lnTo>
                  <a:pt x="216285" y="0"/>
                </a:lnTo>
              </a:path>
            </a:pathLst>
          </a:custGeom>
          <a:ln w="615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3425007" y="5938092"/>
            <a:ext cx="1165860" cy="3321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76275" algn="l"/>
                <a:tab pos="1023619" algn="l"/>
              </a:tabLst>
            </a:pPr>
            <a:r>
              <a:rPr sz="2000" i="1" spc="-15" dirty="0">
                <a:latin typeface="Times New Roman"/>
                <a:cs typeface="Times New Roman"/>
              </a:rPr>
              <a:t>A</a:t>
            </a:r>
            <a:r>
              <a:rPr sz="2000" i="1" spc="15" dirty="0">
                <a:latin typeface="Times New Roman"/>
                <a:cs typeface="Times New Roman"/>
              </a:rPr>
              <a:t>B</a:t>
            </a:r>
            <a:r>
              <a:rPr sz="2000" i="1" dirty="0">
                <a:latin typeface="Times New Roman"/>
                <a:cs typeface="Times New Roman"/>
              </a:rPr>
              <a:t>	</a:t>
            </a:r>
            <a:r>
              <a:rPr sz="2000" i="1" spc="30" dirty="0">
                <a:latin typeface="Times New Roman"/>
                <a:cs typeface="Times New Roman"/>
              </a:rPr>
              <a:t>n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i="1" spc="15" dirty="0"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882513" y="5057427"/>
            <a:ext cx="1779270" cy="862330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408940">
              <a:lnSpc>
                <a:spcPct val="100000"/>
              </a:lnSpc>
              <a:spcBef>
                <a:spcPts val="1019"/>
              </a:spcBef>
              <a:tabLst>
                <a:tab pos="1108075" algn="l"/>
              </a:tabLst>
            </a:pPr>
            <a:r>
              <a:rPr sz="1700" i="1" spc="10" dirty="0">
                <a:latin typeface="Times New Roman"/>
                <a:cs typeface="Times New Roman"/>
              </a:rPr>
              <a:t>HA	</a:t>
            </a:r>
            <a:r>
              <a:rPr sz="1700" i="1" spc="35" dirty="0">
                <a:latin typeface="Times New Roman"/>
                <a:cs typeface="Times New Roman"/>
              </a:rPr>
              <a:t>H</a:t>
            </a:r>
            <a:r>
              <a:rPr sz="1700" i="1" spc="-225" dirty="0">
                <a:latin typeface="Times New Roman"/>
                <a:cs typeface="Times New Roman"/>
              </a:rPr>
              <a:t> </a:t>
            </a:r>
            <a:r>
              <a:rPr sz="1700" spc="5" dirty="0">
                <a:latin typeface="Times New Roman"/>
                <a:cs typeface="Times New Roman"/>
              </a:rPr>
              <a:t>'</a:t>
            </a:r>
            <a:r>
              <a:rPr sz="1700" spc="-145" dirty="0">
                <a:latin typeface="Times New Roman"/>
                <a:cs typeface="Times New Roman"/>
              </a:rPr>
              <a:t> </a:t>
            </a:r>
            <a:r>
              <a:rPr sz="1700" i="1" spc="-10" dirty="0">
                <a:latin typeface="Times New Roman"/>
                <a:cs typeface="Times New Roman"/>
              </a:rPr>
              <a:t>A</a:t>
            </a:r>
            <a:r>
              <a:rPr sz="1700" spc="-10" dirty="0">
                <a:latin typeface="Times New Roman"/>
                <a:cs typeface="Times New Roman"/>
              </a:rPr>
              <a:t>'</a:t>
            </a:r>
            <a:endParaRPr sz="17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100"/>
              </a:spcBef>
            </a:pPr>
            <a:r>
              <a:rPr sz="3150" i="1" spc="-44" baseline="-33068" dirty="0">
                <a:latin typeface="Symbol"/>
                <a:cs typeface="Symbol"/>
              </a:rPr>
              <a:t></a:t>
            </a:r>
            <a:r>
              <a:rPr sz="3150" i="1" spc="-44" baseline="-33068" dirty="0">
                <a:latin typeface="Times New Roman"/>
                <a:cs typeface="Times New Roman"/>
              </a:rPr>
              <a:t> </a:t>
            </a:r>
            <a:r>
              <a:rPr sz="3000" spc="22" baseline="-34722" dirty="0">
                <a:latin typeface="Symbol"/>
                <a:cs typeface="Symbol"/>
              </a:rPr>
              <a:t></a:t>
            </a:r>
            <a:r>
              <a:rPr sz="3000" spc="22" baseline="-34722" dirty="0">
                <a:latin typeface="Times New Roman"/>
                <a:cs typeface="Times New Roman"/>
              </a:rPr>
              <a:t> </a:t>
            </a:r>
            <a:r>
              <a:rPr sz="2000" i="1" spc="-15" dirty="0">
                <a:latin typeface="Times New Roman"/>
                <a:cs typeface="Times New Roman"/>
              </a:rPr>
              <a:t>A</a:t>
            </a:r>
            <a:r>
              <a:rPr sz="2000" spc="-15" dirty="0">
                <a:latin typeface="Times New Roman"/>
                <a:cs typeface="Times New Roman"/>
              </a:rPr>
              <a:t>' </a:t>
            </a:r>
            <a:r>
              <a:rPr sz="2000" i="1" spc="30" dirty="0">
                <a:latin typeface="Times New Roman"/>
                <a:cs typeface="Times New Roman"/>
              </a:rPr>
              <a:t>B</a:t>
            </a:r>
            <a:r>
              <a:rPr sz="2000" spc="30" dirty="0">
                <a:latin typeface="Times New Roman"/>
                <a:cs typeface="Times New Roman"/>
              </a:rPr>
              <a:t>' </a:t>
            </a:r>
            <a:r>
              <a:rPr sz="3000" spc="22" baseline="-34722" dirty="0">
                <a:latin typeface="Symbol"/>
                <a:cs typeface="Symbol"/>
              </a:rPr>
              <a:t></a:t>
            </a:r>
            <a:r>
              <a:rPr sz="3000" spc="22" baseline="-34722" dirty="0">
                <a:latin typeface="Times New Roman"/>
                <a:cs typeface="Times New Roman"/>
              </a:rPr>
              <a:t> </a:t>
            </a:r>
            <a:r>
              <a:rPr sz="2000" i="1" spc="15" dirty="0">
                <a:latin typeface="Times New Roman"/>
                <a:cs typeface="Times New Roman"/>
              </a:rPr>
              <a:t>n </a:t>
            </a:r>
            <a:r>
              <a:rPr sz="3000" spc="7" baseline="-34722" dirty="0">
                <a:latin typeface="Times New Roman"/>
                <a:cs typeface="Times New Roman"/>
              </a:rPr>
              <a:t>.</a:t>
            </a:r>
            <a:r>
              <a:rPr sz="3000" spc="-232" baseline="-34722" dirty="0">
                <a:latin typeface="Times New Roman"/>
                <a:cs typeface="Times New Roman"/>
              </a:rPr>
              <a:t> </a:t>
            </a:r>
            <a:r>
              <a:rPr sz="2000" i="1" spc="35" dirty="0">
                <a:latin typeface="Times New Roman"/>
                <a:cs typeface="Times New Roman"/>
              </a:rPr>
              <a:t>p</a:t>
            </a:r>
            <a:r>
              <a:rPr sz="2000" spc="35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55168" y="6265544"/>
            <a:ext cx="4439920" cy="3943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Remarques</a:t>
            </a:r>
            <a:r>
              <a:rPr sz="1200" b="1" dirty="0">
                <a:latin typeface="Times New Roman"/>
                <a:cs typeface="Times New Roman"/>
              </a:rPr>
              <a:t> :</a:t>
            </a:r>
            <a:endParaRPr sz="1200">
              <a:latin typeface="Times New Roman"/>
              <a:cs typeface="Times New Roman"/>
            </a:endParaRPr>
          </a:p>
          <a:p>
            <a:pPr marL="469900" indent="-229235">
              <a:lnSpc>
                <a:spcPct val="100000"/>
              </a:lnSpc>
              <a:spcBef>
                <a:spcPts val="25"/>
              </a:spcBef>
              <a:buFont typeface="Symbol"/>
              <a:buChar char=""/>
              <a:tabLst>
                <a:tab pos="469900" algn="l"/>
                <a:tab pos="470534" algn="l"/>
              </a:tabLst>
            </a:pPr>
            <a:r>
              <a:rPr sz="1200" spc="-5" dirty="0">
                <a:latin typeface="Times New Roman"/>
                <a:cs typeface="Times New Roman"/>
              </a:rPr>
              <a:t>dans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cas </a:t>
            </a:r>
            <a:r>
              <a:rPr sz="1200" dirty="0">
                <a:latin typeface="Times New Roman"/>
                <a:cs typeface="Times New Roman"/>
              </a:rPr>
              <a:t>où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milieux </a:t>
            </a:r>
            <a:r>
              <a:rPr sz="1200" spc="-5" dirty="0">
                <a:latin typeface="Times New Roman"/>
                <a:cs typeface="Times New Roman"/>
              </a:rPr>
              <a:t>extrêmes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identiques </a:t>
            </a:r>
            <a:r>
              <a:rPr sz="1200" dirty="0">
                <a:latin typeface="Times New Roman"/>
                <a:cs typeface="Times New Roman"/>
              </a:rPr>
              <a:t>nous </a:t>
            </a:r>
            <a:r>
              <a:rPr sz="1200" spc="-5" dirty="0">
                <a:latin typeface="Times New Roman"/>
                <a:cs typeface="Times New Roman"/>
              </a:rPr>
              <a:t>aurons</a:t>
            </a:r>
            <a:r>
              <a:rPr sz="1200" spc="5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730772" y="6967415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5">
                <a:moveTo>
                  <a:pt x="0" y="0"/>
                </a:moveTo>
                <a:lnTo>
                  <a:pt x="216370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2462656" y="6749956"/>
            <a:ext cx="1703070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2000" i="1" spc="5" dirty="0">
                <a:latin typeface="Times New Roman"/>
                <a:cs typeface="Times New Roman"/>
              </a:rPr>
              <a:t>f </a:t>
            </a:r>
            <a:r>
              <a:rPr sz="2000" dirty="0">
                <a:latin typeface="Times New Roman"/>
                <a:cs typeface="Times New Roman"/>
              </a:rPr>
              <a:t>'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f </a:t>
            </a:r>
            <a:r>
              <a:rPr sz="2000" spc="60" dirty="0">
                <a:latin typeface="Times New Roman"/>
                <a:cs typeface="Times New Roman"/>
              </a:rPr>
              <a:t>,</a:t>
            </a:r>
            <a:r>
              <a:rPr sz="2100" i="1" spc="60" dirty="0">
                <a:latin typeface="Symbol"/>
                <a:cs typeface="Symbol"/>
              </a:rPr>
              <a:t></a:t>
            </a:r>
            <a:r>
              <a:rPr sz="2100" i="1" spc="6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10" dirty="0">
                <a:latin typeface="Times New Roman"/>
                <a:cs typeface="Times New Roman"/>
              </a:rPr>
              <a:t> </a:t>
            </a:r>
            <a:r>
              <a:rPr sz="3000" i="1" spc="44" baseline="34722" dirty="0">
                <a:latin typeface="Times New Roman"/>
                <a:cs typeface="Times New Roman"/>
              </a:rPr>
              <a:t>p</a:t>
            </a:r>
            <a:r>
              <a:rPr sz="3000" spc="44" baseline="34722" dirty="0">
                <a:latin typeface="Times New Roman"/>
                <a:cs typeface="Times New Roman"/>
              </a:rPr>
              <a:t>'</a:t>
            </a:r>
            <a:r>
              <a:rPr sz="3000" spc="-7" baseline="34722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4191094" y="696711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70">
                <a:moveTo>
                  <a:pt x="0" y="0"/>
                </a:moveTo>
                <a:lnTo>
                  <a:pt x="216862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649571" y="6967115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>
                <a:moveTo>
                  <a:pt x="0" y="0"/>
                </a:moveTo>
                <a:lnTo>
                  <a:pt x="17663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106181" y="6967115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1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 txBox="1"/>
          <p:nvPr/>
        </p:nvSpPr>
        <p:spPr>
          <a:xfrm>
            <a:off x="3778343" y="6958803"/>
            <a:ext cx="157480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2755" algn="l"/>
                <a:tab pos="911225" algn="l"/>
                <a:tab pos="1384300" algn="l"/>
              </a:tabLst>
            </a:pPr>
            <a:r>
              <a:rPr sz="2000" i="1" spc="5" dirty="0">
                <a:latin typeface="Times New Roman"/>
                <a:cs typeface="Times New Roman"/>
              </a:rPr>
              <a:t>p	</a:t>
            </a:r>
            <a:r>
              <a:rPr sz="2000" i="1" spc="3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'	</a:t>
            </a:r>
            <a:r>
              <a:rPr sz="2000" i="1" spc="5" dirty="0">
                <a:latin typeface="Times New Roman"/>
                <a:cs typeface="Times New Roman"/>
              </a:rPr>
              <a:t>p	</a:t>
            </a:r>
            <a:r>
              <a:rPr sz="2000" i="1" dirty="0">
                <a:latin typeface="Times New Roman"/>
                <a:cs typeface="Times New Roman"/>
              </a:rPr>
              <a:t>f</a:t>
            </a:r>
            <a:r>
              <a:rPr sz="2000" i="1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197542" y="6606461"/>
            <a:ext cx="1125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Times New Roman"/>
                <a:cs typeface="Times New Roman"/>
              </a:rPr>
              <a:t>1 </a:t>
            </a:r>
            <a:r>
              <a:rPr sz="3000" spc="7" baseline="-34722" dirty="0">
                <a:latin typeface="Symbol"/>
                <a:cs typeface="Symbol"/>
              </a:rPr>
              <a:t></a:t>
            </a:r>
            <a:r>
              <a:rPr sz="3000" spc="7" baseline="-34722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 </a:t>
            </a:r>
            <a:r>
              <a:rPr sz="3000" spc="7" baseline="-34722" dirty="0">
                <a:latin typeface="Symbol"/>
                <a:cs typeface="Symbol"/>
              </a:rPr>
              <a:t></a:t>
            </a:r>
            <a:r>
              <a:rPr sz="3000" spc="-135" baseline="-34722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5168" y="7297292"/>
            <a:ext cx="6647815" cy="231203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469900" marR="5080" indent="-229235" algn="just">
              <a:lnSpc>
                <a:spcPts val="1380"/>
              </a:lnSpc>
              <a:spcBef>
                <a:spcPts val="195"/>
              </a:spcBef>
              <a:buFont typeface="Symbol"/>
              <a:buChar char=""/>
              <a:tabLst>
                <a:tab pos="470534" algn="l"/>
              </a:tabLst>
            </a:pPr>
            <a:r>
              <a:rPr sz="1200" dirty="0">
                <a:latin typeface="Times New Roman"/>
                <a:cs typeface="Times New Roman"/>
              </a:rPr>
              <a:t>il </a:t>
            </a:r>
            <a:r>
              <a:rPr sz="1200" spc="-5" dirty="0">
                <a:latin typeface="Times New Roman"/>
                <a:cs typeface="Times New Roman"/>
              </a:rPr>
              <a:t>est facile </a:t>
            </a:r>
            <a:r>
              <a:rPr sz="1200" dirty="0">
                <a:latin typeface="Times New Roman"/>
                <a:cs typeface="Times New Roman"/>
              </a:rPr>
              <a:t>de voir </a:t>
            </a:r>
            <a:r>
              <a:rPr sz="1200" spc="-5" dirty="0">
                <a:latin typeface="Times New Roman"/>
                <a:cs typeface="Times New Roman"/>
              </a:rPr>
              <a:t>que les formules précédentes généralisent celles </a:t>
            </a:r>
            <a:r>
              <a:rPr sz="1200" dirty="0">
                <a:latin typeface="Times New Roman"/>
                <a:cs typeface="Times New Roman"/>
              </a:rPr>
              <a:t>obtenus pour le </a:t>
            </a:r>
            <a:r>
              <a:rPr sz="1200" spc="-5" dirty="0">
                <a:latin typeface="Times New Roman"/>
                <a:cs typeface="Times New Roman"/>
              </a:rPr>
              <a:t>dioptre  sphérique </a:t>
            </a:r>
            <a:r>
              <a:rPr sz="1200" dirty="0">
                <a:latin typeface="Times New Roman"/>
                <a:cs typeface="Times New Roman"/>
              </a:rPr>
              <a:t>;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plans </a:t>
            </a:r>
            <a:r>
              <a:rPr sz="1200" spc="-5" dirty="0">
                <a:latin typeface="Times New Roman"/>
                <a:cs typeface="Times New Roman"/>
              </a:rPr>
              <a:t>principaux </a:t>
            </a:r>
            <a:r>
              <a:rPr sz="1200" dirty="0">
                <a:latin typeface="Times New Roman"/>
                <a:cs typeface="Times New Roman"/>
              </a:rPr>
              <a:t>du dioptre sont </a:t>
            </a:r>
            <a:r>
              <a:rPr sz="1200" spc="-5" dirty="0">
                <a:latin typeface="Times New Roman"/>
                <a:cs typeface="Times New Roman"/>
              </a:rPr>
              <a:t>confondus avec les </a:t>
            </a:r>
            <a:r>
              <a:rPr sz="1200" dirty="0">
                <a:latin typeface="Times New Roman"/>
                <a:cs typeface="Times New Roman"/>
              </a:rPr>
              <a:t>plans passant </a:t>
            </a:r>
            <a:r>
              <a:rPr sz="1200" spc="-5" dirty="0">
                <a:latin typeface="Times New Roman"/>
                <a:cs typeface="Times New Roman"/>
              </a:rPr>
              <a:t>par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sommet S et  perpendiculaire </a:t>
            </a:r>
            <a:r>
              <a:rPr sz="1200" dirty="0">
                <a:latin typeface="Times New Roman"/>
                <a:cs typeface="Times New Roman"/>
              </a:rPr>
              <a:t>à l’axe</a:t>
            </a:r>
            <a:r>
              <a:rPr sz="1200" spc="-2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optique.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b="1" dirty="0">
                <a:latin typeface="Times New Roman"/>
                <a:cs typeface="Times New Roman"/>
              </a:rPr>
              <a:t>5. </a:t>
            </a:r>
            <a:r>
              <a:rPr sz="1200" b="1" spc="-5" dirty="0">
                <a:latin typeface="Times New Roman"/>
                <a:cs typeface="Times New Roman"/>
              </a:rPr>
              <a:t>Applications aux </a:t>
            </a:r>
            <a:r>
              <a:rPr sz="1200" b="1" dirty="0">
                <a:latin typeface="Times New Roman"/>
                <a:cs typeface="Times New Roman"/>
              </a:rPr>
              <a:t>lentilles</a:t>
            </a:r>
            <a:r>
              <a:rPr sz="1200" b="1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minces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12700" algn="just">
              <a:lnSpc>
                <a:spcPts val="1410"/>
              </a:lnSpc>
            </a:pPr>
            <a:r>
              <a:rPr sz="1200" spc="-5" dirty="0">
                <a:latin typeface="Times New Roman"/>
                <a:cs typeface="Times New Roman"/>
              </a:rPr>
              <a:t>1-Définition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12700" marR="5715" algn="just">
              <a:lnSpc>
                <a:spcPts val="1380"/>
              </a:lnSpc>
              <a:spcBef>
                <a:spcPts val="65"/>
              </a:spcBef>
            </a:pPr>
            <a:r>
              <a:rPr sz="1200" spc="-5" dirty="0">
                <a:latin typeface="Times New Roman"/>
                <a:cs typeface="Times New Roman"/>
              </a:rPr>
              <a:t>On appelle </a:t>
            </a:r>
            <a:r>
              <a:rPr sz="1200" dirty="0">
                <a:latin typeface="Times New Roman"/>
                <a:cs typeface="Times New Roman"/>
              </a:rPr>
              <a:t>lentilles </a:t>
            </a:r>
            <a:r>
              <a:rPr sz="1200" spc="-5" dirty="0">
                <a:latin typeface="Times New Roman"/>
                <a:cs typeface="Times New Roman"/>
              </a:rPr>
              <a:t>minces, des systèmes centrés constitués d'un milieu transparent </a:t>
            </a:r>
            <a:r>
              <a:rPr sz="1200" dirty="0">
                <a:latin typeface="Times New Roman"/>
                <a:cs typeface="Times New Roman"/>
              </a:rPr>
              <a:t>limité </a:t>
            </a:r>
            <a:r>
              <a:rPr sz="1200" spc="-5" dirty="0">
                <a:latin typeface="Times New Roman"/>
                <a:cs typeface="Times New Roman"/>
              </a:rPr>
              <a:t>par deux dioptres  </a:t>
            </a:r>
            <a:r>
              <a:rPr sz="1200" dirty="0">
                <a:latin typeface="Times New Roman"/>
                <a:cs typeface="Times New Roman"/>
              </a:rPr>
              <a:t>dont </a:t>
            </a:r>
            <a:r>
              <a:rPr sz="1200" spc="-5" dirty="0">
                <a:latin typeface="Times New Roman"/>
                <a:cs typeface="Times New Roman"/>
              </a:rPr>
              <a:t>l'un au </a:t>
            </a:r>
            <a:r>
              <a:rPr sz="1200" dirty="0">
                <a:latin typeface="Times New Roman"/>
                <a:cs typeface="Times New Roman"/>
              </a:rPr>
              <a:t>moins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spc="5" dirty="0">
                <a:latin typeface="Times New Roman"/>
                <a:cs typeface="Times New Roman"/>
              </a:rPr>
              <a:t>un </a:t>
            </a:r>
            <a:r>
              <a:rPr sz="1200" dirty="0">
                <a:latin typeface="Times New Roman"/>
                <a:cs typeface="Times New Roman"/>
              </a:rPr>
              <a:t>dioptre sphérique dont </a:t>
            </a:r>
            <a:r>
              <a:rPr sz="1200" spc="-5" dirty="0">
                <a:latin typeface="Times New Roman"/>
                <a:cs typeface="Times New Roman"/>
              </a:rPr>
              <a:t>les sommes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pratiquement confondus en </a:t>
            </a:r>
            <a:r>
              <a:rPr sz="1200" dirty="0">
                <a:latin typeface="Times New Roman"/>
                <a:cs typeface="Times New Roman"/>
              </a:rPr>
              <a:t>un point </a:t>
            </a:r>
            <a:r>
              <a:rPr sz="1200" spc="-5" dirty="0">
                <a:latin typeface="Times New Roman"/>
                <a:cs typeface="Times New Roman"/>
              </a:rPr>
              <a:t>O  (appelé centre </a:t>
            </a:r>
            <a:r>
              <a:rPr sz="1200" dirty="0">
                <a:latin typeface="Times New Roman"/>
                <a:cs typeface="Times New Roman"/>
              </a:rPr>
              <a:t>optique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lentille). </a:t>
            </a:r>
            <a:r>
              <a:rPr sz="1200" dirty="0">
                <a:latin typeface="Times New Roman"/>
                <a:cs typeface="Times New Roman"/>
              </a:rPr>
              <a:t>Suivant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dispositions </a:t>
            </a:r>
            <a:r>
              <a:rPr sz="1200" spc="-5" dirty="0">
                <a:latin typeface="Times New Roman"/>
                <a:cs typeface="Times New Roman"/>
              </a:rPr>
              <a:t>relatives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ces deux dioptres, </a:t>
            </a:r>
            <a:r>
              <a:rPr sz="1200" dirty="0">
                <a:latin typeface="Times New Roman"/>
                <a:cs typeface="Times New Roman"/>
              </a:rPr>
              <a:t>on distingue </a:t>
            </a:r>
            <a:r>
              <a:rPr sz="1200" spc="-5" dirty="0">
                <a:latin typeface="Times New Roman"/>
                <a:cs typeface="Times New Roman"/>
              </a:rPr>
              <a:t>les  </a:t>
            </a:r>
            <a:r>
              <a:rPr sz="1200" dirty="0">
                <a:latin typeface="Times New Roman"/>
                <a:cs typeface="Times New Roman"/>
              </a:rPr>
              <a:t>lentilles à bord </a:t>
            </a:r>
            <a:r>
              <a:rPr sz="1200" spc="-5" dirty="0">
                <a:latin typeface="Times New Roman"/>
                <a:cs typeface="Times New Roman"/>
              </a:rPr>
              <a:t>mince (dont </a:t>
            </a:r>
            <a:r>
              <a:rPr sz="1200" dirty="0">
                <a:latin typeface="Times New Roman"/>
                <a:cs typeface="Times New Roman"/>
              </a:rPr>
              <a:t>le pourtour </a:t>
            </a:r>
            <a:r>
              <a:rPr sz="1200" spc="-5" dirty="0">
                <a:latin typeface="Times New Roman"/>
                <a:cs typeface="Times New Roman"/>
              </a:rPr>
              <a:t>est plus mince </a:t>
            </a:r>
            <a:r>
              <a:rPr sz="1200" dirty="0">
                <a:latin typeface="Times New Roman"/>
                <a:cs typeface="Times New Roman"/>
              </a:rPr>
              <a:t>que le </a:t>
            </a:r>
            <a:r>
              <a:rPr sz="1200" spc="-5" dirty="0">
                <a:latin typeface="Times New Roman"/>
                <a:cs typeface="Times New Roman"/>
              </a:rPr>
              <a:t>centre), et les </a:t>
            </a:r>
            <a:r>
              <a:rPr sz="1200" dirty="0">
                <a:latin typeface="Times New Roman"/>
                <a:cs typeface="Times New Roman"/>
              </a:rPr>
              <a:t>lentilles à bord </a:t>
            </a:r>
            <a:r>
              <a:rPr sz="1200" spc="-5" dirty="0">
                <a:latin typeface="Times New Roman"/>
                <a:cs typeface="Times New Roman"/>
              </a:rPr>
              <a:t>épais. L'axe  principal </a:t>
            </a:r>
            <a:r>
              <a:rPr sz="1200" dirty="0">
                <a:latin typeface="Times New Roman"/>
                <a:cs typeface="Times New Roman"/>
              </a:rPr>
              <a:t>de la </a:t>
            </a:r>
            <a:r>
              <a:rPr sz="1200" spc="-5" dirty="0">
                <a:latin typeface="Times New Roman"/>
                <a:cs typeface="Times New Roman"/>
              </a:rPr>
              <a:t>lentille </a:t>
            </a:r>
            <a:r>
              <a:rPr sz="1200" dirty="0">
                <a:latin typeface="Times New Roman"/>
                <a:cs typeface="Times New Roman"/>
              </a:rPr>
              <a:t>passe </a:t>
            </a:r>
            <a:r>
              <a:rPr sz="1200" spc="-5" dirty="0">
                <a:latin typeface="Times New Roman"/>
                <a:cs typeface="Times New Roman"/>
              </a:rPr>
              <a:t>par les centres </a:t>
            </a:r>
            <a:r>
              <a:rPr sz="1200" dirty="0">
                <a:latin typeface="Times New Roman"/>
                <a:cs typeface="Times New Roman"/>
              </a:rPr>
              <a:t>des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dioptres.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982595" y="657224"/>
            <a:ext cx="0" cy="2513965"/>
          </a:xfrm>
          <a:custGeom>
            <a:avLst/>
            <a:gdLst/>
            <a:ahLst/>
            <a:cxnLst/>
            <a:rect l="l" t="t" r="r" b="b"/>
            <a:pathLst>
              <a:path h="2513965">
                <a:moveTo>
                  <a:pt x="0" y="0"/>
                </a:moveTo>
                <a:lnTo>
                  <a:pt x="0" y="251396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582159" y="658494"/>
            <a:ext cx="635" cy="2513330"/>
          </a:xfrm>
          <a:custGeom>
            <a:avLst/>
            <a:gdLst/>
            <a:ahLst/>
            <a:cxnLst/>
            <a:rect l="l" t="t" r="r" b="b"/>
            <a:pathLst>
              <a:path w="635" h="2513330">
                <a:moveTo>
                  <a:pt x="0" y="0"/>
                </a:moveTo>
                <a:lnTo>
                  <a:pt x="635" y="251333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67994" y="2257424"/>
            <a:ext cx="6629400" cy="635"/>
          </a:xfrm>
          <a:custGeom>
            <a:avLst/>
            <a:gdLst/>
            <a:ahLst/>
            <a:cxnLst/>
            <a:rect l="l" t="t" r="r" b="b"/>
            <a:pathLst>
              <a:path w="6629400" h="635">
                <a:moveTo>
                  <a:pt x="0" y="0"/>
                </a:moveTo>
                <a:lnTo>
                  <a:pt x="6629400" y="634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001394" y="1571624"/>
            <a:ext cx="76200" cy="685800"/>
          </a:xfrm>
          <a:custGeom>
            <a:avLst/>
            <a:gdLst/>
            <a:ahLst/>
            <a:cxnLst/>
            <a:rect l="l" t="t" r="r" b="b"/>
            <a:pathLst>
              <a:path w="76200" h="685800">
                <a:moveTo>
                  <a:pt x="38100" y="50800"/>
                </a:moveTo>
                <a:lnTo>
                  <a:pt x="28575" y="57150"/>
                </a:lnTo>
                <a:lnTo>
                  <a:pt x="28575" y="685800"/>
                </a:lnTo>
                <a:lnTo>
                  <a:pt x="47625" y="685800"/>
                </a:lnTo>
                <a:lnTo>
                  <a:pt x="47625" y="57150"/>
                </a:lnTo>
                <a:lnTo>
                  <a:pt x="38100" y="50800"/>
                </a:lnTo>
                <a:close/>
              </a:path>
              <a:path w="76200" h="685800">
                <a:moveTo>
                  <a:pt x="38100" y="0"/>
                </a:moveTo>
                <a:lnTo>
                  <a:pt x="0" y="76200"/>
                </a:lnTo>
                <a:lnTo>
                  <a:pt x="28575" y="57150"/>
                </a:lnTo>
                <a:lnTo>
                  <a:pt x="28575" y="50800"/>
                </a:lnTo>
                <a:lnTo>
                  <a:pt x="63500" y="50800"/>
                </a:lnTo>
                <a:lnTo>
                  <a:pt x="38100" y="0"/>
                </a:lnTo>
                <a:close/>
              </a:path>
              <a:path w="76200" h="685800">
                <a:moveTo>
                  <a:pt x="63500" y="50800"/>
                </a:moveTo>
                <a:lnTo>
                  <a:pt x="47625" y="50800"/>
                </a:lnTo>
                <a:lnTo>
                  <a:pt x="47625" y="57150"/>
                </a:lnTo>
                <a:lnTo>
                  <a:pt x="76200" y="76200"/>
                </a:lnTo>
                <a:lnTo>
                  <a:pt x="63500" y="50800"/>
                </a:lnTo>
                <a:close/>
              </a:path>
              <a:path w="76200" h="685800">
                <a:moveTo>
                  <a:pt x="38100" y="50800"/>
                </a:moveTo>
                <a:lnTo>
                  <a:pt x="28575" y="50800"/>
                </a:lnTo>
                <a:lnTo>
                  <a:pt x="28575" y="57150"/>
                </a:lnTo>
                <a:lnTo>
                  <a:pt x="38100" y="50800"/>
                </a:lnTo>
                <a:close/>
              </a:path>
              <a:path w="76200" h="685800">
                <a:moveTo>
                  <a:pt x="47625" y="50800"/>
                </a:moveTo>
                <a:lnTo>
                  <a:pt x="38100" y="50800"/>
                </a:lnTo>
                <a:lnTo>
                  <a:pt x="47625" y="57150"/>
                </a:lnTo>
                <a:lnTo>
                  <a:pt x="47625" y="508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39494" y="1533524"/>
            <a:ext cx="1943100" cy="76200"/>
          </a:xfrm>
          <a:custGeom>
            <a:avLst/>
            <a:gdLst/>
            <a:ahLst/>
            <a:cxnLst/>
            <a:rect l="l" t="t" r="r" b="b"/>
            <a:pathLst>
              <a:path w="1943100" h="76200">
                <a:moveTo>
                  <a:pt x="1866900" y="0"/>
                </a:moveTo>
                <a:lnTo>
                  <a:pt x="1866900" y="76200"/>
                </a:lnTo>
                <a:lnTo>
                  <a:pt x="1930400" y="44450"/>
                </a:lnTo>
                <a:lnTo>
                  <a:pt x="1879600" y="44450"/>
                </a:lnTo>
                <a:lnTo>
                  <a:pt x="1879600" y="31750"/>
                </a:lnTo>
                <a:lnTo>
                  <a:pt x="1930400" y="31750"/>
                </a:lnTo>
                <a:lnTo>
                  <a:pt x="1866900" y="0"/>
                </a:lnTo>
                <a:close/>
              </a:path>
              <a:path w="1943100" h="76200">
                <a:moveTo>
                  <a:pt x="18669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866900" y="44450"/>
                </a:lnTo>
                <a:lnTo>
                  <a:pt x="1866900" y="31750"/>
                </a:lnTo>
                <a:close/>
              </a:path>
              <a:path w="1943100" h="76200">
                <a:moveTo>
                  <a:pt x="1930400" y="31750"/>
                </a:moveTo>
                <a:lnTo>
                  <a:pt x="1879600" y="31750"/>
                </a:lnTo>
                <a:lnTo>
                  <a:pt x="1879600" y="44450"/>
                </a:lnTo>
                <a:lnTo>
                  <a:pt x="1930400" y="44450"/>
                </a:lnTo>
                <a:lnTo>
                  <a:pt x="1943100" y="38100"/>
                </a:lnTo>
                <a:lnTo>
                  <a:pt x="19304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982595" y="1571624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579239" y="1566417"/>
            <a:ext cx="2175510" cy="1491615"/>
          </a:xfrm>
          <a:custGeom>
            <a:avLst/>
            <a:gdLst/>
            <a:ahLst/>
            <a:cxnLst/>
            <a:rect l="l" t="t" r="r" b="b"/>
            <a:pathLst>
              <a:path w="2175509" h="1491614">
                <a:moveTo>
                  <a:pt x="2108761" y="1453324"/>
                </a:moveTo>
                <a:lnTo>
                  <a:pt x="2090801" y="1479550"/>
                </a:lnTo>
                <a:lnTo>
                  <a:pt x="2175256" y="1491107"/>
                </a:lnTo>
                <a:lnTo>
                  <a:pt x="2158228" y="1460500"/>
                </a:lnTo>
                <a:lnTo>
                  <a:pt x="2119249" y="1460500"/>
                </a:lnTo>
                <a:lnTo>
                  <a:pt x="2108761" y="1453324"/>
                </a:lnTo>
                <a:close/>
              </a:path>
              <a:path w="2175509" h="1491614">
                <a:moveTo>
                  <a:pt x="2115986" y="1442774"/>
                </a:moveTo>
                <a:lnTo>
                  <a:pt x="2108761" y="1453324"/>
                </a:lnTo>
                <a:lnTo>
                  <a:pt x="2119249" y="1460500"/>
                </a:lnTo>
                <a:lnTo>
                  <a:pt x="2126488" y="1449959"/>
                </a:lnTo>
                <a:lnTo>
                  <a:pt x="2115986" y="1442774"/>
                </a:lnTo>
                <a:close/>
              </a:path>
              <a:path w="2175509" h="1491614">
                <a:moveTo>
                  <a:pt x="2133854" y="1416685"/>
                </a:moveTo>
                <a:lnTo>
                  <a:pt x="2115986" y="1442774"/>
                </a:lnTo>
                <a:lnTo>
                  <a:pt x="2126488" y="1449959"/>
                </a:lnTo>
                <a:lnTo>
                  <a:pt x="2119249" y="1460500"/>
                </a:lnTo>
                <a:lnTo>
                  <a:pt x="2158228" y="1460500"/>
                </a:lnTo>
                <a:lnTo>
                  <a:pt x="2133854" y="1416685"/>
                </a:lnTo>
                <a:close/>
              </a:path>
              <a:path w="2175509" h="1491614">
                <a:moveTo>
                  <a:pt x="7112" y="0"/>
                </a:moveTo>
                <a:lnTo>
                  <a:pt x="0" y="10414"/>
                </a:lnTo>
                <a:lnTo>
                  <a:pt x="2108761" y="1453324"/>
                </a:lnTo>
                <a:lnTo>
                  <a:pt x="2115986" y="1442774"/>
                </a:lnTo>
                <a:lnTo>
                  <a:pt x="711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1004112" y="1250950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004112" y="2279650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2833242" y="1250950"/>
            <a:ext cx="85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I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2718942" y="2279650"/>
            <a:ext cx="144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H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4319396" y="1250950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I’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4319396" y="2279650"/>
            <a:ext cx="19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H’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5691378" y="1936750"/>
            <a:ext cx="1695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F’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300978" y="3194050"/>
            <a:ext cx="161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S’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490342" y="2851150"/>
            <a:ext cx="2120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(n)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776596" y="2851150"/>
            <a:ext cx="262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(n’)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2032761" y="2393950"/>
            <a:ext cx="1187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4319396" y="2851150"/>
            <a:ext cx="1524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J’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6373495" y="2257424"/>
            <a:ext cx="76200" cy="571500"/>
          </a:xfrm>
          <a:custGeom>
            <a:avLst/>
            <a:gdLst/>
            <a:ahLst/>
            <a:cxnLst/>
            <a:rect l="l" t="t" r="r" b="b"/>
            <a:pathLst>
              <a:path w="76200" h="571500">
                <a:moveTo>
                  <a:pt x="0" y="495300"/>
                </a:moveTo>
                <a:lnTo>
                  <a:pt x="38100" y="571500"/>
                </a:lnTo>
                <a:lnTo>
                  <a:pt x="63500" y="520700"/>
                </a:lnTo>
                <a:lnTo>
                  <a:pt x="30225" y="520700"/>
                </a:lnTo>
                <a:lnTo>
                  <a:pt x="30099" y="515366"/>
                </a:lnTo>
                <a:lnTo>
                  <a:pt x="0" y="495300"/>
                </a:lnTo>
                <a:close/>
              </a:path>
              <a:path w="76200" h="571500">
                <a:moveTo>
                  <a:pt x="30225" y="515450"/>
                </a:moveTo>
                <a:lnTo>
                  <a:pt x="30225" y="520700"/>
                </a:lnTo>
                <a:lnTo>
                  <a:pt x="38100" y="520700"/>
                </a:lnTo>
                <a:lnTo>
                  <a:pt x="30225" y="515450"/>
                </a:lnTo>
                <a:close/>
              </a:path>
              <a:path w="76200" h="571500">
                <a:moveTo>
                  <a:pt x="46100" y="0"/>
                </a:moveTo>
                <a:lnTo>
                  <a:pt x="30225" y="0"/>
                </a:lnTo>
                <a:lnTo>
                  <a:pt x="30225" y="515450"/>
                </a:lnTo>
                <a:lnTo>
                  <a:pt x="38100" y="520700"/>
                </a:lnTo>
                <a:lnTo>
                  <a:pt x="45974" y="515450"/>
                </a:lnTo>
                <a:lnTo>
                  <a:pt x="46100" y="0"/>
                </a:lnTo>
                <a:close/>
              </a:path>
              <a:path w="76200" h="571500">
                <a:moveTo>
                  <a:pt x="46100" y="515366"/>
                </a:moveTo>
                <a:lnTo>
                  <a:pt x="38100" y="520700"/>
                </a:lnTo>
                <a:lnTo>
                  <a:pt x="46100" y="520700"/>
                </a:lnTo>
                <a:lnTo>
                  <a:pt x="46100" y="515366"/>
                </a:lnTo>
                <a:close/>
              </a:path>
              <a:path w="76200" h="571500">
                <a:moveTo>
                  <a:pt x="76200" y="495300"/>
                </a:moveTo>
                <a:lnTo>
                  <a:pt x="46100" y="515366"/>
                </a:lnTo>
                <a:lnTo>
                  <a:pt x="46100" y="520700"/>
                </a:lnTo>
                <a:lnTo>
                  <a:pt x="63500" y="520700"/>
                </a:lnTo>
                <a:lnTo>
                  <a:pt x="76200" y="4953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 txBox="1"/>
          <p:nvPr/>
        </p:nvSpPr>
        <p:spPr>
          <a:xfrm>
            <a:off x="6261353" y="2851150"/>
            <a:ext cx="1784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6375653" y="1936750"/>
            <a:ext cx="1860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0" dirty="0">
                <a:latin typeface="Times New Roman"/>
                <a:cs typeface="Times New Roman"/>
              </a:rPr>
              <a:t>A</a:t>
            </a:r>
            <a:r>
              <a:rPr sz="1200" b="1" dirty="0">
                <a:latin typeface="Times New Roman"/>
                <a:cs typeface="Times New Roman"/>
              </a:rPr>
              <a:t>’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9" name="object 59"/>
          <p:cNvSpPr/>
          <p:nvPr/>
        </p:nvSpPr>
        <p:spPr>
          <a:xfrm>
            <a:off x="5030851" y="1876805"/>
            <a:ext cx="350520" cy="236220"/>
          </a:xfrm>
          <a:custGeom>
            <a:avLst/>
            <a:gdLst/>
            <a:ahLst/>
            <a:cxnLst/>
            <a:rect l="l" t="t" r="r" b="b"/>
            <a:pathLst>
              <a:path w="350520" h="236219">
                <a:moveTo>
                  <a:pt x="7874" y="0"/>
                </a:moveTo>
                <a:lnTo>
                  <a:pt x="3937" y="761"/>
                </a:lnTo>
                <a:lnTo>
                  <a:pt x="1904" y="3682"/>
                </a:lnTo>
                <a:lnTo>
                  <a:pt x="0" y="6603"/>
                </a:lnTo>
                <a:lnTo>
                  <a:pt x="762" y="10541"/>
                </a:lnTo>
                <a:lnTo>
                  <a:pt x="3683" y="12573"/>
                </a:lnTo>
                <a:lnTo>
                  <a:pt x="6731" y="14477"/>
                </a:lnTo>
                <a:lnTo>
                  <a:pt x="10668" y="13716"/>
                </a:lnTo>
                <a:lnTo>
                  <a:pt x="14477" y="7874"/>
                </a:lnTo>
                <a:lnTo>
                  <a:pt x="13715" y="3936"/>
                </a:lnTo>
                <a:lnTo>
                  <a:pt x="10795" y="1904"/>
                </a:lnTo>
                <a:lnTo>
                  <a:pt x="7874" y="0"/>
                </a:lnTo>
                <a:close/>
              </a:path>
              <a:path w="350520" h="236219">
                <a:moveTo>
                  <a:pt x="28956" y="14097"/>
                </a:moveTo>
                <a:lnTo>
                  <a:pt x="25019" y="14858"/>
                </a:lnTo>
                <a:lnTo>
                  <a:pt x="21209" y="20700"/>
                </a:lnTo>
                <a:lnTo>
                  <a:pt x="21971" y="24637"/>
                </a:lnTo>
                <a:lnTo>
                  <a:pt x="24891" y="26670"/>
                </a:lnTo>
                <a:lnTo>
                  <a:pt x="27812" y="28575"/>
                </a:lnTo>
                <a:lnTo>
                  <a:pt x="31750" y="27812"/>
                </a:lnTo>
                <a:lnTo>
                  <a:pt x="33654" y="24892"/>
                </a:lnTo>
                <a:lnTo>
                  <a:pt x="35687" y="21971"/>
                </a:lnTo>
                <a:lnTo>
                  <a:pt x="34798" y="18033"/>
                </a:lnTo>
                <a:lnTo>
                  <a:pt x="31876" y="16001"/>
                </a:lnTo>
                <a:lnTo>
                  <a:pt x="28956" y="14097"/>
                </a:lnTo>
                <a:close/>
              </a:path>
              <a:path w="350520" h="236219">
                <a:moveTo>
                  <a:pt x="50164" y="28194"/>
                </a:moveTo>
                <a:lnTo>
                  <a:pt x="46100" y="28955"/>
                </a:lnTo>
                <a:lnTo>
                  <a:pt x="42290" y="34798"/>
                </a:lnTo>
                <a:lnTo>
                  <a:pt x="43052" y="38734"/>
                </a:lnTo>
                <a:lnTo>
                  <a:pt x="45974" y="40767"/>
                </a:lnTo>
                <a:lnTo>
                  <a:pt x="49022" y="42672"/>
                </a:lnTo>
                <a:lnTo>
                  <a:pt x="52959" y="41909"/>
                </a:lnTo>
                <a:lnTo>
                  <a:pt x="56769" y="36068"/>
                </a:lnTo>
                <a:lnTo>
                  <a:pt x="56007" y="32130"/>
                </a:lnTo>
                <a:lnTo>
                  <a:pt x="53086" y="30099"/>
                </a:lnTo>
                <a:lnTo>
                  <a:pt x="50164" y="28194"/>
                </a:lnTo>
                <a:close/>
              </a:path>
              <a:path w="350520" h="236219">
                <a:moveTo>
                  <a:pt x="71247" y="42291"/>
                </a:moveTo>
                <a:lnTo>
                  <a:pt x="67310" y="43052"/>
                </a:lnTo>
                <a:lnTo>
                  <a:pt x="63500" y="48895"/>
                </a:lnTo>
                <a:lnTo>
                  <a:pt x="64262" y="52831"/>
                </a:lnTo>
                <a:lnTo>
                  <a:pt x="67183" y="54863"/>
                </a:lnTo>
                <a:lnTo>
                  <a:pt x="70103" y="56769"/>
                </a:lnTo>
                <a:lnTo>
                  <a:pt x="74040" y="56006"/>
                </a:lnTo>
                <a:lnTo>
                  <a:pt x="77850" y="50164"/>
                </a:lnTo>
                <a:lnTo>
                  <a:pt x="77088" y="46227"/>
                </a:lnTo>
                <a:lnTo>
                  <a:pt x="74168" y="44196"/>
                </a:lnTo>
                <a:lnTo>
                  <a:pt x="71247" y="42291"/>
                </a:lnTo>
                <a:close/>
              </a:path>
              <a:path w="350520" h="236219">
                <a:moveTo>
                  <a:pt x="92328" y="56387"/>
                </a:moveTo>
                <a:lnTo>
                  <a:pt x="88391" y="57150"/>
                </a:lnTo>
                <a:lnTo>
                  <a:pt x="84582" y="62992"/>
                </a:lnTo>
                <a:lnTo>
                  <a:pt x="85344" y="66928"/>
                </a:lnTo>
                <a:lnTo>
                  <a:pt x="88264" y="68960"/>
                </a:lnTo>
                <a:lnTo>
                  <a:pt x="91312" y="70866"/>
                </a:lnTo>
                <a:lnTo>
                  <a:pt x="95250" y="70103"/>
                </a:lnTo>
                <a:lnTo>
                  <a:pt x="99060" y="64261"/>
                </a:lnTo>
                <a:lnTo>
                  <a:pt x="98298" y="60325"/>
                </a:lnTo>
                <a:lnTo>
                  <a:pt x="95376" y="58293"/>
                </a:lnTo>
                <a:lnTo>
                  <a:pt x="92328" y="56387"/>
                </a:lnTo>
                <a:close/>
              </a:path>
              <a:path w="350520" h="236219">
                <a:moveTo>
                  <a:pt x="113537" y="70484"/>
                </a:moveTo>
                <a:lnTo>
                  <a:pt x="109600" y="71247"/>
                </a:lnTo>
                <a:lnTo>
                  <a:pt x="105790" y="77088"/>
                </a:lnTo>
                <a:lnTo>
                  <a:pt x="106552" y="81025"/>
                </a:lnTo>
                <a:lnTo>
                  <a:pt x="109474" y="83057"/>
                </a:lnTo>
                <a:lnTo>
                  <a:pt x="112395" y="84962"/>
                </a:lnTo>
                <a:lnTo>
                  <a:pt x="116332" y="84200"/>
                </a:lnTo>
                <a:lnTo>
                  <a:pt x="120141" y="78358"/>
                </a:lnTo>
                <a:lnTo>
                  <a:pt x="119379" y="74422"/>
                </a:lnTo>
                <a:lnTo>
                  <a:pt x="116459" y="72389"/>
                </a:lnTo>
                <a:lnTo>
                  <a:pt x="113537" y="70484"/>
                </a:lnTo>
                <a:close/>
              </a:path>
              <a:path w="350520" h="236219">
                <a:moveTo>
                  <a:pt x="134620" y="84581"/>
                </a:moveTo>
                <a:lnTo>
                  <a:pt x="130683" y="85344"/>
                </a:lnTo>
                <a:lnTo>
                  <a:pt x="126873" y="91185"/>
                </a:lnTo>
                <a:lnTo>
                  <a:pt x="127635" y="95123"/>
                </a:lnTo>
                <a:lnTo>
                  <a:pt x="130556" y="97154"/>
                </a:lnTo>
                <a:lnTo>
                  <a:pt x="133603" y="99059"/>
                </a:lnTo>
                <a:lnTo>
                  <a:pt x="137540" y="98298"/>
                </a:lnTo>
                <a:lnTo>
                  <a:pt x="141350" y="92455"/>
                </a:lnTo>
                <a:lnTo>
                  <a:pt x="140588" y="88519"/>
                </a:lnTo>
                <a:lnTo>
                  <a:pt x="137668" y="86486"/>
                </a:lnTo>
                <a:lnTo>
                  <a:pt x="134620" y="84581"/>
                </a:lnTo>
                <a:close/>
              </a:path>
              <a:path w="350520" h="236219">
                <a:moveTo>
                  <a:pt x="155828" y="98678"/>
                </a:moveTo>
                <a:lnTo>
                  <a:pt x="151891" y="99441"/>
                </a:lnTo>
                <a:lnTo>
                  <a:pt x="149987" y="102361"/>
                </a:lnTo>
                <a:lnTo>
                  <a:pt x="147954" y="105282"/>
                </a:lnTo>
                <a:lnTo>
                  <a:pt x="148844" y="109220"/>
                </a:lnTo>
                <a:lnTo>
                  <a:pt x="151764" y="111251"/>
                </a:lnTo>
                <a:lnTo>
                  <a:pt x="154686" y="113156"/>
                </a:lnTo>
                <a:lnTo>
                  <a:pt x="158623" y="112395"/>
                </a:lnTo>
                <a:lnTo>
                  <a:pt x="162433" y="106552"/>
                </a:lnTo>
                <a:lnTo>
                  <a:pt x="161671" y="102616"/>
                </a:lnTo>
                <a:lnTo>
                  <a:pt x="158750" y="100583"/>
                </a:lnTo>
                <a:lnTo>
                  <a:pt x="155828" y="98678"/>
                </a:lnTo>
                <a:close/>
              </a:path>
              <a:path w="350520" h="236219">
                <a:moveTo>
                  <a:pt x="176911" y="112775"/>
                </a:moveTo>
                <a:lnTo>
                  <a:pt x="172974" y="113537"/>
                </a:lnTo>
                <a:lnTo>
                  <a:pt x="169163" y="119379"/>
                </a:lnTo>
                <a:lnTo>
                  <a:pt x="169925" y="123317"/>
                </a:lnTo>
                <a:lnTo>
                  <a:pt x="172847" y="125349"/>
                </a:lnTo>
                <a:lnTo>
                  <a:pt x="175768" y="127253"/>
                </a:lnTo>
                <a:lnTo>
                  <a:pt x="179832" y="126492"/>
                </a:lnTo>
                <a:lnTo>
                  <a:pt x="183641" y="120650"/>
                </a:lnTo>
                <a:lnTo>
                  <a:pt x="182879" y="116712"/>
                </a:lnTo>
                <a:lnTo>
                  <a:pt x="179959" y="114680"/>
                </a:lnTo>
                <a:lnTo>
                  <a:pt x="176911" y="112775"/>
                </a:lnTo>
                <a:close/>
              </a:path>
              <a:path w="350520" h="236219">
                <a:moveTo>
                  <a:pt x="198120" y="126873"/>
                </a:moveTo>
                <a:lnTo>
                  <a:pt x="194183" y="127634"/>
                </a:lnTo>
                <a:lnTo>
                  <a:pt x="192277" y="130555"/>
                </a:lnTo>
                <a:lnTo>
                  <a:pt x="190246" y="133476"/>
                </a:lnTo>
                <a:lnTo>
                  <a:pt x="191135" y="137413"/>
                </a:lnTo>
                <a:lnTo>
                  <a:pt x="194056" y="139446"/>
                </a:lnTo>
                <a:lnTo>
                  <a:pt x="196976" y="141350"/>
                </a:lnTo>
                <a:lnTo>
                  <a:pt x="200913" y="140588"/>
                </a:lnTo>
                <a:lnTo>
                  <a:pt x="204724" y="134747"/>
                </a:lnTo>
                <a:lnTo>
                  <a:pt x="203962" y="130809"/>
                </a:lnTo>
                <a:lnTo>
                  <a:pt x="201040" y="128777"/>
                </a:lnTo>
                <a:lnTo>
                  <a:pt x="198120" y="126873"/>
                </a:lnTo>
                <a:close/>
              </a:path>
              <a:path w="350520" h="236219">
                <a:moveTo>
                  <a:pt x="219201" y="140970"/>
                </a:moveTo>
                <a:lnTo>
                  <a:pt x="215264" y="141731"/>
                </a:lnTo>
                <a:lnTo>
                  <a:pt x="211454" y="147574"/>
                </a:lnTo>
                <a:lnTo>
                  <a:pt x="212216" y="151510"/>
                </a:lnTo>
                <a:lnTo>
                  <a:pt x="215137" y="153543"/>
                </a:lnTo>
                <a:lnTo>
                  <a:pt x="218059" y="155448"/>
                </a:lnTo>
                <a:lnTo>
                  <a:pt x="221996" y="154685"/>
                </a:lnTo>
                <a:lnTo>
                  <a:pt x="224027" y="151764"/>
                </a:lnTo>
                <a:lnTo>
                  <a:pt x="225933" y="148844"/>
                </a:lnTo>
                <a:lnTo>
                  <a:pt x="225171" y="144906"/>
                </a:lnTo>
                <a:lnTo>
                  <a:pt x="222250" y="142875"/>
                </a:lnTo>
                <a:lnTo>
                  <a:pt x="219201" y="140970"/>
                </a:lnTo>
                <a:close/>
              </a:path>
              <a:path w="350520" h="236219">
                <a:moveTo>
                  <a:pt x="240411" y="155067"/>
                </a:moveTo>
                <a:lnTo>
                  <a:pt x="236474" y="155828"/>
                </a:lnTo>
                <a:lnTo>
                  <a:pt x="234569" y="158750"/>
                </a:lnTo>
                <a:lnTo>
                  <a:pt x="232537" y="161671"/>
                </a:lnTo>
                <a:lnTo>
                  <a:pt x="233425" y="165607"/>
                </a:lnTo>
                <a:lnTo>
                  <a:pt x="236347" y="167639"/>
                </a:lnTo>
                <a:lnTo>
                  <a:pt x="239268" y="169545"/>
                </a:lnTo>
                <a:lnTo>
                  <a:pt x="243204" y="168782"/>
                </a:lnTo>
                <a:lnTo>
                  <a:pt x="247014" y="162941"/>
                </a:lnTo>
                <a:lnTo>
                  <a:pt x="246252" y="159003"/>
                </a:lnTo>
                <a:lnTo>
                  <a:pt x="243332" y="156972"/>
                </a:lnTo>
                <a:lnTo>
                  <a:pt x="240411" y="155067"/>
                </a:lnTo>
                <a:close/>
              </a:path>
              <a:path w="350520" h="236219">
                <a:moveTo>
                  <a:pt x="307848" y="161925"/>
                </a:moveTo>
                <a:lnTo>
                  <a:pt x="289092" y="190030"/>
                </a:lnTo>
                <a:lnTo>
                  <a:pt x="289306" y="191134"/>
                </a:lnTo>
                <a:lnTo>
                  <a:pt x="285496" y="196976"/>
                </a:lnTo>
                <a:lnTo>
                  <a:pt x="284302" y="197208"/>
                </a:lnTo>
                <a:lnTo>
                  <a:pt x="265557" y="225298"/>
                </a:lnTo>
                <a:lnTo>
                  <a:pt x="350138" y="235838"/>
                </a:lnTo>
                <a:lnTo>
                  <a:pt x="307848" y="161925"/>
                </a:lnTo>
                <a:close/>
              </a:path>
              <a:path w="350520" h="236219">
                <a:moveTo>
                  <a:pt x="282701" y="183260"/>
                </a:moveTo>
                <a:lnTo>
                  <a:pt x="278764" y="184023"/>
                </a:lnTo>
                <a:lnTo>
                  <a:pt x="276860" y="186944"/>
                </a:lnTo>
                <a:lnTo>
                  <a:pt x="274827" y="189864"/>
                </a:lnTo>
                <a:lnTo>
                  <a:pt x="275716" y="193801"/>
                </a:lnTo>
                <a:lnTo>
                  <a:pt x="278638" y="195833"/>
                </a:lnTo>
                <a:lnTo>
                  <a:pt x="281559" y="197738"/>
                </a:lnTo>
                <a:lnTo>
                  <a:pt x="284302" y="197208"/>
                </a:lnTo>
                <a:lnTo>
                  <a:pt x="289092" y="190030"/>
                </a:lnTo>
                <a:lnTo>
                  <a:pt x="288544" y="187198"/>
                </a:lnTo>
                <a:lnTo>
                  <a:pt x="285623" y="185166"/>
                </a:lnTo>
                <a:lnTo>
                  <a:pt x="282701" y="183260"/>
                </a:lnTo>
                <a:close/>
              </a:path>
              <a:path w="350520" h="236219">
                <a:moveTo>
                  <a:pt x="289092" y="190030"/>
                </a:moveTo>
                <a:lnTo>
                  <a:pt x="284302" y="197208"/>
                </a:lnTo>
                <a:lnTo>
                  <a:pt x="285496" y="196976"/>
                </a:lnTo>
                <a:lnTo>
                  <a:pt x="289306" y="191134"/>
                </a:lnTo>
                <a:lnTo>
                  <a:pt x="289092" y="190030"/>
                </a:lnTo>
                <a:close/>
              </a:path>
              <a:path w="350520" h="236219">
                <a:moveTo>
                  <a:pt x="261493" y="169163"/>
                </a:moveTo>
                <a:lnTo>
                  <a:pt x="257556" y="169925"/>
                </a:lnTo>
                <a:lnTo>
                  <a:pt x="253746" y="175768"/>
                </a:lnTo>
                <a:lnTo>
                  <a:pt x="254508" y="179704"/>
                </a:lnTo>
                <a:lnTo>
                  <a:pt x="257428" y="181736"/>
                </a:lnTo>
                <a:lnTo>
                  <a:pt x="260350" y="183642"/>
                </a:lnTo>
                <a:lnTo>
                  <a:pt x="264287" y="182879"/>
                </a:lnTo>
                <a:lnTo>
                  <a:pt x="266319" y="179958"/>
                </a:lnTo>
                <a:lnTo>
                  <a:pt x="268224" y="177037"/>
                </a:lnTo>
                <a:lnTo>
                  <a:pt x="267462" y="173100"/>
                </a:lnTo>
                <a:lnTo>
                  <a:pt x="264540" y="171069"/>
                </a:lnTo>
                <a:lnTo>
                  <a:pt x="261493" y="16916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039494" y="1581149"/>
            <a:ext cx="2933700" cy="981075"/>
          </a:xfrm>
          <a:custGeom>
            <a:avLst/>
            <a:gdLst/>
            <a:ahLst/>
            <a:cxnLst/>
            <a:rect l="l" t="t" r="r" b="b"/>
            <a:pathLst>
              <a:path w="2933700" h="981075">
                <a:moveTo>
                  <a:pt x="0" y="0"/>
                </a:moveTo>
                <a:lnTo>
                  <a:pt x="2933700" y="9810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680082" y="1787397"/>
            <a:ext cx="350520" cy="133985"/>
          </a:xfrm>
          <a:custGeom>
            <a:avLst/>
            <a:gdLst/>
            <a:ahLst/>
            <a:cxnLst/>
            <a:rect l="l" t="t" r="r" b="b"/>
            <a:pathLst>
              <a:path w="350519" h="133985">
                <a:moveTo>
                  <a:pt x="5715" y="0"/>
                </a:moveTo>
                <a:lnTo>
                  <a:pt x="2159" y="1777"/>
                </a:lnTo>
                <a:lnTo>
                  <a:pt x="1016" y="5079"/>
                </a:lnTo>
                <a:lnTo>
                  <a:pt x="0" y="8508"/>
                </a:lnTo>
                <a:lnTo>
                  <a:pt x="1778" y="12064"/>
                </a:lnTo>
                <a:lnTo>
                  <a:pt x="5080" y="13207"/>
                </a:lnTo>
                <a:lnTo>
                  <a:pt x="8509" y="14224"/>
                </a:lnTo>
                <a:lnTo>
                  <a:pt x="12065" y="12445"/>
                </a:lnTo>
                <a:lnTo>
                  <a:pt x="13208" y="9143"/>
                </a:lnTo>
                <a:lnTo>
                  <a:pt x="14224" y="5714"/>
                </a:lnTo>
                <a:lnTo>
                  <a:pt x="12446" y="2158"/>
                </a:lnTo>
                <a:lnTo>
                  <a:pt x="9143" y="1142"/>
                </a:lnTo>
                <a:lnTo>
                  <a:pt x="5715" y="0"/>
                </a:lnTo>
                <a:close/>
              </a:path>
              <a:path w="350519" h="133985">
                <a:moveTo>
                  <a:pt x="29844" y="8000"/>
                </a:moveTo>
                <a:lnTo>
                  <a:pt x="26289" y="9778"/>
                </a:lnTo>
                <a:lnTo>
                  <a:pt x="25146" y="13207"/>
                </a:lnTo>
                <a:lnTo>
                  <a:pt x="24130" y="16509"/>
                </a:lnTo>
                <a:lnTo>
                  <a:pt x="25908" y="20065"/>
                </a:lnTo>
                <a:lnTo>
                  <a:pt x="29210" y="21208"/>
                </a:lnTo>
                <a:lnTo>
                  <a:pt x="32639" y="22225"/>
                </a:lnTo>
                <a:lnTo>
                  <a:pt x="36194" y="20446"/>
                </a:lnTo>
                <a:lnTo>
                  <a:pt x="37211" y="17144"/>
                </a:lnTo>
                <a:lnTo>
                  <a:pt x="38354" y="13842"/>
                </a:lnTo>
                <a:lnTo>
                  <a:pt x="36575" y="10159"/>
                </a:lnTo>
                <a:lnTo>
                  <a:pt x="33274" y="9143"/>
                </a:lnTo>
                <a:lnTo>
                  <a:pt x="29844" y="8000"/>
                </a:lnTo>
                <a:close/>
              </a:path>
              <a:path w="350519" h="133985">
                <a:moveTo>
                  <a:pt x="53975" y="16001"/>
                </a:moveTo>
                <a:lnTo>
                  <a:pt x="50418" y="17906"/>
                </a:lnTo>
                <a:lnTo>
                  <a:pt x="49275" y="21208"/>
                </a:lnTo>
                <a:lnTo>
                  <a:pt x="48260" y="24510"/>
                </a:lnTo>
                <a:lnTo>
                  <a:pt x="50037" y="28066"/>
                </a:lnTo>
                <a:lnTo>
                  <a:pt x="56642" y="30352"/>
                </a:lnTo>
                <a:lnTo>
                  <a:pt x="60325" y="28447"/>
                </a:lnTo>
                <a:lnTo>
                  <a:pt x="61341" y="25145"/>
                </a:lnTo>
                <a:lnTo>
                  <a:pt x="62484" y="21843"/>
                </a:lnTo>
                <a:lnTo>
                  <a:pt x="60706" y="18287"/>
                </a:lnTo>
                <a:lnTo>
                  <a:pt x="57277" y="17144"/>
                </a:lnTo>
                <a:lnTo>
                  <a:pt x="53975" y="16001"/>
                </a:lnTo>
                <a:close/>
              </a:path>
              <a:path w="350519" h="133985">
                <a:moveTo>
                  <a:pt x="78105" y="24129"/>
                </a:moveTo>
                <a:lnTo>
                  <a:pt x="74549" y="25907"/>
                </a:lnTo>
                <a:lnTo>
                  <a:pt x="72262" y="32511"/>
                </a:lnTo>
                <a:lnTo>
                  <a:pt x="74168" y="36194"/>
                </a:lnTo>
                <a:lnTo>
                  <a:pt x="77469" y="37210"/>
                </a:lnTo>
                <a:lnTo>
                  <a:pt x="80772" y="38353"/>
                </a:lnTo>
                <a:lnTo>
                  <a:pt x="84328" y="36575"/>
                </a:lnTo>
                <a:lnTo>
                  <a:pt x="85471" y="33146"/>
                </a:lnTo>
                <a:lnTo>
                  <a:pt x="86614" y="29844"/>
                </a:lnTo>
                <a:lnTo>
                  <a:pt x="84709" y="26288"/>
                </a:lnTo>
                <a:lnTo>
                  <a:pt x="81406" y="25145"/>
                </a:lnTo>
                <a:lnTo>
                  <a:pt x="78105" y="24129"/>
                </a:lnTo>
                <a:close/>
              </a:path>
              <a:path w="350519" h="133985">
                <a:moveTo>
                  <a:pt x="102235" y="32130"/>
                </a:moveTo>
                <a:lnTo>
                  <a:pt x="98552" y="33908"/>
                </a:lnTo>
                <a:lnTo>
                  <a:pt x="97536" y="37337"/>
                </a:lnTo>
                <a:lnTo>
                  <a:pt x="96393" y="40639"/>
                </a:lnTo>
                <a:lnTo>
                  <a:pt x="98171" y="44195"/>
                </a:lnTo>
                <a:lnTo>
                  <a:pt x="101600" y="45338"/>
                </a:lnTo>
                <a:lnTo>
                  <a:pt x="104902" y="46354"/>
                </a:lnTo>
                <a:lnTo>
                  <a:pt x="108458" y="44576"/>
                </a:lnTo>
                <a:lnTo>
                  <a:pt x="109600" y="41275"/>
                </a:lnTo>
                <a:lnTo>
                  <a:pt x="110743" y="37845"/>
                </a:lnTo>
                <a:lnTo>
                  <a:pt x="108839" y="34289"/>
                </a:lnTo>
                <a:lnTo>
                  <a:pt x="105537" y="33274"/>
                </a:lnTo>
                <a:lnTo>
                  <a:pt x="102235" y="32130"/>
                </a:lnTo>
                <a:close/>
              </a:path>
              <a:path w="350519" h="133985">
                <a:moveTo>
                  <a:pt x="126365" y="40131"/>
                </a:moveTo>
                <a:lnTo>
                  <a:pt x="122681" y="42036"/>
                </a:lnTo>
                <a:lnTo>
                  <a:pt x="121666" y="45338"/>
                </a:lnTo>
                <a:lnTo>
                  <a:pt x="120523" y="48640"/>
                </a:lnTo>
                <a:lnTo>
                  <a:pt x="122300" y="52196"/>
                </a:lnTo>
                <a:lnTo>
                  <a:pt x="125730" y="53339"/>
                </a:lnTo>
                <a:lnTo>
                  <a:pt x="129031" y="54482"/>
                </a:lnTo>
                <a:lnTo>
                  <a:pt x="132587" y="52577"/>
                </a:lnTo>
                <a:lnTo>
                  <a:pt x="133731" y="49275"/>
                </a:lnTo>
                <a:lnTo>
                  <a:pt x="134747" y="45974"/>
                </a:lnTo>
                <a:lnTo>
                  <a:pt x="132969" y="42417"/>
                </a:lnTo>
                <a:lnTo>
                  <a:pt x="126365" y="40131"/>
                </a:lnTo>
                <a:close/>
              </a:path>
              <a:path w="350519" h="133985">
                <a:moveTo>
                  <a:pt x="150368" y="48259"/>
                </a:moveTo>
                <a:lnTo>
                  <a:pt x="146812" y="50037"/>
                </a:lnTo>
                <a:lnTo>
                  <a:pt x="145669" y="53339"/>
                </a:lnTo>
                <a:lnTo>
                  <a:pt x="144653" y="56641"/>
                </a:lnTo>
                <a:lnTo>
                  <a:pt x="146431" y="60325"/>
                </a:lnTo>
                <a:lnTo>
                  <a:pt x="149733" y="61340"/>
                </a:lnTo>
                <a:lnTo>
                  <a:pt x="153162" y="62483"/>
                </a:lnTo>
                <a:lnTo>
                  <a:pt x="156718" y="60705"/>
                </a:lnTo>
                <a:lnTo>
                  <a:pt x="157861" y="57276"/>
                </a:lnTo>
                <a:lnTo>
                  <a:pt x="158877" y="53975"/>
                </a:lnTo>
                <a:lnTo>
                  <a:pt x="157099" y="50418"/>
                </a:lnTo>
                <a:lnTo>
                  <a:pt x="153797" y="49275"/>
                </a:lnTo>
                <a:lnTo>
                  <a:pt x="150368" y="48259"/>
                </a:lnTo>
                <a:close/>
              </a:path>
              <a:path w="350519" h="133985">
                <a:moveTo>
                  <a:pt x="174498" y="56260"/>
                </a:moveTo>
                <a:lnTo>
                  <a:pt x="170942" y="58038"/>
                </a:lnTo>
                <a:lnTo>
                  <a:pt x="169799" y="61340"/>
                </a:lnTo>
                <a:lnTo>
                  <a:pt x="168783" y="64769"/>
                </a:lnTo>
                <a:lnTo>
                  <a:pt x="170561" y="68325"/>
                </a:lnTo>
                <a:lnTo>
                  <a:pt x="173862" y="69341"/>
                </a:lnTo>
                <a:lnTo>
                  <a:pt x="177292" y="70484"/>
                </a:lnTo>
                <a:lnTo>
                  <a:pt x="180848" y="68706"/>
                </a:lnTo>
                <a:lnTo>
                  <a:pt x="181864" y="65404"/>
                </a:lnTo>
                <a:lnTo>
                  <a:pt x="183006" y="61975"/>
                </a:lnTo>
                <a:lnTo>
                  <a:pt x="181229" y="58419"/>
                </a:lnTo>
                <a:lnTo>
                  <a:pt x="177800" y="57276"/>
                </a:lnTo>
                <a:lnTo>
                  <a:pt x="174498" y="56260"/>
                </a:lnTo>
                <a:close/>
              </a:path>
              <a:path w="350519" h="133985">
                <a:moveTo>
                  <a:pt x="198628" y="64261"/>
                </a:moveTo>
                <a:lnTo>
                  <a:pt x="195072" y="66039"/>
                </a:lnTo>
                <a:lnTo>
                  <a:pt x="193929" y="69468"/>
                </a:lnTo>
                <a:lnTo>
                  <a:pt x="192912" y="72770"/>
                </a:lnTo>
                <a:lnTo>
                  <a:pt x="194691" y="76326"/>
                </a:lnTo>
                <a:lnTo>
                  <a:pt x="197993" y="77469"/>
                </a:lnTo>
                <a:lnTo>
                  <a:pt x="201294" y="78485"/>
                </a:lnTo>
                <a:lnTo>
                  <a:pt x="204978" y="76707"/>
                </a:lnTo>
                <a:lnTo>
                  <a:pt x="205994" y="73405"/>
                </a:lnTo>
                <a:lnTo>
                  <a:pt x="207137" y="70103"/>
                </a:lnTo>
                <a:lnTo>
                  <a:pt x="205359" y="66420"/>
                </a:lnTo>
                <a:lnTo>
                  <a:pt x="201930" y="65404"/>
                </a:lnTo>
                <a:lnTo>
                  <a:pt x="198628" y="64261"/>
                </a:lnTo>
                <a:close/>
              </a:path>
              <a:path w="350519" h="133985">
                <a:moveTo>
                  <a:pt x="222758" y="72262"/>
                </a:moveTo>
                <a:lnTo>
                  <a:pt x="219202" y="74167"/>
                </a:lnTo>
                <a:lnTo>
                  <a:pt x="216916" y="80771"/>
                </a:lnTo>
                <a:lnTo>
                  <a:pt x="218821" y="84327"/>
                </a:lnTo>
                <a:lnTo>
                  <a:pt x="225425" y="86613"/>
                </a:lnTo>
                <a:lnTo>
                  <a:pt x="228981" y="84708"/>
                </a:lnTo>
                <a:lnTo>
                  <a:pt x="231267" y="78104"/>
                </a:lnTo>
                <a:lnTo>
                  <a:pt x="229362" y="74549"/>
                </a:lnTo>
                <a:lnTo>
                  <a:pt x="222758" y="72262"/>
                </a:lnTo>
                <a:close/>
              </a:path>
              <a:path w="350519" h="133985">
                <a:moveTo>
                  <a:pt x="246887" y="80390"/>
                </a:moveTo>
                <a:lnTo>
                  <a:pt x="243205" y="82168"/>
                </a:lnTo>
                <a:lnTo>
                  <a:pt x="242189" y="85470"/>
                </a:lnTo>
                <a:lnTo>
                  <a:pt x="241046" y="88772"/>
                </a:lnTo>
                <a:lnTo>
                  <a:pt x="242824" y="92455"/>
                </a:lnTo>
                <a:lnTo>
                  <a:pt x="246253" y="93471"/>
                </a:lnTo>
                <a:lnTo>
                  <a:pt x="249555" y="94614"/>
                </a:lnTo>
                <a:lnTo>
                  <a:pt x="253111" y="92836"/>
                </a:lnTo>
                <a:lnTo>
                  <a:pt x="254254" y="89407"/>
                </a:lnTo>
                <a:lnTo>
                  <a:pt x="255397" y="86105"/>
                </a:lnTo>
                <a:lnTo>
                  <a:pt x="253492" y="82550"/>
                </a:lnTo>
                <a:lnTo>
                  <a:pt x="250190" y="81406"/>
                </a:lnTo>
                <a:lnTo>
                  <a:pt x="246887" y="80390"/>
                </a:lnTo>
                <a:close/>
              </a:path>
              <a:path w="350519" h="133985">
                <a:moveTo>
                  <a:pt x="289814" y="61213"/>
                </a:moveTo>
                <a:lnTo>
                  <a:pt x="279058" y="93423"/>
                </a:lnTo>
                <a:lnTo>
                  <a:pt x="279400" y="94106"/>
                </a:lnTo>
                <a:lnTo>
                  <a:pt x="278384" y="97535"/>
                </a:lnTo>
                <a:lnTo>
                  <a:pt x="277241" y="100837"/>
                </a:lnTo>
                <a:lnTo>
                  <a:pt x="276450" y="101233"/>
                </a:lnTo>
                <a:lnTo>
                  <a:pt x="265684" y="133476"/>
                </a:lnTo>
                <a:lnTo>
                  <a:pt x="350012" y="121411"/>
                </a:lnTo>
                <a:lnTo>
                  <a:pt x="289814" y="61213"/>
                </a:lnTo>
                <a:close/>
              </a:path>
              <a:path w="350519" h="133985">
                <a:moveTo>
                  <a:pt x="270891" y="88391"/>
                </a:moveTo>
                <a:lnTo>
                  <a:pt x="267335" y="90169"/>
                </a:lnTo>
                <a:lnTo>
                  <a:pt x="266319" y="93471"/>
                </a:lnTo>
                <a:lnTo>
                  <a:pt x="265175" y="96900"/>
                </a:lnTo>
                <a:lnTo>
                  <a:pt x="266954" y="100456"/>
                </a:lnTo>
                <a:lnTo>
                  <a:pt x="270383" y="101600"/>
                </a:lnTo>
                <a:lnTo>
                  <a:pt x="273685" y="102615"/>
                </a:lnTo>
                <a:lnTo>
                  <a:pt x="276450" y="101233"/>
                </a:lnTo>
                <a:lnTo>
                  <a:pt x="279058" y="93423"/>
                </a:lnTo>
                <a:lnTo>
                  <a:pt x="277622" y="90550"/>
                </a:lnTo>
                <a:lnTo>
                  <a:pt x="274319" y="89534"/>
                </a:lnTo>
                <a:lnTo>
                  <a:pt x="270891" y="88391"/>
                </a:lnTo>
                <a:close/>
              </a:path>
              <a:path w="350519" h="133985">
                <a:moveTo>
                  <a:pt x="279058" y="93423"/>
                </a:moveTo>
                <a:lnTo>
                  <a:pt x="276450" y="101233"/>
                </a:lnTo>
                <a:lnTo>
                  <a:pt x="277241" y="100837"/>
                </a:lnTo>
                <a:lnTo>
                  <a:pt x="278384" y="97535"/>
                </a:lnTo>
                <a:lnTo>
                  <a:pt x="279400" y="94106"/>
                </a:lnTo>
                <a:lnTo>
                  <a:pt x="279058" y="934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807082" y="1835657"/>
            <a:ext cx="350520" cy="133985"/>
          </a:xfrm>
          <a:custGeom>
            <a:avLst/>
            <a:gdLst/>
            <a:ahLst/>
            <a:cxnLst/>
            <a:rect l="l" t="t" r="r" b="b"/>
            <a:pathLst>
              <a:path w="350519" h="133985">
                <a:moveTo>
                  <a:pt x="5715" y="0"/>
                </a:moveTo>
                <a:lnTo>
                  <a:pt x="2159" y="1777"/>
                </a:lnTo>
                <a:lnTo>
                  <a:pt x="1016" y="5079"/>
                </a:lnTo>
                <a:lnTo>
                  <a:pt x="0" y="8508"/>
                </a:lnTo>
                <a:lnTo>
                  <a:pt x="1778" y="12065"/>
                </a:lnTo>
                <a:lnTo>
                  <a:pt x="5080" y="13207"/>
                </a:lnTo>
                <a:lnTo>
                  <a:pt x="8509" y="14224"/>
                </a:lnTo>
                <a:lnTo>
                  <a:pt x="12065" y="12446"/>
                </a:lnTo>
                <a:lnTo>
                  <a:pt x="13208" y="9144"/>
                </a:lnTo>
                <a:lnTo>
                  <a:pt x="14224" y="5715"/>
                </a:lnTo>
                <a:lnTo>
                  <a:pt x="12446" y="2158"/>
                </a:lnTo>
                <a:lnTo>
                  <a:pt x="9143" y="1143"/>
                </a:lnTo>
                <a:lnTo>
                  <a:pt x="5715" y="0"/>
                </a:lnTo>
                <a:close/>
              </a:path>
              <a:path w="350519" h="133985">
                <a:moveTo>
                  <a:pt x="29844" y="8000"/>
                </a:moveTo>
                <a:lnTo>
                  <a:pt x="26289" y="9778"/>
                </a:lnTo>
                <a:lnTo>
                  <a:pt x="25146" y="13207"/>
                </a:lnTo>
                <a:lnTo>
                  <a:pt x="24130" y="16509"/>
                </a:lnTo>
                <a:lnTo>
                  <a:pt x="25908" y="20066"/>
                </a:lnTo>
                <a:lnTo>
                  <a:pt x="29210" y="21208"/>
                </a:lnTo>
                <a:lnTo>
                  <a:pt x="32639" y="22225"/>
                </a:lnTo>
                <a:lnTo>
                  <a:pt x="36194" y="20447"/>
                </a:lnTo>
                <a:lnTo>
                  <a:pt x="37211" y="17145"/>
                </a:lnTo>
                <a:lnTo>
                  <a:pt x="38354" y="13843"/>
                </a:lnTo>
                <a:lnTo>
                  <a:pt x="36575" y="10159"/>
                </a:lnTo>
                <a:lnTo>
                  <a:pt x="33274" y="9144"/>
                </a:lnTo>
                <a:lnTo>
                  <a:pt x="29844" y="8000"/>
                </a:lnTo>
                <a:close/>
              </a:path>
              <a:path w="350519" h="133985">
                <a:moveTo>
                  <a:pt x="53975" y="16001"/>
                </a:moveTo>
                <a:lnTo>
                  <a:pt x="50418" y="17906"/>
                </a:lnTo>
                <a:lnTo>
                  <a:pt x="49275" y="21208"/>
                </a:lnTo>
                <a:lnTo>
                  <a:pt x="48260" y="24510"/>
                </a:lnTo>
                <a:lnTo>
                  <a:pt x="50037" y="28067"/>
                </a:lnTo>
                <a:lnTo>
                  <a:pt x="56642" y="30352"/>
                </a:lnTo>
                <a:lnTo>
                  <a:pt x="60325" y="28448"/>
                </a:lnTo>
                <a:lnTo>
                  <a:pt x="61341" y="25146"/>
                </a:lnTo>
                <a:lnTo>
                  <a:pt x="62484" y="21844"/>
                </a:lnTo>
                <a:lnTo>
                  <a:pt x="60706" y="18287"/>
                </a:lnTo>
                <a:lnTo>
                  <a:pt x="57277" y="17145"/>
                </a:lnTo>
                <a:lnTo>
                  <a:pt x="53975" y="16001"/>
                </a:lnTo>
                <a:close/>
              </a:path>
              <a:path w="350519" h="133985">
                <a:moveTo>
                  <a:pt x="78105" y="24129"/>
                </a:moveTo>
                <a:lnTo>
                  <a:pt x="74549" y="25907"/>
                </a:lnTo>
                <a:lnTo>
                  <a:pt x="72262" y="32511"/>
                </a:lnTo>
                <a:lnTo>
                  <a:pt x="74168" y="36195"/>
                </a:lnTo>
                <a:lnTo>
                  <a:pt x="77469" y="37210"/>
                </a:lnTo>
                <a:lnTo>
                  <a:pt x="80772" y="38353"/>
                </a:lnTo>
                <a:lnTo>
                  <a:pt x="84328" y="36575"/>
                </a:lnTo>
                <a:lnTo>
                  <a:pt x="85471" y="33147"/>
                </a:lnTo>
                <a:lnTo>
                  <a:pt x="86614" y="29845"/>
                </a:lnTo>
                <a:lnTo>
                  <a:pt x="84709" y="26289"/>
                </a:lnTo>
                <a:lnTo>
                  <a:pt x="81406" y="25146"/>
                </a:lnTo>
                <a:lnTo>
                  <a:pt x="78105" y="24129"/>
                </a:lnTo>
                <a:close/>
              </a:path>
              <a:path w="350519" h="133985">
                <a:moveTo>
                  <a:pt x="102235" y="32130"/>
                </a:moveTo>
                <a:lnTo>
                  <a:pt x="98552" y="33908"/>
                </a:lnTo>
                <a:lnTo>
                  <a:pt x="97536" y="37337"/>
                </a:lnTo>
                <a:lnTo>
                  <a:pt x="96393" y="40640"/>
                </a:lnTo>
                <a:lnTo>
                  <a:pt x="98171" y="44196"/>
                </a:lnTo>
                <a:lnTo>
                  <a:pt x="101600" y="45339"/>
                </a:lnTo>
                <a:lnTo>
                  <a:pt x="104902" y="46354"/>
                </a:lnTo>
                <a:lnTo>
                  <a:pt x="108458" y="44576"/>
                </a:lnTo>
                <a:lnTo>
                  <a:pt x="109600" y="41275"/>
                </a:lnTo>
                <a:lnTo>
                  <a:pt x="110743" y="37846"/>
                </a:lnTo>
                <a:lnTo>
                  <a:pt x="108839" y="34290"/>
                </a:lnTo>
                <a:lnTo>
                  <a:pt x="105537" y="33274"/>
                </a:lnTo>
                <a:lnTo>
                  <a:pt x="102235" y="32130"/>
                </a:lnTo>
                <a:close/>
              </a:path>
              <a:path w="350519" h="133985">
                <a:moveTo>
                  <a:pt x="126365" y="40131"/>
                </a:moveTo>
                <a:lnTo>
                  <a:pt x="122681" y="42036"/>
                </a:lnTo>
                <a:lnTo>
                  <a:pt x="121666" y="45339"/>
                </a:lnTo>
                <a:lnTo>
                  <a:pt x="120523" y="48641"/>
                </a:lnTo>
                <a:lnTo>
                  <a:pt x="122300" y="52197"/>
                </a:lnTo>
                <a:lnTo>
                  <a:pt x="125730" y="53340"/>
                </a:lnTo>
                <a:lnTo>
                  <a:pt x="129031" y="54482"/>
                </a:lnTo>
                <a:lnTo>
                  <a:pt x="132587" y="52577"/>
                </a:lnTo>
                <a:lnTo>
                  <a:pt x="133731" y="49275"/>
                </a:lnTo>
                <a:lnTo>
                  <a:pt x="134747" y="45974"/>
                </a:lnTo>
                <a:lnTo>
                  <a:pt x="132969" y="42418"/>
                </a:lnTo>
                <a:lnTo>
                  <a:pt x="126365" y="40131"/>
                </a:lnTo>
                <a:close/>
              </a:path>
              <a:path w="350519" h="133985">
                <a:moveTo>
                  <a:pt x="150368" y="48259"/>
                </a:moveTo>
                <a:lnTo>
                  <a:pt x="146812" y="50037"/>
                </a:lnTo>
                <a:lnTo>
                  <a:pt x="145669" y="53340"/>
                </a:lnTo>
                <a:lnTo>
                  <a:pt x="144653" y="56642"/>
                </a:lnTo>
                <a:lnTo>
                  <a:pt x="146431" y="60325"/>
                </a:lnTo>
                <a:lnTo>
                  <a:pt x="149733" y="61341"/>
                </a:lnTo>
                <a:lnTo>
                  <a:pt x="153162" y="62483"/>
                </a:lnTo>
                <a:lnTo>
                  <a:pt x="156718" y="60705"/>
                </a:lnTo>
                <a:lnTo>
                  <a:pt x="157861" y="57276"/>
                </a:lnTo>
                <a:lnTo>
                  <a:pt x="158877" y="53975"/>
                </a:lnTo>
                <a:lnTo>
                  <a:pt x="157099" y="50419"/>
                </a:lnTo>
                <a:lnTo>
                  <a:pt x="153797" y="49275"/>
                </a:lnTo>
                <a:lnTo>
                  <a:pt x="150368" y="48259"/>
                </a:lnTo>
                <a:close/>
              </a:path>
              <a:path w="350519" h="133985">
                <a:moveTo>
                  <a:pt x="174498" y="56260"/>
                </a:moveTo>
                <a:lnTo>
                  <a:pt x="170942" y="58039"/>
                </a:lnTo>
                <a:lnTo>
                  <a:pt x="169799" y="61341"/>
                </a:lnTo>
                <a:lnTo>
                  <a:pt x="168783" y="64770"/>
                </a:lnTo>
                <a:lnTo>
                  <a:pt x="170561" y="68325"/>
                </a:lnTo>
                <a:lnTo>
                  <a:pt x="173862" y="69342"/>
                </a:lnTo>
                <a:lnTo>
                  <a:pt x="177292" y="70484"/>
                </a:lnTo>
                <a:lnTo>
                  <a:pt x="180848" y="68706"/>
                </a:lnTo>
                <a:lnTo>
                  <a:pt x="181864" y="65404"/>
                </a:lnTo>
                <a:lnTo>
                  <a:pt x="183006" y="61975"/>
                </a:lnTo>
                <a:lnTo>
                  <a:pt x="181229" y="58420"/>
                </a:lnTo>
                <a:lnTo>
                  <a:pt x="177800" y="57276"/>
                </a:lnTo>
                <a:lnTo>
                  <a:pt x="174498" y="56260"/>
                </a:lnTo>
                <a:close/>
              </a:path>
              <a:path w="350519" h="133985">
                <a:moveTo>
                  <a:pt x="198628" y="64261"/>
                </a:moveTo>
                <a:lnTo>
                  <a:pt x="195072" y="66040"/>
                </a:lnTo>
                <a:lnTo>
                  <a:pt x="193929" y="69469"/>
                </a:lnTo>
                <a:lnTo>
                  <a:pt x="192912" y="72771"/>
                </a:lnTo>
                <a:lnTo>
                  <a:pt x="194691" y="76326"/>
                </a:lnTo>
                <a:lnTo>
                  <a:pt x="197993" y="77470"/>
                </a:lnTo>
                <a:lnTo>
                  <a:pt x="201294" y="78485"/>
                </a:lnTo>
                <a:lnTo>
                  <a:pt x="204978" y="76707"/>
                </a:lnTo>
                <a:lnTo>
                  <a:pt x="205994" y="73405"/>
                </a:lnTo>
                <a:lnTo>
                  <a:pt x="207137" y="70103"/>
                </a:lnTo>
                <a:lnTo>
                  <a:pt x="205359" y="66421"/>
                </a:lnTo>
                <a:lnTo>
                  <a:pt x="201930" y="65404"/>
                </a:lnTo>
                <a:lnTo>
                  <a:pt x="198628" y="64261"/>
                </a:lnTo>
                <a:close/>
              </a:path>
              <a:path w="350519" h="133985">
                <a:moveTo>
                  <a:pt x="222758" y="72262"/>
                </a:moveTo>
                <a:lnTo>
                  <a:pt x="219202" y="74168"/>
                </a:lnTo>
                <a:lnTo>
                  <a:pt x="216916" y="80772"/>
                </a:lnTo>
                <a:lnTo>
                  <a:pt x="218821" y="84327"/>
                </a:lnTo>
                <a:lnTo>
                  <a:pt x="225425" y="86614"/>
                </a:lnTo>
                <a:lnTo>
                  <a:pt x="228981" y="84708"/>
                </a:lnTo>
                <a:lnTo>
                  <a:pt x="231267" y="78104"/>
                </a:lnTo>
                <a:lnTo>
                  <a:pt x="229362" y="74549"/>
                </a:lnTo>
                <a:lnTo>
                  <a:pt x="222758" y="72262"/>
                </a:lnTo>
                <a:close/>
              </a:path>
              <a:path w="350519" h="133985">
                <a:moveTo>
                  <a:pt x="246887" y="80391"/>
                </a:moveTo>
                <a:lnTo>
                  <a:pt x="243205" y="82169"/>
                </a:lnTo>
                <a:lnTo>
                  <a:pt x="242189" y="85471"/>
                </a:lnTo>
                <a:lnTo>
                  <a:pt x="241046" y="88773"/>
                </a:lnTo>
                <a:lnTo>
                  <a:pt x="242824" y="92455"/>
                </a:lnTo>
                <a:lnTo>
                  <a:pt x="246253" y="93472"/>
                </a:lnTo>
                <a:lnTo>
                  <a:pt x="249555" y="94615"/>
                </a:lnTo>
                <a:lnTo>
                  <a:pt x="253111" y="92836"/>
                </a:lnTo>
                <a:lnTo>
                  <a:pt x="254254" y="89407"/>
                </a:lnTo>
                <a:lnTo>
                  <a:pt x="255397" y="86105"/>
                </a:lnTo>
                <a:lnTo>
                  <a:pt x="253492" y="82550"/>
                </a:lnTo>
                <a:lnTo>
                  <a:pt x="250190" y="81406"/>
                </a:lnTo>
                <a:lnTo>
                  <a:pt x="246887" y="80391"/>
                </a:lnTo>
                <a:close/>
              </a:path>
              <a:path w="350519" h="133985">
                <a:moveTo>
                  <a:pt x="289814" y="61214"/>
                </a:moveTo>
                <a:lnTo>
                  <a:pt x="279058" y="93423"/>
                </a:lnTo>
                <a:lnTo>
                  <a:pt x="279400" y="94106"/>
                </a:lnTo>
                <a:lnTo>
                  <a:pt x="278384" y="97535"/>
                </a:lnTo>
                <a:lnTo>
                  <a:pt x="277241" y="100837"/>
                </a:lnTo>
                <a:lnTo>
                  <a:pt x="276450" y="101233"/>
                </a:lnTo>
                <a:lnTo>
                  <a:pt x="265684" y="133476"/>
                </a:lnTo>
                <a:lnTo>
                  <a:pt x="350012" y="121411"/>
                </a:lnTo>
                <a:lnTo>
                  <a:pt x="289814" y="61214"/>
                </a:lnTo>
                <a:close/>
              </a:path>
              <a:path w="350519" h="133985">
                <a:moveTo>
                  <a:pt x="270891" y="88392"/>
                </a:moveTo>
                <a:lnTo>
                  <a:pt x="267335" y="90170"/>
                </a:lnTo>
                <a:lnTo>
                  <a:pt x="266319" y="93472"/>
                </a:lnTo>
                <a:lnTo>
                  <a:pt x="265175" y="96900"/>
                </a:lnTo>
                <a:lnTo>
                  <a:pt x="266954" y="100456"/>
                </a:lnTo>
                <a:lnTo>
                  <a:pt x="270383" y="101600"/>
                </a:lnTo>
                <a:lnTo>
                  <a:pt x="273685" y="102616"/>
                </a:lnTo>
                <a:lnTo>
                  <a:pt x="276450" y="101233"/>
                </a:lnTo>
                <a:lnTo>
                  <a:pt x="279058" y="93423"/>
                </a:lnTo>
                <a:lnTo>
                  <a:pt x="277622" y="90550"/>
                </a:lnTo>
                <a:lnTo>
                  <a:pt x="274319" y="89534"/>
                </a:lnTo>
                <a:lnTo>
                  <a:pt x="270891" y="88392"/>
                </a:lnTo>
                <a:close/>
              </a:path>
              <a:path w="350519" h="133985">
                <a:moveTo>
                  <a:pt x="279058" y="93423"/>
                </a:moveTo>
                <a:lnTo>
                  <a:pt x="276450" y="101233"/>
                </a:lnTo>
                <a:lnTo>
                  <a:pt x="277241" y="100837"/>
                </a:lnTo>
                <a:lnTo>
                  <a:pt x="278384" y="97535"/>
                </a:lnTo>
                <a:lnTo>
                  <a:pt x="279400" y="94106"/>
                </a:lnTo>
                <a:lnTo>
                  <a:pt x="279058" y="9342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626484" y="2265044"/>
            <a:ext cx="46990" cy="184785"/>
          </a:xfrm>
          <a:custGeom>
            <a:avLst/>
            <a:gdLst/>
            <a:ahLst/>
            <a:cxnLst/>
            <a:rect l="l" t="t" r="r" b="b"/>
            <a:pathLst>
              <a:path w="46989" h="184785">
                <a:moveTo>
                  <a:pt x="0" y="0"/>
                </a:moveTo>
                <a:lnTo>
                  <a:pt x="19825" y="36766"/>
                </a:lnTo>
                <a:lnTo>
                  <a:pt x="34591" y="81153"/>
                </a:lnTo>
                <a:lnTo>
                  <a:pt x="43809" y="131159"/>
                </a:lnTo>
                <a:lnTo>
                  <a:pt x="46989" y="184785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5315965" y="2262504"/>
            <a:ext cx="146050" cy="234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3823842" y="2244597"/>
            <a:ext cx="11938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α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5538596" y="2262885"/>
            <a:ext cx="1778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α’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4573270" y="2240279"/>
            <a:ext cx="2514600" cy="809625"/>
          </a:xfrm>
          <a:custGeom>
            <a:avLst/>
            <a:gdLst/>
            <a:ahLst/>
            <a:cxnLst/>
            <a:rect l="l" t="t" r="r" b="b"/>
            <a:pathLst>
              <a:path w="2514600" h="809625">
                <a:moveTo>
                  <a:pt x="0" y="0"/>
                </a:moveTo>
                <a:lnTo>
                  <a:pt x="2514600" y="80962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36</a:t>
            </a:fld>
            <a:endParaRPr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47724" y="2585973"/>
            <a:ext cx="771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biconvexe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03702" y="2585973"/>
            <a:ext cx="1000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plan-convexe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1857" y="2585973"/>
            <a:ext cx="1728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Arial"/>
                <a:cs typeface="Arial"/>
              </a:rPr>
              <a:t>ménisque </a:t>
            </a:r>
            <a:r>
              <a:rPr sz="1200" b="1" i="1" spc="-5" dirty="0">
                <a:latin typeface="Arial"/>
                <a:cs typeface="Arial"/>
              </a:rPr>
              <a:t>à </a:t>
            </a:r>
            <a:r>
              <a:rPr sz="1200" b="1" i="1" dirty="0">
                <a:latin typeface="Arial"/>
                <a:cs typeface="Arial"/>
              </a:rPr>
              <a:t>bord</a:t>
            </a:r>
            <a:r>
              <a:rPr sz="1200" b="1" i="1" spc="-8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mince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54582" y="3813175"/>
            <a:ext cx="771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spc="-5" dirty="0">
                <a:latin typeface="Arial"/>
                <a:cs typeface="Arial"/>
              </a:rPr>
              <a:t>biconcave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95954" y="3813175"/>
            <a:ext cx="990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Arial"/>
                <a:cs typeface="Arial"/>
              </a:rPr>
              <a:t>plan</a:t>
            </a:r>
            <a:r>
              <a:rPr sz="1200" b="1" i="1" spc="-6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concave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01436" y="3813175"/>
            <a:ext cx="17037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53769" algn="l"/>
                <a:tab pos="1268730" algn="l"/>
              </a:tabLst>
            </a:pPr>
            <a:r>
              <a:rPr sz="1200" b="1" i="1" spc="-5" dirty="0">
                <a:latin typeface="Arial"/>
                <a:cs typeface="Arial"/>
              </a:rPr>
              <a:t>mé</a:t>
            </a:r>
            <a:r>
              <a:rPr sz="1200" b="1" i="1" dirty="0">
                <a:latin typeface="Arial"/>
                <a:cs typeface="Arial"/>
              </a:rPr>
              <a:t>nisque	</a:t>
            </a:r>
            <a:r>
              <a:rPr sz="1200" b="1" i="1" spc="-5" dirty="0">
                <a:latin typeface="Arial"/>
                <a:cs typeface="Arial"/>
              </a:rPr>
              <a:t>à	bo</a:t>
            </a:r>
            <a:r>
              <a:rPr sz="1200" b="1" i="1" spc="-15" dirty="0">
                <a:latin typeface="Arial"/>
                <a:cs typeface="Arial"/>
              </a:rPr>
              <a:t>r</a:t>
            </a:r>
            <a:r>
              <a:rPr sz="1200" b="1" i="1" dirty="0">
                <a:latin typeface="Arial"/>
                <a:cs typeface="Arial"/>
              </a:rPr>
              <a:t>ds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22672" y="4570740"/>
            <a:ext cx="253365" cy="0"/>
          </a:xfrm>
          <a:custGeom>
            <a:avLst/>
            <a:gdLst/>
            <a:ahLst/>
            <a:cxnLst/>
            <a:rect l="l" t="t" r="r" b="b"/>
            <a:pathLst>
              <a:path w="253364">
                <a:moveTo>
                  <a:pt x="0" y="0"/>
                </a:moveTo>
                <a:lnTo>
                  <a:pt x="252848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488759" y="4570740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4">
                <a:moveTo>
                  <a:pt x="0" y="0"/>
                </a:moveTo>
                <a:lnTo>
                  <a:pt x="284989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028710" y="5240113"/>
            <a:ext cx="275590" cy="0"/>
          </a:xfrm>
          <a:custGeom>
            <a:avLst/>
            <a:gdLst/>
            <a:ahLst/>
            <a:cxnLst/>
            <a:rect l="l" t="t" r="r" b="b"/>
            <a:pathLst>
              <a:path w="275590">
                <a:moveTo>
                  <a:pt x="0" y="0"/>
                </a:moveTo>
                <a:lnTo>
                  <a:pt x="275338" y="0"/>
                </a:lnTo>
              </a:path>
            </a:pathLst>
          </a:custGeom>
          <a:ln w="594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04368" y="3988434"/>
            <a:ext cx="6753225" cy="28105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1308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Arial"/>
                <a:cs typeface="Arial"/>
              </a:rPr>
              <a:t>épais</a:t>
            </a:r>
            <a:endParaRPr sz="1200">
              <a:latin typeface="Arial"/>
              <a:cs typeface="Arial"/>
            </a:endParaRPr>
          </a:p>
          <a:p>
            <a:pPr marL="63500" marR="62230" algn="just">
              <a:lnSpc>
                <a:spcPct val="122500"/>
              </a:lnSpc>
              <a:spcBef>
                <a:spcPts val="980"/>
              </a:spcBef>
            </a:pPr>
            <a:r>
              <a:rPr sz="1200" spc="-5" dirty="0">
                <a:latin typeface="Times New Roman"/>
                <a:cs typeface="Times New Roman"/>
              </a:rPr>
              <a:t>Les rayons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courbure des deux dioptres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comptés algébriquement par rapport au sens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propagation  </a:t>
            </a:r>
            <a:r>
              <a:rPr sz="1800" baseline="4629" dirty="0">
                <a:latin typeface="Times New Roman"/>
                <a:cs typeface="Times New Roman"/>
              </a:rPr>
              <a:t>de la </a:t>
            </a:r>
            <a:r>
              <a:rPr sz="1800" spc="-7" baseline="4629" dirty="0">
                <a:latin typeface="Times New Roman"/>
                <a:cs typeface="Times New Roman"/>
              </a:rPr>
              <a:t>lumière </a:t>
            </a:r>
            <a:r>
              <a:rPr sz="1800" baseline="4629" dirty="0">
                <a:latin typeface="Times New Roman"/>
                <a:cs typeface="Times New Roman"/>
              </a:rPr>
              <a:t>: R</a:t>
            </a:r>
            <a:r>
              <a:rPr sz="800" dirty="0">
                <a:latin typeface="Times New Roman"/>
                <a:cs typeface="Times New Roman"/>
              </a:rPr>
              <a:t>1 </a:t>
            </a:r>
            <a:r>
              <a:rPr sz="1800" baseline="4629" dirty="0">
                <a:latin typeface="Times New Roman"/>
                <a:cs typeface="Times New Roman"/>
              </a:rPr>
              <a:t>= </a:t>
            </a:r>
            <a:r>
              <a:rPr sz="1800" spc="-44" baseline="2314" dirty="0">
                <a:latin typeface="Times New Roman"/>
                <a:cs typeface="Times New Roman"/>
              </a:rPr>
              <a:t>S</a:t>
            </a:r>
            <a:r>
              <a:rPr sz="1050" spc="-44" baseline="-19841" dirty="0">
                <a:latin typeface="Times New Roman"/>
                <a:cs typeface="Times New Roman"/>
              </a:rPr>
              <a:t>1</a:t>
            </a:r>
            <a:r>
              <a:rPr sz="1800" spc="-44" baseline="2314" dirty="0">
                <a:latin typeface="Times New Roman"/>
                <a:cs typeface="Times New Roman"/>
              </a:rPr>
              <a:t>C</a:t>
            </a:r>
            <a:r>
              <a:rPr sz="1050" spc="-44" baseline="-19841" dirty="0">
                <a:latin typeface="Times New Roman"/>
                <a:cs typeface="Times New Roman"/>
              </a:rPr>
              <a:t>1 </a:t>
            </a:r>
            <a:r>
              <a:rPr sz="1800" spc="-7" baseline="4629" dirty="0">
                <a:latin typeface="Times New Roman"/>
                <a:cs typeface="Times New Roman"/>
              </a:rPr>
              <a:t>et </a:t>
            </a:r>
            <a:r>
              <a:rPr sz="1800" baseline="4629" dirty="0">
                <a:latin typeface="Times New Roman"/>
                <a:cs typeface="Times New Roman"/>
              </a:rPr>
              <a:t>R</a:t>
            </a:r>
            <a:r>
              <a:rPr sz="800" dirty="0">
                <a:latin typeface="Times New Roman"/>
                <a:cs typeface="Times New Roman"/>
              </a:rPr>
              <a:t>2 </a:t>
            </a:r>
            <a:r>
              <a:rPr sz="1800" baseline="4629" dirty="0">
                <a:latin typeface="Times New Roman"/>
                <a:cs typeface="Times New Roman"/>
              </a:rPr>
              <a:t>=</a:t>
            </a:r>
            <a:r>
              <a:rPr sz="1800" spc="442" baseline="4629" dirty="0">
                <a:latin typeface="Times New Roman"/>
                <a:cs typeface="Times New Roman"/>
              </a:rPr>
              <a:t> </a:t>
            </a:r>
            <a:r>
              <a:rPr sz="1800" spc="30" baseline="2314" dirty="0">
                <a:latin typeface="Times New Roman"/>
                <a:cs typeface="Times New Roman"/>
              </a:rPr>
              <a:t>S</a:t>
            </a:r>
            <a:r>
              <a:rPr sz="1050" spc="30" baseline="-19841" dirty="0">
                <a:latin typeface="Times New Roman"/>
                <a:cs typeface="Times New Roman"/>
              </a:rPr>
              <a:t>2</a:t>
            </a:r>
            <a:r>
              <a:rPr sz="1800" spc="30" baseline="2314" dirty="0">
                <a:latin typeface="Times New Roman"/>
                <a:cs typeface="Times New Roman"/>
              </a:rPr>
              <a:t>C</a:t>
            </a:r>
            <a:r>
              <a:rPr sz="1050" spc="30" baseline="-19841" dirty="0">
                <a:latin typeface="Times New Roman"/>
                <a:cs typeface="Times New Roman"/>
              </a:rPr>
              <a:t>2</a:t>
            </a:r>
            <a:endParaRPr sz="1050" baseline="-19841">
              <a:latin typeface="Times New Roman"/>
              <a:cs typeface="Times New Roman"/>
            </a:endParaRPr>
          </a:p>
          <a:p>
            <a:pPr marL="63500" marR="55880" algn="just">
              <a:lnSpc>
                <a:spcPts val="1330"/>
              </a:lnSpc>
              <a:spcBef>
                <a:spcPts val="270"/>
              </a:spcBef>
            </a:pPr>
            <a:r>
              <a:rPr sz="1800" b="1" i="1" spc="-7" baseline="2314" dirty="0">
                <a:latin typeface="Arial"/>
                <a:cs typeface="Arial"/>
              </a:rPr>
              <a:t>L'épaisseur </a:t>
            </a:r>
            <a:r>
              <a:rPr sz="1800" b="1" i="1" spc="-15" baseline="2314" dirty="0">
                <a:latin typeface="Arial"/>
                <a:cs typeface="Arial"/>
              </a:rPr>
              <a:t>de </a:t>
            </a:r>
            <a:r>
              <a:rPr sz="1800" b="1" i="1" baseline="2314" dirty="0">
                <a:latin typeface="Arial"/>
                <a:cs typeface="Arial"/>
              </a:rPr>
              <a:t>la </a:t>
            </a:r>
            <a:r>
              <a:rPr sz="1800" b="1" i="1" spc="-7" baseline="2314" dirty="0">
                <a:latin typeface="Arial"/>
                <a:cs typeface="Arial"/>
              </a:rPr>
              <a:t>lentille correspond à </a:t>
            </a:r>
            <a:r>
              <a:rPr sz="1800" b="1" i="1" baseline="2314" dirty="0">
                <a:latin typeface="Arial"/>
                <a:cs typeface="Arial"/>
              </a:rPr>
              <a:t>la longueur du </a:t>
            </a:r>
            <a:r>
              <a:rPr sz="1800" b="1" i="1" spc="-7" baseline="2314" dirty="0">
                <a:latin typeface="Arial"/>
                <a:cs typeface="Arial"/>
              </a:rPr>
              <a:t>segment </a:t>
            </a:r>
            <a:r>
              <a:rPr sz="1800" b="1" i="1" spc="22" baseline="2314" dirty="0">
                <a:latin typeface="Arial"/>
                <a:cs typeface="Arial"/>
              </a:rPr>
              <a:t>S</a:t>
            </a:r>
            <a:r>
              <a:rPr sz="800" b="1" i="1" spc="15" dirty="0">
                <a:latin typeface="Arial"/>
                <a:cs typeface="Arial"/>
              </a:rPr>
              <a:t>1 </a:t>
            </a:r>
            <a:r>
              <a:rPr sz="1800" b="1" i="1" baseline="2314" dirty="0">
                <a:latin typeface="Arial"/>
                <a:cs typeface="Arial"/>
              </a:rPr>
              <a:t>S</a:t>
            </a:r>
            <a:r>
              <a:rPr sz="800" b="1" i="1" dirty="0">
                <a:latin typeface="Arial"/>
                <a:cs typeface="Arial"/>
              </a:rPr>
              <a:t>2 </a:t>
            </a:r>
            <a:r>
              <a:rPr sz="1800" b="1" i="1" baseline="2314" dirty="0">
                <a:latin typeface="Arial"/>
                <a:cs typeface="Arial"/>
              </a:rPr>
              <a:t>qui </a:t>
            </a:r>
            <a:r>
              <a:rPr sz="1800" b="1" i="1" spc="-7" baseline="2314" dirty="0">
                <a:latin typeface="Arial"/>
                <a:cs typeface="Arial"/>
              </a:rPr>
              <a:t>sépare les  </a:t>
            </a:r>
            <a:r>
              <a:rPr sz="1200" b="1" i="1" spc="-5" dirty="0">
                <a:latin typeface="Arial"/>
                <a:cs typeface="Arial"/>
              </a:rPr>
              <a:t>sommets des deux dioptres </a:t>
            </a:r>
            <a:r>
              <a:rPr sz="1200" b="1" i="1" dirty="0">
                <a:latin typeface="Arial"/>
                <a:cs typeface="Arial"/>
              </a:rPr>
              <a:t>sur </a:t>
            </a:r>
            <a:r>
              <a:rPr sz="1200" b="1" i="1" spc="-5" dirty="0">
                <a:latin typeface="Arial"/>
                <a:cs typeface="Arial"/>
              </a:rPr>
              <a:t>l'axe </a:t>
            </a:r>
            <a:r>
              <a:rPr sz="1200" b="1" i="1" dirty="0">
                <a:latin typeface="Arial"/>
                <a:cs typeface="Arial"/>
              </a:rPr>
              <a:t>du</a:t>
            </a:r>
            <a:r>
              <a:rPr sz="1200" b="1" i="1" spc="2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système.</a:t>
            </a:r>
            <a:endParaRPr sz="1200">
              <a:latin typeface="Arial"/>
              <a:cs typeface="Arial"/>
            </a:endParaRPr>
          </a:p>
          <a:p>
            <a:pPr marL="63500" marR="60325" algn="just">
              <a:lnSpc>
                <a:spcPct val="111400"/>
              </a:lnSpc>
              <a:spcBef>
                <a:spcPts val="645"/>
              </a:spcBef>
            </a:pPr>
            <a:r>
              <a:rPr sz="1800" baseline="2314" dirty="0">
                <a:latin typeface="Times New Roman"/>
                <a:cs typeface="Times New Roman"/>
              </a:rPr>
              <a:t>Soit e = 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050" spc="60" baseline="-23809" dirty="0">
                <a:latin typeface="Times New Roman"/>
                <a:cs typeface="Times New Roman"/>
              </a:rPr>
              <a:t>1</a:t>
            </a:r>
            <a:r>
              <a:rPr sz="1200" i="1" spc="40" dirty="0">
                <a:latin typeface="Times New Roman"/>
                <a:cs typeface="Times New Roman"/>
              </a:rPr>
              <a:t>S</a:t>
            </a:r>
            <a:r>
              <a:rPr sz="1050" spc="60" baseline="-23809" dirty="0">
                <a:latin typeface="Times New Roman"/>
                <a:cs typeface="Times New Roman"/>
              </a:rPr>
              <a:t>2 </a:t>
            </a:r>
            <a:r>
              <a:rPr sz="1800" baseline="2314" dirty="0">
                <a:latin typeface="Times New Roman"/>
                <a:cs typeface="Times New Roman"/>
              </a:rPr>
              <a:t>La distance entre ces </a:t>
            </a:r>
            <a:r>
              <a:rPr sz="1800" spc="-7" baseline="2314" dirty="0">
                <a:latin typeface="Times New Roman"/>
                <a:cs typeface="Times New Roman"/>
              </a:rPr>
              <a:t>deux sommets. </a:t>
            </a:r>
            <a:r>
              <a:rPr sz="1800" baseline="2314" dirty="0">
                <a:latin typeface="Times New Roman"/>
                <a:cs typeface="Times New Roman"/>
              </a:rPr>
              <a:t>Pour </a:t>
            </a:r>
            <a:r>
              <a:rPr sz="1800" spc="-7" baseline="2314" dirty="0">
                <a:latin typeface="Times New Roman"/>
                <a:cs typeface="Times New Roman"/>
              </a:rPr>
              <a:t>qu’une </a:t>
            </a:r>
            <a:r>
              <a:rPr sz="1800" baseline="2314" dirty="0">
                <a:latin typeface="Times New Roman"/>
                <a:cs typeface="Times New Roman"/>
              </a:rPr>
              <a:t>lentille puisse être considérée comme  </a:t>
            </a:r>
            <a:r>
              <a:rPr sz="1200" spc="-5" dirty="0">
                <a:latin typeface="Times New Roman"/>
                <a:cs typeface="Times New Roman"/>
              </a:rPr>
              <a:t>mince, </a:t>
            </a:r>
            <a:r>
              <a:rPr sz="1200" dirty="0">
                <a:latin typeface="Times New Roman"/>
                <a:cs typeface="Times New Roman"/>
              </a:rPr>
              <a:t>il </a:t>
            </a:r>
            <a:r>
              <a:rPr sz="1200" spc="-5" dirty="0">
                <a:latin typeface="Times New Roman"/>
                <a:cs typeface="Times New Roman"/>
              </a:rPr>
              <a:t>faut </a:t>
            </a:r>
            <a:r>
              <a:rPr sz="1200" dirty="0">
                <a:latin typeface="Times New Roman"/>
                <a:cs typeface="Times New Roman"/>
              </a:rPr>
              <a:t>que </a:t>
            </a:r>
            <a:r>
              <a:rPr sz="1200" spc="-5" dirty="0">
                <a:latin typeface="Times New Roman"/>
                <a:cs typeface="Times New Roman"/>
              </a:rPr>
              <a:t>les </a:t>
            </a:r>
            <a:r>
              <a:rPr sz="1200" dirty="0">
                <a:latin typeface="Times New Roman"/>
                <a:cs typeface="Times New Roman"/>
              </a:rPr>
              <a:t>conditions </a:t>
            </a:r>
            <a:r>
              <a:rPr sz="1200" spc="-5" dirty="0">
                <a:latin typeface="Times New Roman"/>
                <a:cs typeface="Times New Roman"/>
              </a:rPr>
              <a:t>suivantes soient simultanément satisfaites</a:t>
            </a:r>
            <a:r>
              <a:rPr sz="1200" spc="6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:</a:t>
            </a:r>
            <a:endParaRPr sz="1200">
              <a:latin typeface="Times New Roman"/>
              <a:cs typeface="Times New Roman"/>
            </a:endParaRPr>
          </a:p>
          <a:p>
            <a:pPr marL="63500" algn="just">
              <a:lnSpc>
                <a:spcPts val="1370"/>
              </a:lnSpc>
              <a:spcBef>
                <a:spcPts val="35"/>
              </a:spcBef>
            </a:pPr>
            <a:r>
              <a:rPr sz="1800" baseline="4629" dirty="0">
                <a:latin typeface="Times New Roman"/>
                <a:cs typeface="Times New Roman"/>
              </a:rPr>
              <a:t>e </a:t>
            </a:r>
            <a:r>
              <a:rPr sz="1800" spc="-7" baseline="4629" dirty="0">
                <a:latin typeface="Times New Roman"/>
                <a:cs typeface="Times New Roman"/>
              </a:rPr>
              <a:t>&lt;&lt; |R</a:t>
            </a:r>
            <a:r>
              <a:rPr sz="800" spc="-5" dirty="0">
                <a:latin typeface="Times New Roman"/>
                <a:cs typeface="Times New Roman"/>
              </a:rPr>
              <a:t>1</a:t>
            </a:r>
            <a:r>
              <a:rPr sz="1800" spc="-7" baseline="4629" dirty="0">
                <a:latin typeface="Times New Roman"/>
                <a:cs typeface="Times New Roman"/>
              </a:rPr>
              <a:t>|; </a:t>
            </a:r>
            <a:r>
              <a:rPr sz="1800" baseline="4629" dirty="0">
                <a:latin typeface="Times New Roman"/>
                <a:cs typeface="Times New Roman"/>
              </a:rPr>
              <a:t>e </a:t>
            </a:r>
            <a:r>
              <a:rPr sz="1800" spc="-7" baseline="4629" dirty="0">
                <a:latin typeface="Times New Roman"/>
                <a:cs typeface="Times New Roman"/>
              </a:rPr>
              <a:t>&lt;&lt; |R</a:t>
            </a:r>
            <a:r>
              <a:rPr sz="800" spc="-5" dirty="0">
                <a:latin typeface="Times New Roman"/>
                <a:cs typeface="Times New Roman"/>
              </a:rPr>
              <a:t>2 </a:t>
            </a:r>
            <a:r>
              <a:rPr sz="1800" spc="-7" baseline="4629" dirty="0">
                <a:latin typeface="Times New Roman"/>
                <a:cs typeface="Times New Roman"/>
              </a:rPr>
              <a:t>| et </a:t>
            </a:r>
            <a:r>
              <a:rPr sz="1800" baseline="4629" dirty="0">
                <a:latin typeface="Times New Roman"/>
                <a:cs typeface="Times New Roman"/>
              </a:rPr>
              <a:t>e </a:t>
            </a:r>
            <a:r>
              <a:rPr sz="1800" spc="-7" baseline="4629" dirty="0">
                <a:latin typeface="Times New Roman"/>
                <a:cs typeface="Times New Roman"/>
              </a:rPr>
              <a:t>&lt;&lt; |R</a:t>
            </a:r>
            <a:r>
              <a:rPr sz="800" spc="-5" dirty="0">
                <a:latin typeface="Times New Roman"/>
                <a:cs typeface="Times New Roman"/>
              </a:rPr>
              <a:t>1 </a:t>
            </a:r>
            <a:r>
              <a:rPr sz="1800" baseline="4629" dirty="0">
                <a:latin typeface="Times New Roman"/>
                <a:cs typeface="Times New Roman"/>
              </a:rPr>
              <a:t>-</a:t>
            </a:r>
            <a:r>
              <a:rPr sz="1800" spc="-37" baseline="4629" dirty="0">
                <a:latin typeface="Times New Roman"/>
                <a:cs typeface="Times New Roman"/>
              </a:rPr>
              <a:t> </a:t>
            </a:r>
            <a:r>
              <a:rPr sz="1800" baseline="4629" dirty="0">
                <a:latin typeface="Times New Roman"/>
                <a:cs typeface="Times New Roman"/>
              </a:rPr>
              <a:t>R</a:t>
            </a:r>
            <a:r>
              <a:rPr sz="800" dirty="0">
                <a:latin typeface="Times New Roman"/>
                <a:cs typeface="Times New Roman"/>
              </a:rPr>
              <a:t>2</a:t>
            </a:r>
            <a:r>
              <a:rPr sz="1800" baseline="4629" dirty="0">
                <a:latin typeface="Times New Roman"/>
                <a:cs typeface="Times New Roman"/>
              </a:rPr>
              <a:t>|</a:t>
            </a:r>
            <a:endParaRPr sz="1800" baseline="4629">
              <a:latin typeface="Times New Roman"/>
              <a:cs typeface="Times New Roman"/>
            </a:endParaRPr>
          </a:p>
          <a:p>
            <a:pPr marL="63500" algn="just">
              <a:lnSpc>
                <a:spcPts val="1370"/>
              </a:lnSpc>
            </a:pPr>
            <a:r>
              <a:rPr sz="1200" b="1" i="1" dirty="0">
                <a:latin typeface="Arial"/>
                <a:cs typeface="Arial"/>
              </a:rPr>
              <a:t>Lorsque </a:t>
            </a:r>
            <a:r>
              <a:rPr sz="1200" b="1" i="1" spc="-5" dirty="0">
                <a:latin typeface="Arial"/>
                <a:cs typeface="Arial"/>
              </a:rPr>
              <a:t>ces conditions </a:t>
            </a:r>
            <a:r>
              <a:rPr sz="1200" b="1" i="1" dirty="0">
                <a:latin typeface="Arial"/>
                <a:cs typeface="Arial"/>
              </a:rPr>
              <a:t>sont </a:t>
            </a:r>
            <a:r>
              <a:rPr sz="1200" b="1" i="1" spc="-5" dirty="0">
                <a:latin typeface="Arial"/>
                <a:cs typeface="Arial"/>
              </a:rPr>
              <a:t>remplies, les sommets des deux dioptres</a:t>
            </a:r>
            <a:r>
              <a:rPr sz="1200" b="1" i="1" spc="-7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sont </a:t>
            </a:r>
            <a:r>
              <a:rPr sz="1200" b="1" i="1" spc="-5" dirty="0">
                <a:latin typeface="Arial"/>
                <a:cs typeface="Arial"/>
              </a:rPr>
              <a:t>considérés</a:t>
            </a:r>
            <a:endParaRPr sz="1200">
              <a:latin typeface="Arial"/>
              <a:cs typeface="Arial"/>
            </a:endParaRPr>
          </a:p>
          <a:p>
            <a:pPr marL="63500" algn="just">
              <a:lnSpc>
                <a:spcPct val="100000"/>
              </a:lnSpc>
              <a:spcBef>
                <a:spcPts val="15"/>
              </a:spcBef>
            </a:pPr>
            <a:r>
              <a:rPr sz="1200" b="1" i="1" spc="-5" dirty="0">
                <a:latin typeface="Arial"/>
                <a:cs typeface="Arial"/>
              </a:rPr>
              <a:t>comme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confondus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avec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le</a:t>
            </a:r>
            <a:r>
              <a:rPr sz="1200" b="1" i="1" spc="-5" dirty="0">
                <a:latin typeface="Arial"/>
                <a:cs typeface="Arial"/>
              </a:rPr>
              <a:t> centre</a:t>
            </a:r>
            <a:r>
              <a:rPr sz="1200" b="1" i="1" spc="5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O</a:t>
            </a:r>
            <a:r>
              <a:rPr sz="1200" b="1" i="1" spc="-10" dirty="0">
                <a:latin typeface="Arial"/>
                <a:cs typeface="Arial"/>
              </a:rPr>
              <a:t> </a:t>
            </a:r>
            <a:r>
              <a:rPr sz="1200" b="1" i="1" dirty="0">
                <a:latin typeface="Arial"/>
                <a:cs typeface="Arial"/>
              </a:rPr>
              <a:t>de</a:t>
            </a:r>
            <a:r>
              <a:rPr sz="1200" b="1" i="1" spc="10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la</a:t>
            </a:r>
            <a:r>
              <a:rPr sz="1200" b="1" i="1" dirty="0">
                <a:latin typeface="Arial"/>
                <a:cs typeface="Arial"/>
              </a:rPr>
              <a:t> </a:t>
            </a:r>
            <a:r>
              <a:rPr sz="1200" b="1" i="1" spc="-5" dirty="0">
                <a:latin typeface="Arial"/>
                <a:cs typeface="Arial"/>
              </a:rPr>
              <a:t>lentille.</a:t>
            </a:r>
            <a:r>
              <a:rPr sz="1200" b="1" i="1" dirty="0">
                <a:latin typeface="Arial"/>
                <a:cs typeface="Arial"/>
              </a:rPr>
              <a:t> (</a:t>
            </a:r>
            <a:r>
              <a:rPr sz="1200" b="1" i="1" spc="-125" dirty="0">
                <a:latin typeface="Arial"/>
                <a:cs typeface="Arial"/>
              </a:rPr>
              <a:t> </a:t>
            </a:r>
            <a:r>
              <a:rPr sz="1200" i="1" spc="45" dirty="0">
                <a:latin typeface="Times New Roman"/>
                <a:cs typeface="Times New Roman"/>
              </a:rPr>
              <a:t>S</a:t>
            </a:r>
            <a:r>
              <a:rPr sz="1050" spc="67" baseline="-23809" dirty="0">
                <a:latin typeface="Times New Roman"/>
                <a:cs typeface="Times New Roman"/>
              </a:rPr>
              <a:t>1</a:t>
            </a:r>
            <a:r>
              <a:rPr sz="1200" spc="45" dirty="0">
                <a:latin typeface="Symbol"/>
                <a:cs typeface="Symbol"/>
              </a:rPr>
              <a:t>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i="1" spc="50" dirty="0">
                <a:latin typeface="Times New Roman"/>
                <a:cs typeface="Times New Roman"/>
              </a:rPr>
              <a:t>S</a:t>
            </a:r>
            <a:r>
              <a:rPr sz="1050" spc="75" baseline="-23809" dirty="0">
                <a:latin typeface="Times New Roman"/>
                <a:cs typeface="Times New Roman"/>
              </a:rPr>
              <a:t>2 </a:t>
            </a:r>
            <a:r>
              <a:rPr sz="1200" spc="30" dirty="0">
                <a:latin typeface="Symbol"/>
                <a:cs typeface="Symbol"/>
              </a:rPr>
              <a:t></a:t>
            </a:r>
            <a:r>
              <a:rPr sz="1200" spc="-60" dirty="0">
                <a:latin typeface="Times New Roman"/>
                <a:cs typeface="Times New Roman"/>
              </a:rPr>
              <a:t> </a:t>
            </a:r>
            <a:r>
              <a:rPr sz="1200" i="1" spc="35" dirty="0">
                <a:latin typeface="Times New Roman"/>
                <a:cs typeface="Times New Roman"/>
              </a:rPr>
              <a:t>O</a:t>
            </a:r>
            <a:r>
              <a:rPr sz="1200" i="1" spc="-114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Arial"/>
                <a:cs typeface="Arial"/>
              </a:rPr>
              <a:t>)</a:t>
            </a:r>
            <a:endParaRPr sz="1200">
              <a:latin typeface="Arial"/>
              <a:cs typeface="Arial"/>
            </a:endParaRPr>
          </a:p>
          <a:p>
            <a:pPr marL="63500" marR="55244" algn="just">
              <a:lnSpc>
                <a:spcPts val="1380"/>
              </a:lnSpc>
              <a:spcBef>
                <a:spcPts val="865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b="1" i="1" spc="-5" dirty="0">
                <a:latin typeface="Times New Roman"/>
                <a:cs typeface="Times New Roman"/>
              </a:rPr>
              <a:t>représentation </a:t>
            </a:r>
            <a:r>
              <a:rPr sz="1200" spc="-5" dirty="0">
                <a:latin typeface="Times New Roman"/>
                <a:cs typeface="Times New Roman"/>
              </a:rPr>
              <a:t>schématique </a:t>
            </a:r>
            <a:r>
              <a:rPr sz="1200" dirty="0">
                <a:latin typeface="Times New Roman"/>
                <a:cs typeface="Times New Roman"/>
              </a:rPr>
              <a:t>d'une lentille </a:t>
            </a:r>
            <a:r>
              <a:rPr sz="1200" spc="-5" dirty="0">
                <a:latin typeface="Times New Roman"/>
                <a:cs typeface="Times New Roman"/>
              </a:rPr>
              <a:t>mince est alors donnée par </a:t>
            </a:r>
            <a:r>
              <a:rPr sz="1200" dirty="0">
                <a:latin typeface="Times New Roman"/>
                <a:cs typeface="Times New Roman"/>
              </a:rPr>
              <a:t>un </a:t>
            </a:r>
            <a:r>
              <a:rPr sz="1200" spc="-5" dirty="0">
                <a:latin typeface="Times New Roman"/>
                <a:cs typeface="Times New Roman"/>
              </a:rPr>
              <a:t>segment </a:t>
            </a:r>
            <a:r>
              <a:rPr sz="1200" dirty="0">
                <a:latin typeface="Times New Roman"/>
                <a:cs typeface="Times New Roman"/>
              </a:rPr>
              <a:t>de droite  </a:t>
            </a:r>
            <a:r>
              <a:rPr sz="1200" spc="-5" dirty="0">
                <a:latin typeface="Times New Roman"/>
                <a:cs typeface="Times New Roman"/>
              </a:rPr>
              <a:t>perpendiculaire </a:t>
            </a:r>
            <a:r>
              <a:rPr sz="1200" dirty="0">
                <a:latin typeface="Times New Roman"/>
                <a:cs typeface="Times New Roman"/>
              </a:rPr>
              <a:t>à l'axe, </a:t>
            </a:r>
            <a:r>
              <a:rPr sz="1200" spc="-5" dirty="0">
                <a:latin typeface="Times New Roman"/>
                <a:cs typeface="Times New Roman"/>
              </a:rPr>
              <a:t>et l'on représente </a:t>
            </a:r>
            <a:r>
              <a:rPr sz="1200" dirty="0">
                <a:latin typeface="Times New Roman"/>
                <a:cs typeface="Times New Roman"/>
              </a:rPr>
              <a:t>la nature de la lentille </a:t>
            </a:r>
            <a:r>
              <a:rPr sz="1200" spc="-5" dirty="0">
                <a:latin typeface="Times New Roman"/>
                <a:cs typeface="Times New Roman"/>
              </a:rPr>
              <a:t>(convergente </a:t>
            </a:r>
            <a:r>
              <a:rPr sz="1200" dirty="0">
                <a:latin typeface="Times New Roman"/>
                <a:cs typeface="Times New Roman"/>
              </a:rPr>
              <a:t>ou </a:t>
            </a:r>
            <a:r>
              <a:rPr sz="1200" spc="-5" dirty="0">
                <a:latin typeface="Times New Roman"/>
                <a:cs typeface="Times New Roman"/>
              </a:rPr>
              <a:t>divergente) </a:t>
            </a:r>
            <a:r>
              <a:rPr sz="1200" dirty="0">
                <a:latin typeface="Times New Roman"/>
                <a:cs typeface="Times New Roman"/>
              </a:rPr>
              <a:t>comme </a:t>
            </a:r>
            <a:r>
              <a:rPr sz="1200" spc="10" dirty="0">
                <a:latin typeface="Times New Roman"/>
                <a:cs typeface="Times New Roman"/>
              </a:rPr>
              <a:t>ci-  </a:t>
            </a:r>
            <a:r>
              <a:rPr sz="1200" spc="-5" dirty="0">
                <a:latin typeface="Times New Roman"/>
                <a:cs typeface="Times New Roman"/>
              </a:rPr>
              <a:t>dessous.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5168" y="8385809"/>
            <a:ext cx="5981065" cy="92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0230" indent="-108585">
              <a:lnSpc>
                <a:spcPct val="100000"/>
              </a:lnSpc>
              <a:spcBef>
                <a:spcPts val="100"/>
              </a:spcBef>
              <a:buFont typeface="Symbol"/>
              <a:buChar char=""/>
              <a:tabLst>
                <a:tab pos="570865" algn="l"/>
              </a:tabLst>
            </a:pPr>
            <a:r>
              <a:rPr sz="1200" b="1" i="1" spc="-5" dirty="0">
                <a:latin typeface="Times New Roman"/>
                <a:cs typeface="Times New Roman"/>
              </a:rPr>
              <a:t>Propriété </a:t>
            </a:r>
            <a:r>
              <a:rPr sz="1200" dirty="0">
                <a:latin typeface="Times New Roman"/>
                <a:cs typeface="Times New Roman"/>
              </a:rPr>
              <a:t>: tout </a:t>
            </a:r>
            <a:r>
              <a:rPr sz="1200" spc="-5" dirty="0">
                <a:latin typeface="Times New Roman"/>
                <a:cs typeface="Times New Roman"/>
              </a:rPr>
              <a:t>rayon passant par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centre O </a:t>
            </a:r>
            <a:r>
              <a:rPr sz="1200" dirty="0">
                <a:latin typeface="Times New Roman"/>
                <a:cs typeface="Times New Roman"/>
              </a:rPr>
              <a:t>de la </a:t>
            </a:r>
            <a:r>
              <a:rPr sz="1200" spc="-5" dirty="0">
                <a:latin typeface="Times New Roman"/>
                <a:cs typeface="Times New Roman"/>
              </a:rPr>
              <a:t>lentille n'est pas</a:t>
            </a:r>
            <a:r>
              <a:rPr sz="1200" spc="6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dévié.</a:t>
            </a:r>
            <a:endParaRPr sz="1200">
              <a:latin typeface="Times New Roman"/>
              <a:cs typeface="Times New Roman"/>
            </a:endParaRPr>
          </a:p>
          <a:p>
            <a:pPr marL="927100" lvl="1" indent="-22923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7735" algn="l"/>
              </a:tabLst>
            </a:pPr>
            <a:r>
              <a:rPr sz="1200" b="1" spc="-5" dirty="0">
                <a:latin typeface="Times New Roman"/>
                <a:cs typeface="Times New Roman"/>
              </a:rPr>
              <a:t>Foyers, </a:t>
            </a:r>
            <a:r>
              <a:rPr sz="1200" b="1" dirty="0">
                <a:latin typeface="Times New Roman"/>
                <a:cs typeface="Times New Roman"/>
              </a:rPr>
              <a:t>plans </a:t>
            </a:r>
            <a:r>
              <a:rPr sz="1200" b="1" spc="-5" dirty="0">
                <a:latin typeface="Times New Roman"/>
                <a:cs typeface="Times New Roman"/>
              </a:rPr>
              <a:t>focaux, distances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focales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spc="-5" dirty="0">
                <a:latin typeface="Times New Roman"/>
                <a:cs typeface="Times New Roman"/>
              </a:rPr>
              <a:t>On appelle </a:t>
            </a:r>
            <a:r>
              <a:rPr sz="1200" b="1" i="1" spc="-5" dirty="0">
                <a:latin typeface="Times New Roman"/>
                <a:cs typeface="Times New Roman"/>
              </a:rPr>
              <a:t>foyer principal </a:t>
            </a:r>
            <a:r>
              <a:rPr sz="1200" b="1" i="1" dirty="0">
                <a:latin typeface="Times New Roman"/>
                <a:cs typeface="Times New Roman"/>
              </a:rPr>
              <a:t>objet </a:t>
            </a:r>
            <a:r>
              <a:rPr sz="1200" dirty="0">
                <a:latin typeface="Times New Roman"/>
                <a:cs typeface="Times New Roman"/>
              </a:rPr>
              <a:t>le point F de l’axe </a:t>
            </a:r>
            <a:r>
              <a:rPr sz="1200" spc="-5" dirty="0">
                <a:latin typeface="Times New Roman"/>
                <a:cs typeface="Times New Roman"/>
              </a:rPr>
              <a:t>principale </a:t>
            </a:r>
            <a:r>
              <a:rPr sz="1200" dirty="0">
                <a:latin typeface="Times New Roman"/>
                <a:cs typeface="Times New Roman"/>
              </a:rPr>
              <a:t>dont </a:t>
            </a:r>
            <a:r>
              <a:rPr sz="1200" spc="-5" dirty="0">
                <a:latin typeface="Times New Roman"/>
                <a:cs typeface="Times New Roman"/>
              </a:rPr>
              <a:t>l’image est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l’infini sur</a:t>
            </a:r>
            <a:r>
              <a:rPr sz="1200" spc="1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l’axe.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383030" y="895349"/>
            <a:ext cx="4570095" cy="1270"/>
          </a:xfrm>
          <a:custGeom>
            <a:avLst/>
            <a:gdLst/>
            <a:ahLst/>
            <a:cxnLst/>
            <a:rect l="l" t="t" r="r" b="b"/>
            <a:pathLst>
              <a:path w="4570095" h="1269">
                <a:moveTo>
                  <a:pt x="0" y="0"/>
                </a:moveTo>
                <a:lnTo>
                  <a:pt x="4570095" y="126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79190" y="532383"/>
            <a:ext cx="96520" cy="760730"/>
          </a:xfrm>
          <a:custGeom>
            <a:avLst/>
            <a:gdLst/>
            <a:ahLst/>
            <a:cxnLst/>
            <a:rect l="l" t="t" r="r" b="b"/>
            <a:pathLst>
              <a:path w="96520" h="760730">
                <a:moveTo>
                  <a:pt x="46532" y="0"/>
                </a:moveTo>
                <a:lnTo>
                  <a:pt x="33301" y="47313"/>
                </a:lnTo>
                <a:lnTo>
                  <a:pt x="22272" y="95002"/>
                </a:lnTo>
                <a:lnTo>
                  <a:pt x="13442" y="142993"/>
                </a:lnTo>
                <a:lnTo>
                  <a:pt x="6805" y="191212"/>
                </a:lnTo>
                <a:lnTo>
                  <a:pt x="2356" y="239585"/>
                </a:lnTo>
                <a:lnTo>
                  <a:pt x="89" y="288038"/>
                </a:lnTo>
                <a:lnTo>
                  <a:pt x="0" y="336497"/>
                </a:lnTo>
                <a:lnTo>
                  <a:pt x="2082" y="384889"/>
                </a:lnTo>
                <a:lnTo>
                  <a:pt x="6332" y="433139"/>
                </a:lnTo>
                <a:lnTo>
                  <a:pt x="12743" y="481174"/>
                </a:lnTo>
                <a:lnTo>
                  <a:pt x="21311" y="528921"/>
                </a:lnTo>
                <a:lnTo>
                  <a:pt x="32030" y="576304"/>
                </a:lnTo>
                <a:lnTo>
                  <a:pt x="44896" y="623250"/>
                </a:lnTo>
                <a:lnTo>
                  <a:pt x="59902" y="669686"/>
                </a:lnTo>
                <a:lnTo>
                  <a:pt x="77044" y="715537"/>
                </a:lnTo>
                <a:lnTo>
                  <a:pt x="96316" y="760729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628897" y="511555"/>
            <a:ext cx="95250" cy="781050"/>
          </a:xfrm>
          <a:custGeom>
            <a:avLst/>
            <a:gdLst/>
            <a:ahLst/>
            <a:cxnLst/>
            <a:rect l="l" t="t" r="r" b="b"/>
            <a:pathLst>
              <a:path w="95250" h="781050">
                <a:moveTo>
                  <a:pt x="40512" y="780796"/>
                </a:moveTo>
                <a:lnTo>
                  <a:pt x="55189" y="732517"/>
                </a:lnTo>
                <a:lnTo>
                  <a:pt x="67551" y="683795"/>
                </a:lnTo>
                <a:lnTo>
                  <a:pt x="77603" y="634709"/>
                </a:lnTo>
                <a:lnTo>
                  <a:pt x="85349" y="585341"/>
                </a:lnTo>
                <a:lnTo>
                  <a:pt x="90794" y="535768"/>
                </a:lnTo>
                <a:lnTo>
                  <a:pt x="93941" y="486073"/>
                </a:lnTo>
                <a:lnTo>
                  <a:pt x="94795" y="436336"/>
                </a:lnTo>
                <a:lnTo>
                  <a:pt x="93360" y="386635"/>
                </a:lnTo>
                <a:lnTo>
                  <a:pt x="89641" y="337052"/>
                </a:lnTo>
                <a:lnTo>
                  <a:pt x="83642" y="287667"/>
                </a:lnTo>
                <a:lnTo>
                  <a:pt x="75366" y="238560"/>
                </a:lnTo>
                <a:lnTo>
                  <a:pt x="64819" y="189811"/>
                </a:lnTo>
                <a:lnTo>
                  <a:pt x="52005" y="141500"/>
                </a:lnTo>
                <a:lnTo>
                  <a:pt x="36927" y="93708"/>
                </a:lnTo>
                <a:lnTo>
                  <a:pt x="19591" y="46514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290442" y="702055"/>
            <a:ext cx="161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47642" y="702055"/>
            <a:ext cx="161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46961" y="689864"/>
            <a:ext cx="204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C2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805678" y="689864"/>
            <a:ext cx="2044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07414" y="2148204"/>
            <a:ext cx="1013460" cy="0"/>
          </a:xfrm>
          <a:custGeom>
            <a:avLst/>
            <a:gdLst/>
            <a:ahLst/>
            <a:cxnLst/>
            <a:rect l="l" t="t" r="r" b="b"/>
            <a:pathLst>
              <a:path w="1013460">
                <a:moveTo>
                  <a:pt x="0" y="0"/>
                </a:moveTo>
                <a:lnTo>
                  <a:pt x="10134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17855" y="2148204"/>
            <a:ext cx="144780" cy="0"/>
          </a:xfrm>
          <a:custGeom>
            <a:avLst/>
            <a:gdLst/>
            <a:ahLst/>
            <a:cxnLst/>
            <a:rect l="l" t="t" r="r" b="b"/>
            <a:pathLst>
              <a:path w="144779">
                <a:moveTo>
                  <a:pt x="0" y="0"/>
                </a:moveTo>
                <a:lnTo>
                  <a:pt x="14477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1160780" y="171386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90" h="434339">
                <a:moveTo>
                  <a:pt x="72389" y="0"/>
                </a:moveTo>
                <a:lnTo>
                  <a:pt x="35853" y="59294"/>
                </a:lnTo>
                <a:lnTo>
                  <a:pt x="25750" y="102143"/>
                </a:lnTo>
                <a:lnTo>
                  <a:pt x="17025" y="154490"/>
                </a:lnTo>
                <a:lnTo>
                  <a:pt x="9883" y="215109"/>
                </a:lnTo>
                <a:lnTo>
                  <a:pt x="4528" y="282775"/>
                </a:lnTo>
                <a:lnTo>
                  <a:pt x="1166" y="356260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160780" y="214820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90" h="434339">
                <a:moveTo>
                  <a:pt x="72389" y="434339"/>
                </a:moveTo>
                <a:lnTo>
                  <a:pt x="35853" y="375045"/>
                </a:lnTo>
                <a:lnTo>
                  <a:pt x="25750" y="332196"/>
                </a:lnTo>
                <a:lnTo>
                  <a:pt x="17025" y="279849"/>
                </a:lnTo>
                <a:lnTo>
                  <a:pt x="9883" y="219230"/>
                </a:lnTo>
                <a:lnTo>
                  <a:pt x="4528" y="151564"/>
                </a:lnTo>
                <a:lnTo>
                  <a:pt x="1166" y="7807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196962" y="1713864"/>
            <a:ext cx="181610" cy="434340"/>
          </a:xfrm>
          <a:custGeom>
            <a:avLst/>
            <a:gdLst/>
            <a:ahLst/>
            <a:cxnLst/>
            <a:rect l="l" t="t" r="r" b="b"/>
            <a:pathLst>
              <a:path w="181609" h="434339">
                <a:moveTo>
                  <a:pt x="0" y="0"/>
                </a:moveTo>
                <a:lnTo>
                  <a:pt x="52273" y="18387"/>
                </a:lnTo>
                <a:lnTo>
                  <a:pt x="98551" y="69968"/>
                </a:lnTo>
                <a:lnTo>
                  <a:pt x="118743" y="106528"/>
                </a:lnTo>
                <a:lnTo>
                  <a:pt x="136596" y="149371"/>
                </a:lnTo>
                <a:lnTo>
                  <a:pt x="151830" y="197826"/>
                </a:lnTo>
                <a:lnTo>
                  <a:pt x="164167" y="251222"/>
                </a:lnTo>
                <a:lnTo>
                  <a:pt x="173325" y="308888"/>
                </a:lnTo>
                <a:lnTo>
                  <a:pt x="179025" y="370151"/>
                </a:lnTo>
                <a:lnTo>
                  <a:pt x="180987" y="43434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1196962" y="2148204"/>
            <a:ext cx="181610" cy="434340"/>
          </a:xfrm>
          <a:custGeom>
            <a:avLst/>
            <a:gdLst/>
            <a:ahLst/>
            <a:cxnLst/>
            <a:rect l="l" t="t" r="r" b="b"/>
            <a:pathLst>
              <a:path w="181609" h="434339">
                <a:moveTo>
                  <a:pt x="0" y="434339"/>
                </a:moveTo>
                <a:lnTo>
                  <a:pt x="52273" y="415952"/>
                </a:lnTo>
                <a:lnTo>
                  <a:pt x="98551" y="364371"/>
                </a:lnTo>
                <a:lnTo>
                  <a:pt x="118743" y="327811"/>
                </a:lnTo>
                <a:lnTo>
                  <a:pt x="136596" y="284968"/>
                </a:lnTo>
                <a:lnTo>
                  <a:pt x="151830" y="236513"/>
                </a:lnTo>
                <a:lnTo>
                  <a:pt x="164167" y="183117"/>
                </a:lnTo>
                <a:lnTo>
                  <a:pt x="173325" y="125451"/>
                </a:lnTo>
                <a:lnTo>
                  <a:pt x="179025" y="64188"/>
                </a:lnTo>
                <a:lnTo>
                  <a:pt x="18098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1004112" y="2125726"/>
            <a:ext cx="4591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3380" algn="l"/>
              </a:tabLst>
            </a:pPr>
            <a:r>
              <a:rPr sz="1200" spc="-5" dirty="0">
                <a:latin typeface="Times New Roman"/>
                <a:cs typeface="Times New Roman"/>
              </a:rPr>
              <a:t>S	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089456" y="2188209"/>
            <a:ext cx="438150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3380" algn="l"/>
              </a:tabLst>
            </a:pPr>
            <a:r>
              <a:rPr sz="800" dirty="0">
                <a:latin typeface="Times New Roman"/>
                <a:cs typeface="Times New Roman"/>
              </a:rPr>
              <a:t>1	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907794" y="2209545"/>
            <a:ext cx="179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1920875" y="2075814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80" h="217169">
                <a:moveTo>
                  <a:pt x="144780" y="0"/>
                </a:moveTo>
                <a:lnTo>
                  <a:pt x="0" y="0"/>
                </a:lnTo>
                <a:lnTo>
                  <a:pt x="0" y="217170"/>
                </a:lnTo>
                <a:lnTo>
                  <a:pt x="144780" y="217170"/>
                </a:lnTo>
                <a:lnTo>
                  <a:pt x="14478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1907794" y="2052573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62000" y="2015997"/>
            <a:ext cx="53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654050" y="2184399"/>
            <a:ext cx="209550" cy="245745"/>
          </a:xfrm>
          <a:custGeom>
            <a:avLst/>
            <a:gdLst/>
            <a:ahLst/>
            <a:cxnLst/>
            <a:rect l="l" t="t" r="r" b="b"/>
            <a:pathLst>
              <a:path w="209550" h="245744">
                <a:moveTo>
                  <a:pt x="209550" y="0"/>
                </a:moveTo>
                <a:lnTo>
                  <a:pt x="0" y="0"/>
                </a:lnTo>
                <a:lnTo>
                  <a:pt x="0" y="245745"/>
                </a:lnTo>
                <a:lnTo>
                  <a:pt x="209550" y="245745"/>
                </a:lnTo>
                <a:lnTo>
                  <a:pt x="20955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653795" y="2172969"/>
            <a:ext cx="153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5938520" y="2112009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5">
                <a:moveTo>
                  <a:pt x="0" y="0"/>
                </a:moveTo>
                <a:lnTo>
                  <a:pt x="10858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5504179" y="2112009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418329" y="2112009"/>
            <a:ext cx="941069" cy="0"/>
          </a:xfrm>
          <a:custGeom>
            <a:avLst/>
            <a:gdLst/>
            <a:ahLst/>
            <a:cxnLst/>
            <a:rect l="l" t="t" r="r" b="b"/>
            <a:pathLst>
              <a:path w="941070">
                <a:moveTo>
                  <a:pt x="0" y="0"/>
                </a:moveTo>
                <a:lnTo>
                  <a:pt x="94107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888865" y="1677669"/>
            <a:ext cx="144780" cy="434340"/>
          </a:xfrm>
          <a:custGeom>
            <a:avLst/>
            <a:gdLst/>
            <a:ahLst/>
            <a:cxnLst/>
            <a:rect l="l" t="t" r="r" b="b"/>
            <a:pathLst>
              <a:path w="144779" h="434339">
                <a:moveTo>
                  <a:pt x="144780" y="0"/>
                </a:moveTo>
                <a:lnTo>
                  <a:pt x="98999" y="22140"/>
                </a:lnTo>
                <a:lnTo>
                  <a:pt x="59253" y="83795"/>
                </a:lnTo>
                <a:lnTo>
                  <a:pt x="42386" y="127206"/>
                </a:lnTo>
                <a:lnTo>
                  <a:pt x="27919" y="177814"/>
                </a:lnTo>
                <a:lnTo>
                  <a:pt x="16150" y="234725"/>
                </a:lnTo>
                <a:lnTo>
                  <a:pt x="7376" y="297045"/>
                </a:lnTo>
                <a:lnTo>
                  <a:pt x="1893" y="363882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88865" y="2112009"/>
            <a:ext cx="144780" cy="434340"/>
          </a:xfrm>
          <a:custGeom>
            <a:avLst/>
            <a:gdLst/>
            <a:ahLst/>
            <a:cxnLst/>
            <a:rect l="l" t="t" r="r" b="b"/>
            <a:pathLst>
              <a:path w="144779" h="434339">
                <a:moveTo>
                  <a:pt x="144780" y="434340"/>
                </a:moveTo>
                <a:lnTo>
                  <a:pt x="98999" y="412199"/>
                </a:lnTo>
                <a:lnTo>
                  <a:pt x="59253" y="350544"/>
                </a:lnTo>
                <a:lnTo>
                  <a:pt x="42386" y="307133"/>
                </a:lnTo>
                <a:lnTo>
                  <a:pt x="27919" y="256525"/>
                </a:lnTo>
                <a:lnTo>
                  <a:pt x="16150" y="199614"/>
                </a:lnTo>
                <a:lnTo>
                  <a:pt x="7376" y="137294"/>
                </a:lnTo>
                <a:lnTo>
                  <a:pt x="1893" y="70457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780279" y="1677669"/>
            <a:ext cx="217170" cy="434340"/>
          </a:xfrm>
          <a:custGeom>
            <a:avLst/>
            <a:gdLst/>
            <a:ahLst/>
            <a:cxnLst/>
            <a:rect l="l" t="t" r="r" b="b"/>
            <a:pathLst>
              <a:path w="217170" h="434339">
                <a:moveTo>
                  <a:pt x="217170" y="0"/>
                </a:moveTo>
                <a:lnTo>
                  <a:pt x="154467" y="18387"/>
                </a:lnTo>
                <a:lnTo>
                  <a:pt x="98941" y="69968"/>
                </a:lnTo>
                <a:lnTo>
                  <a:pt x="74711" y="106528"/>
                </a:lnTo>
                <a:lnTo>
                  <a:pt x="53285" y="149371"/>
                </a:lnTo>
                <a:lnTo>
                  <a:pt x="35000" y="197826"/>
                </a:lnTo>
                <a:lnTo>
                  <a:pt x="20192" y="251222"/>
                </a:lnTo>
                <a:lnTo>
                  <a:pt x="9198" y="308888"/>
                </a:lnTo>
                <a:lnTo>
                  <a:pt x="2355" y="370151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780279" y="2112009"/>
            <a:ext cx="217170" cy="434340"/>
          </a:xfrm>
          <a:custGeom>
            <a:avLst/>
            <a:gdLst/>
            <a:ahLst/>
            <a:cxnLst/>
            <a:rect l="l" t="t" r="r" b="b"/>
            <a:pathLst>
              <a:path w="217170" h="434339">
                <a:moveTo>
                  <a:pt x="217170" y="434340"/>
                </a:moveTo>
                <a:lnTo>
                  <a:pt x="154467" y="415952"/>
                </a:lnTo>
                <a:lnTo>
                  <a:pt x="98941" y="364371"/>
                </a:lnTo>
                <a:lnTo>
                  <a:pt x="74711" y="327811"/>
                </a:lnTo>
                <a:lnTo>
                  <a:pt x="53285" y="284968"/>
                </a:lnTo>
                <a:lnTo>
                  <a:pt x="35000" y="236513"/>
                </a:lnTo>
                <a:lnTo>
                  <a:pt x="20192" y="183117"/>
                </a:lnTo>
                <a:lnTo>
                  <a:pt x="9198" y="125451"/>
                </a:lnTo>
                <a:lnTo>
                  <a:pt x="2355" y="64188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4551045" y="212572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4636389" y="2188209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4961254" y="211200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79" h="217169">
                <a:moveTo>
                  <a:pt x="144779" y="0"/>
                </a:moveTo>
                <a:lnTo>
                  <a:pt x="0" y="0"/>
                </a:lnTo>
                <a:lnTo>
                  <a:pt x="0" y="217170"/>
                </a:lnTo>
                <a:lnTo>
                  <a:pt x="144779" y="217170"/>
                </a:lnTo>
                <a:lnTo>
                  <a:pt x="144779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948809" y="2101341"/>
            <a:ext cx="161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45" name="object 45"/>
          <p:cNvSpPr/>
          <p:nvPr/>
        </p:nvSpPr>
        <p:spPr>
          <a:xfrm>
            <a:off x="5359400" y="203961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79" h="217169">
                <a:moveTo>
                  <a:pt x="144779" y="0"/>
                </a:moveTo>
                <a:lnTo>
                  <a:pt x="0" y="0"/>
                </a:lnTo>
                <a:lnTo>
                  <a:pt x="0" y="217170"/>
                </a:lnTo>
                <a:lnTo>
                  <a:pt x="144779" y="217170"/>
                </a:lnTo>
                <a:lnTo>
                  <a:pt x="144779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685154" y="2173604"/>
            <a:ext cx="209550" cy="227965"/>
          </a:xfrm>
          <a:custGeom>
            <a:avLst/>
            <a:gdLst/>
            <a:ahLst/>
            <a:cxnLst/>
            <a:rect l="l" t="t" r="r" b="b"/>
            <a:pathLst>
              <a:path w="209550" h="227964">
                <a:moveTo>
                  <a:pt x="209550" y="0"/>
                </a:moveTo>
                <a:lnTo>
                  <a:pt x="0" y="0"/>
                </a:lnTo>
                <a:lnTo>
                  <a:pt x="0" y="227965"/>
                </a:lnTo>
                <a:lnTo>
                  <a:pt x="209550" y="227965"/>
                </a:lnTo>
                <a:lnTo>
                  <a:pt x="20955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309996" y="2015997"/>
            <a:ext cx="579755" cy="36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340"/>
              </a:lnSpc>
              <a:spcBef>
                <a:spcPts val="100"/>
              </a:spcBef>
              <a:tabLst>
                <a:tab pos="485140" algn="l"/>
              </a:tabLst>
            </a:pPr>
            <a:r>
              <a:rPr sz="1200" dirty="0">
                <a:latin typeface="Times New Roman"/>
                <a:cs typeface="Times New Roman"/>
              </a:rPr>
              <a:t>•	•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40"/>
              </a:lnSpc>
              <a:tabLst>
                <a:tab pos="375285" algn="l"/>
              </a:tabLst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1	</a:t>
            </a:r>
            <a:r>
              <a:rPr sz="1800" baseline="9259" dirty="0">
                <a:latin typeface="Times New Roman"/>
                <a:cs typeface="Times New Roman"/>
              </a:rPr>
              <a:t>C</a:t>
            </a:r>
            <a:r>
              <a:rPr sz="1200" baseline="6944" dirty="0">
                <a:latin typeface="Times New Roman"/>
                <a:cs typeface="Times New Roman"/>
              </a:rPr>
              <a:t>2</a:t>
            </a:r>
            <a:endParaRPr sz="1200" baseline="6944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2427604" y="2148204"/>
            <a:ext cx="1303020" cy="0"/>
          </a:xfrm>
          <a:custGeom>
            <a:avLst/>
            <a:gdLst/>
            <a:ahLst/>
            <a:cxnLst/>
            <a:rect l="l" t="t" r="r" b="b"/>
            <a:pathLst>
              <a:path w="1303020">
                <a:moveTo>
                  <a:pt x="0" y="0"/>
                </a:moveTo>
                <a:lnTo>
                  <a:pt x="130302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970529" y="171386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72389" y="0"/>
                </a:moveTo>
                <a:lnTo>
                  <a:pt x="35842" y="59294"/>
                </a:lnTo>
                <a:lnTo>
                  <a:pt x="25739" y="102143"/>
                </a:lnTo>
                <a:lnTo>
                  <a:pt x="17016" y="154490"/>
                </a:lnTo>
                <a:lnTo>
                  <a:pt x="9877" y="215109"/>
                </a:lnTo>
                <a:lnTo>
                  <a:pt x="4526" y="282775"/>
                </a:lnTo>
                <a:lnTo>
                  <a:pt x="1165" y="356260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970529" y="214820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72389" y="434339"/>
                </a:moveTo>
                <a:lnTo>
                  <a:pt x="35842" y="375045"/>
                </a:lnTo>
                <a:lnTo>
                  <a:pt x="25739" y="332196"/>
                </a:lnTo>
                <a:lnTo>
                  <a:pt x="17016" y="279849"/>
                </a:lnTo>
                <a:lnTo>
                  <a:pt x="9877" y="219230"/>
                </a:lnTo>
                <a:lnTo>
                  <a:pt x="4526" y="151564"/>
                </a:lnTo>
                <a:lnTo>
                  <a:pt x="1165" y="7807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2898775" y="2188209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2813430" y="2125726"/>
            <a:ext cx="400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1625" algn="l"/>
              </a:tabLst>
            </a:pPr>
            <a:r>
              <a:rPr sz="1200" spc="-5" dirty="0">
                <a:latin typeface="Times New Roman"/>
                <a:cs typeface="Times New Roman"/>
              </a:rPr>
              <a:t>S	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188335" y="2188209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731386" y="2209545"/>
            <a:ext cx="153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3730625" y="2075814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79" h="217169">
                <a:moveTo>
                  <a:pt x="144779" y="0"/>
                </a:moveTo>
                <a:lnTo>
                  <a:pt x="0" y="0"/>
                </a:lnTo>
                <a:lnTo>
                  <a:pt x="0" y="217170"/>
                </a:lnTo>
                <a:lnTo>
                  <a:pt x="144779" y="217170"/>
                </a:lnTo>
                <a:lnTo>
                  <a:pt x="144779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 txBox="1"/>
          <p:nvPr/>
        </p:nvSpPr>
        <p:spPr>
          <a:xfrm>
            <a:off x="3731386" y="2052573"/>
            <a:ext cx="53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3079114" y="1713864"/>
            <a:ext cx="0" cy="868680"/>
          </a:xfrm>
          <a:custGeom>
            <a:avLst/>
            <a:gdLst/>
            <a:ahLst/>
            <a:cxnLst/>
            <a:rect l="l" t="t" r="r" b="b"/>
            <a:pathLst>
              <a:path h="868680">
                <a:moveTo>
                  <a:pt x="0" y="0"/>
                </a:moveTo>
                <a:lnTo>
                  <a:pt x="0" y="86867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1968500" y="3359149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10259" y="3359149"/>
            <a:ext cx="1013460" cy="0"/>
          </a:xfrm>
          <a:custGeom>
            <a:avLst/>
            <a:gdLst/>
            <a:ahLst/>
            <a:cxnLst/>
            <a:rect l="l" t="t" r="r" b="b"/>
            <a:pathLst>
              <a:path w="1013460">
                <a:moveTo>
                  <a:pt x="0" y="0"/>
                </a:moveTo>
                <a:lnTo>
                  <a:pt x="10134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244600" y="2924809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90" h="434339">
                <a:moveTo>
                  <a:pt x="0" y="0"/>
                </a:moveTo>
                <a:lnTo>
                  <a:pt x="36547" y="59294"/>
                </a:lnTo>
                <a:lnTo>
                  <a:pt x="46650" y="102143"/>
                </a:lnTo>
                <a:lnTo>
                  <a:pt x="55373" y="154490"/>
                </a:lnTo>
                <a:lnTo>
                  <a:pt x="62512" y="215109"/>
                </a:lnTo>
                <a:lnTo>
                  <a:pt x="67863" y="282775"/>
                </a:lnTo>
                <a:lnTo>
                  <a:pt x="71224" y="356260"/>
                </a:lnTo>
                <a:lnTo>
                  <a:pt x="7239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244600" y="3359149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90" h="434339">
                <a:moveTo>
                  <a:pt x="0" y="434339"/>
                </a:moveTo>
                <a:lnTo>
                  <a:pt x="36547" y="375045"/>
                </a:lnTo>
                <a:lnTo>
                  <a:pt x="46650" y="332196"/>
                </a:lnTo>
                <a:lnTo>
                  <a:pt x="55373" y="279849"/>
                </a:lnTo>
                <a:lnTo>
                  <a:pt x="62512" y="219230"/>
                </a:lnTo>
                <a:lnTo>
                  <a:pt x="67863" y="151564"/>
                </a:lnTo>
                <a:lnTo>
                  <a:pt x="71224" y="78079"/>
                </a:lnTo>
                <a:lnTo>
                  <a:pt x="7239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425575" y="2924809"/>
            <a:ext cx="180975" cy="434340"/>
          </a:xfrm>
          <a:custGeom>
            <a:avLst/>
            <a:gdLst/>
            <a:ahLst/>
            <a:cxnLst/>
            <a:rect l="l" t="t" r="r" b="b"/>
            <a:pathLst>
              <a:path w="180975" h="434339">
                <a:moveTo>
                  <a:pt x="180975" y="0"/>
                </a:moveTo>
                <a:lnTo>
                  <a:pt x="128707" y="18387"/>
                </a:lnTo>
                <a:lnTo>
                  <a:pt x="82432" y="69968"/>
                </a:lnTo>
                <a:lnTo>
                  <a:pt x="62242" y="106528"/>
                </a:lnTo>
                <a:lnTo>
                  <a:pt x="44390" y="149371"/>
                </a:lnTo>
                <a:lnTo>
                  <a:pt x="29156" y="197826"/>
                </a:lnTo>
                <a:lnTo>
                  <a:pt x="16820" y="251222"/>
                </a:lnTo>
                <a:lnTo>
                  <a:pt x="7662" y="308888"/>
                </a:lnTo>
                <a:lnTo>
                  <a:pt x="1962" y="370151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425575" y="3359149"/>
            <a:ext cx="180975" cy="434340"/>
          </a:xfrm>
          <a:custGeom>
            <a:avLst/>
            <a:gdLst/>
            <a:ahLst/>
            <a:cxnLst/>
            <a:rect l="l" t="t" r="r" b="b"/>
            <a:pathLst>
              <a:path w="180975" h="434339">
                <a:moveTo>
                  <a:pt x="180975" y="434339"/>
                </a:moveTo>
                <a:lnTo>
                  <a:pt x="128707" y="415952"/>
                </a:lnTo>
                <a:lnTo>
                  <a:pt x="82432" y="364371"/>
                </a:lnTo>
                <a:lnTo>
                  <a:pt x="62242" y="327811"/>
                </a:lnTo>
                <a:lnTo>
                  <a:pt x="44390" y="284968"/>
                </a:lnTo>
                <a:lnTo>
                  <a:pt x="29156" y="236513"/>
                </a:lnTo>
                <a:lnTo>
                  <a:pt x="16820" y="183117"/>
                </a:lnTo>
                <a:lnTo>
                  <a:pt x="7662" y="125451"/>
                </a:lnTo>
                <a:lnTo>
                  <a:pt x="1962" y="64188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136014" y="335914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80" h="217170">
                <a:moveTo>
                  <a:pt x="144780" y="0"/>
                </a:moveTo>
                <a:lnTo>
                  <a:pt x="0" y="0"/>
                </a:lnTo>
                <a:lnTo>
                  <a:pt x="0" y="217170"/>
                </a:lnTo>
                <a:lnTo>
                  <a:pt x="144780" y="217170"/>
                </a:lnTo>
                <a:lnTo>
                  <a:pt x="14478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1461769" y="335914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80" h="217170">
                <a:moveTo>
                  <a:pt x="144780" y="0"/>
                </a:moveTo>
                <a:lnTo>
                  <a:pt x="0" y="0"/>
                </a:lnTo>
                <a:lnTo>
                  <a:pt x="0" y="217170"/>
                </a:lnTo>
                <a:lnTo>
                  <a:pt x="144780" y="217170"/>
                </a:lnTo>
                <a:lnTo>
                  <a:pt x="14478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1122984" y="3348354"/>
            <a:ext cx="4883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8455" algn="l"/>
              </a:tabLst>
            </a:pP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1	</a:t>
            </a: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1991614" y="3421506"/>
            <a:ext cx="179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1811782" y="3227577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665987" y="3227577"/>
            <a:ext cx="539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37616" y="3372739"/>
            <a:ext cx="1022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C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827328" y="3435222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2" name="object 72"/>
          <p:cNvSpPr/>
          <p:nvPr/>
        </p:nvSpPr>
        <p:spPr>
          <a:xfrm>
            <a:off x="1244600" y="2924809"/>
            <a:ext cx="325755" cy="0"/>
          </a:xfrm>
          <a:custGeom>
            <a:avLst/>
            <a:gdLst/>
            <a:ahLst/>
            <a:cxnLst/>
            <a:rect l="l" t="t" r="r" b="b"/>
            <a:pathLst>
              <a:path w="325755">
                <a:moveTo>
                  <a:pt x="0" y="0"/>
                </a:moveTo>
                <a:lnTo>
                  <a:pt x="32575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1244600" y="3793489"/>
            <a:ext cx="325755" cy="0"/>
          </a:xfrm>
          <a:custGeom>
            <a:avLst/>
            <a:gdLst/>
            <a:ahLst/>
            <a:cxnLst/>
            <a:rect l="l" t="t" r="r" b="b"/>
            <a:pathLst>
              <a:path w="325755">
                <a:moveTo>
                  <a:pt x="0" y="0"/>
                </a:moveTo>
                <a:lnTo>
                  <a:pt x="32575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2656204" y="3395344"/>
            <a:ext cx="1339215" cy="0"/>
          </a:xfrm>
          <a:custGeom>
            <a:avLst/>
            <a:gdLst/>
            <a:ahLst/>
            <a:cxnLst/>
            <a:rect l="l" t="t" r="r" b="b"/>
            <a:pathLst>
              <a:path w="1339214">
                <a:moveTo>
                  <a:pt x="0" y="0"/>
                </a:moveTo>
                <a:lnTo>
                  <a:pt x="133921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 txBox="1"/>
          <p:nvPr/>
        </p:nvSpPr>
        <p:spPr>
          <a:xfrm>
            <a:off x="2499486" y="3421506"/>
            <a:ext cx="1790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76" name="object 76"/>
          <p:cNvSpPr/>
          <p:nvPr/>
        </p:nvSpPr>
        <p:spPr>
          <a:xfrm>
            <a:off x="2511425" y="328675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80" h="217170">
                <a:moveTo>
                  <a:pt x="144780" y="0"/>
                </a:moveTo>
                <a:lnTo>
                  <a:pt x="0" y="0"/>
                </a:lnTo>
                <a:lnTo>
                  <a:pt x="0" y="217170"/>
                </a:lnTo>
                <a:lnTo>
                  <a:pt x="144780" y="217170"/>
                </a:lnTo>
                <a:lnTo>
                  <a:pt x="14478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 txBox="1"/>
          <p:nvPr/>
        </p:nvSpPr>
        <p:spPr>
          <a:xfrm>
            <a:off x="2499486" y="3264534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•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8" name="object 78"/>
          <p:cNvSpPr/>
          <p:nvPr/>
        </p:nvSpPr>
        <p:spPr>
          <a:xfrm>
            <a:off x="3090545" y="296100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0" y="0"/>
                </a:moveTo>
                <a:lnTo>
                  <a:pt x="36547" y="59294"/>
                </a:lnTo>
                <a:lnTo>
                  <a:pt x="46650" y="102143"/>
                </a:lnTo>
                <a:lnTo>
                  <a:pt x="55373" y="154490"/>
                </a:lnTo>
                <a:lnTo>
                  <a:pt x="62512" y="215109"/>
                </a:lnTo>
                <a:lnTo>
                  <a:pt x="67863" y="282775"/>
                </a:lnTo>
                <a:lnTo>
                  <a:pt x="71224" y="356260"/>
                </a:lnTo>
                <a:lnTo>
                  <a:pt x="72390" y="43433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3090545" y="3395344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0" y="434340"/>
                </a:moveTo>
                <a:lnTo>
                  <a:pt x="36547" y="375045"/>
                </a:lnTo>
                <a:lnTo>
                  <a:pt x="46650" y="332196"/>
                </a:lnTo>
                <a:lnTo>
                  <a:pt x="55373" y="279849"/>
                </a:lnTo>
                <a:lnTo>
                  <a:pt x="62512" y="219230"/>
                </a:lnTo>
                <a:lnTo>
                  <a:pt x="67863" y="151564"/>
                </a:lnTo>
                <a:lnTo>
                  <a:pt x="71224" y="78079"/>
                </a:lnTo>
                <a:lnTo>
                  <a:pt x="72390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3018154" y="3395344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80" h="217170">
                <a:moveTo>
                  <a:pt x="144780" y="0"/>
                </a:moveTo>
                <a:lnTo>
                  <a:pt x="0" y="0"/>
                </a:lnTo>
                <a:lnTo>
                  <a:pt x="0" y="217170"/>
                </a:lnTo>
                <a:lnTo>
                  <a:pt x="144780" y="217170"/>
                </a:lnTo>
                <a:lnTo>
                  <a:pt x="14478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 txBox="1"/>
          <p:nvPr/>
        </p:nvSpPr>
        <p:spPr>
          <a:xfrm>
            <a:off x="3090798" y="3435222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3005454" y="3372739"/>
            <a:ext cx="40005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1625" algn="l"/>
              </a:tabLst>
            </a:pPr>
            <a:r>
              <a:rPr sz="1200" spc="-5" dirty="0">
                <a:latin typeface="Times New Roman"/>
                <a:cs typeface="Times New Roman"/>
              </a:rPr>
              <a:t>S	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3380359" y="3435222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3271520" y="2961004"/>
            <a:ext cx="0" cy="868680"/>
          </a:xfrm>
          <a:custGeom>
            <a:avLst/>
            <a:gdLst/>
            <a:ahLst/>
            <a:cxnLst/>
            <a:rect l="l" t="t" r="r" b="b"/>
            <a:pathLst>
              <a:path h="868679">
                <a:moveTo>
                  <a:pt x="0" y="0"/>
                </a:moveTo>
                <a:lnTo>
                  <a:pt x="0" y="86867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3090545" y="2961004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3090545" y="3829684"/>
            <a:ext cx="180975" cy="0"/>
          </a:xfrm>
          <a:custGeom>
            <a:avLst/>
            <a:gdLst/>
            <a:ahLst/>
            <a:cxnLst/>
            <a:rect l="l" t="t" r="r" b="b"/>
            <a:pathLst>
              <a:path w="180975">
                <a:moveTo>
                  <a:pt x="0" y="0"/>
                </a:moveTo>
                <a:lnTo>
                  <a:pt x="18097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6058534" y="3359149"/>
            <a:ext cx="108585" cy="0"/>
          </a:xfrm>
          <a:custGeom>
            <a:avLst/>
            <a:gdLst/>
            <a:ahLst/>
            <a:cxnLst/>
            <a:rect l="l" t="t" r="r" b="b"/>
            <a:pathLst>
              <a:path w="108585">
                <a:moveTo>
                  <a:pt x="0" y="0"/>
                </a:moveTo>
                <a:lnTo>
                  <a:pt x="10858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5624195" y="3359149"/>
            <a:ext cx="289560" cy="0"/>
          </a:xfrm>
          <a:custGeom>
            <a:avLst/>
            <a:gdLst/>
            <a:ahLst/>
            <a:cxnLst/>
            <a:rect l="l" t="t" r="r" b="b"/>
            <a:pathLst>
              <a:path w="289560">
                <a:moveTo>
                  <a:pt x="0" y="0"/>
                </a:moveTo>
                <a:lnTo>
                  <a:pt x="2895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4538345" y="3359149"/>
            <a:ext cx="941069" cy="0"/>
          </a:xfrm>
          <a:custGeom>
            <a:avLst/>
            <a:gdLst/>
            <a:ahLst/>
            <a:cxnLst/>
            <a:rect l="l" t="t" r="r" b="b"/>
            <a:pathLst>
              <a:path w="941070">
                <a:moveTo>
                  <a:pt x="0" y="0"/>
                </a:moveTo>
                <a:lnTo>
                  <a:pt x="94106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008879" y="2924809"/>
            <a:ext cx="325755" cy="434340"/>
          </a:xfrm>
          <a:custGeom>
            <a:avLst/>
            <a:gdLst/>
            <a:ahLst/>
            <a:cxnLst/>
            <a:rect l="l" t="t" r="r" b="b"/>
            <a:pathLst>
              <a:path w="325754" h="434339">
                <a:moveTo>
                  <a:pt x="325755" y="0"/>
                </a:moveTo>
                <a:lnTo>
                  <a:pt x="284883" y="3383"/>
                </a:lnTo>
                <a:lnTo>
                  <a:pt x="245529" y="13263"/>
                </a:lnTo>
                <a:lnTo>
                  <a:pt x="207997" y="29233"/>
                </a:lnTo>
                <a:lnTo>
                  <a:pt x="172594" y="50885"/>
                </a:lnTo>
                <a:lnTo>
                  <a:pt x="139622" y="77812"/>
                </a:lnTo>
                <a:lnTo>
                  <a:pt x="109388" y="109609"/>
                </a:lnTo>
                <a:lnTo>
                  <a:pt x="82196" y="145868"/>
                </a:lnTo>
                <a:lnTo>
                  <a:pt x="58350" y="186181"/>
                </a:lnTo>
                <a:lnTo>
                  <a:pt x="38157" y="230144"/>
                </a:lnTo>
                <a:lnTo>
                  <a:pt x="21920" y="277347"/>
                </a:lnTo>
                <a:lnTo>
                  <a:pt x="9945" y="327386"/>
                </a:lnTo>
                <a:lnTo>
                  <a:pt x="2537" y="379852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5008879" y="3359149"/>
            <a:ext cx="325755" cy="434340"/>
          </a:xfrm>
          <a:custGeom>
            <a:avLst/>
            <a:gdLst/>
            <a:ahLst/>
            <a:cxnLst/>
            <a:rect l="l" t="t" r="r" b="b"/>
            <a:pathLst>
              <a:path w="325754" h="434339">
                <a:moveTo>
                  <a:pt x="325755" y="434339"/>
                </a:moveTo>
                <a:lnTo>
                  <a:pt x="284883" y="430956"/>
                </a:lnTo>
                <a:lnTo>
                  <a:pt x="245529" y="421076"/>
                </a:lnTo>
                <a:lnTo>
                  <a:pt x="207997" y="405106"/>
                </a:lnTo>
                <a:lnTo>
                  <a:pt x="172594" y="383454"/>
                </a:lnTo>
                <a:lnTo>
                  <a:pt x="139622" y="356527"/>
                </a:lnTo>
                <a:lnTo>
                  <a:pt x="109388" y="324730"/>
                </a:lnTo>
                <a:lnTo>
                  <a:pt x="82196" y="288471"/>
                </a:lnTo>
                <a:lnTo>
                  <a:pt x="58350" y="248158"/>
                </a:lnTo>
                <a:lnTo>
                  <a:pt x="38157" y="204195"/>
                </a:lnTo>
                <a:lnTo>
                  <a:pt x="21920" y="156992"/>
                </a:lnTo>
                <a:lnTo>
                  <a:pt x="9945" y="106953"/>
                </a:lnTo>
                <a:lnTo>
                  <a:pt x="2537" y="54487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4900295" y="2924809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72389" y="0"/>
                </a:moveTo>
                <a:lnTo>
                  <a:pt x="35842" y="59294"/>
                </a:lnTo>
                <a:lnTo>
                  <a:pt x="25739" y="102143"/>
                </a:lnTo>
                <a:lnTo>
                  <a:pt x="17016" y="154490"/>
                </a:lnTo>
                <a:lnTo>
                  <a:pt x="9877" y="215109"/>
                </a:lnTo>
                <a:lnTo>
                  <a:pt x="4526" y="282775"/>
                </a:lnTo>
                <a:lnTo>
                  <a:pt x="1165" y="356260"/>
                </a:lnTo>
                <a:lnTo>
                  <a:pt x="0" y="43434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4900295" y="3359149"/>
            <a:ext cx="72390" cy="434340"/>
          </a:xfrm>
          <a:custGeom>
            <a:avLst/>
            <a:gdLst/>
            <a:ahLst/>
            <a:cxnLst/>
            <a:rect l="l" t="t" r="r" b="b"/>
            <a:pathLst>
              <a:path w="72389" h="434339">
                <a:moveTo>
                  <a:pt x="72389" y="434339"/>
                </a:moveTo>
                <a:lnTo>
                  <a:pt x="35842" y="375045"/>
                </a:lnTo>
                <a:lnTo>
                  <a:pt x="25739" y="332196"/>
                </a:lnTo>
                <a:lnTo>
                  <a:pt x="17016" y="279849"/>
                </a:lnTo>
                <a:lnTo>
                  <a:pt x="9877" y="219230"/>
                </a:lnTo>
                <a:lnTo>
                  <a:pt x="4526" y="151564"/>
                </a:lnTo>
                <a:lnTo>
                  <a:pt x="1165" y="78079"/>
                </a:ln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4" name="object 94"/>
          <p:cNvSpPr txBox="1"/>
          <p:nvPr/>
        </p:nvSpPr>
        <p:spPr>
          <a:xfrm>
            <a:off x="4671440" y="3372739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4756784" y="3435222"/>
            <a:ext cx="76835" cy="14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00" dirty="0">
                <a:latin typeface="Times New Roman"/>
                <a:cs typeface="Times New Roman"/>
              </a:rPr>
              <a:t>1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6" name="object 96"/>
          <p:cNvSpPr/>
          <p:nvPr/>
        </p:nvSpPr>
        <p:spPr>
          <a:xfrm>
            <a:off x="5081270" y="335914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79" h="217170">
                <a:moveTo>
                  <a:pt x="144779" y="0"/>
                </a:moveTo>
                <a:lnTo>
                  <a:pt x="0" y="0"/>
                </a:lnTo>
                <a:lnTo>
                  <a:pt x="0" y="217170"/>
                </a:lnTo>
                <a:lnTo>
                  <a:pt x="144779" y="217170"/>
                </a:lnTo>
                <a:lnTo>
                  <a:pt x="144779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7" name="object 97"/>
          <p:cNvSpPr txBox="1"/>
          <p:nvPr/>
        </p:nvSpPr>
        <p:spPr>
          <a:xfrm>
            <a:off x="5069204" y="3348354"/>
            <a:ext cx="161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" baseline="4629" dirty="0">
                <a:latin typeface="Times New Roman"/>
                <a:cs typeface="Times New Roman"/>
              </a:rPr>
              <a:t>S</a:t>
            </a:r>
            <a:r>
              <a:rPr sz="800" dirty="0">
                <a:latin typeface="Times New Roman"/>
                <a:cs typeface="Times New Roman"/>
              </a:rPr>
              <a:t>2</a:t>
            </a:r>
            <a:endParaRPr sz="800">
              <a:latin typeface="Times New Roman"/>
              <a:cs typeface="Times New Roman"/>
            </a:endParaRPr>
          </a:p>
        </p:txBody>
      </p:sp>
      <p:sp>
        <p:nvSpPr>
          <p:cNvPr id="98" name="object 98"/>
          <p:cNvSpPr/>
          <p:nvPr/>
        </p:nvSpPr>
        <p:spPr>
          <a:xfrm>
            <a:off x="5479415" y="3286759"/>
            <a:ext cx="144780" cy="217170"/>
          </a:xfrm>
          <a:custGeom>
            <a:avLst/>
            <a:gdLst/>
            <a:ahLst/>
            <a:cxnLst/>
            <a:rect l="l" t="t" r="r" b="b"/>
            <a:pathLst>
              <a:path w="144779" h="217170">
                <a:moveTo>
                  <a:pt x="144779" y="0"/>
                </a:moveTo>
                <a:lnTo>
                  <a:pt x="0" y="0"/>
                </a:lnTo>
                <a:lnTo>
                  <a:pt x="0" y="217170"/>
                </a:lnTo>
                <a:lnTo>
                  <a:pt x="144779" y="217170"/>
                </a:lnTo>
                <a:lnTo>
                  <a:pt x="144779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5805170" y="3420744"/>
            <a:ext cx="209550" cy="227965"/>
          </a:xfrm>
          <a:custGeom>
            <a:avLst/>
            <a:gdLst/>
            <a:ahLst/>
            <a:cxnLst/>
            <a:rect l="l" t="t" r="r" b="b"/>
            <a:pathLst>
              <a:path w="209550" h="227964">
                <a:moveTo>
                  <a:pt x="209550" y="0"/>
                </a:moveTo>
                <a:lnTo>
                  <a:pt x="0" y="0"/>
                </a:lnTo>
                <a:lnTo>
                  <a:pt x="0" y="227965"/>
                </a:lnTo>
                <a:lnTo>
                  <a:pt x="209550" y="227965"/>
                </a:lnTo>
                <a:lnTo>
                  <a:pt x="20955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0" name="object 100"/>
          <p:cNvSpPr txBox="1"/>
          <p:nvPr/>
        </p:nvSpPr>
        <p:spPr>
          <a:xfrm>
            <a:off x="5428869" y="3264534"/>
            <a:ext cx="581660" cy="365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1340"/>
              </a:lnSpc>
              <a:spcBef>
                <a:spcPts val="100"/>
              </a:spcBef>
              <a:tabLst>
                <a:tab pos="485140" algn="l"/>
              </a:tabLst>
            </a:pPr>
            <a:r>
              <a:rPr sz="1200" dirty="0">
                <a:latin typeface="Times New Roman"/>
                <a:cs typeface="Times New Roman"/>
              </a:rPr>
              <a:t>•	•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ts val="1340"/>
              </a:lnSpc>
              <a:tabLst>
                <a:tab pos="377190" algn="l"/>
              </a:tabLst>
            </a:pPr>
            <a:r>
              <a:rPr sz="1800" baseline="4629" dirty="0">
                <a:latin typeface="Times New Roman"/>
                <a:cs typeface="Times New Roman"/>
              </a:rPr>
              <a:t>C</a:t>
            </a:r>
            <a:r>
              <a:rPr sz="800" dirty="0">
                <a:latin typeface="Times New Roman"/>
                <a:cs typeface="Times New Roman"/>
              </a:rPr>
              <a:t>2	</a:t>
            </a:r>
            <a:r>
              <a:rPr sz="1800" baseline="9259" dirty="0">
                <a:latin typeface="Times New Roman"/>
                <a:cs typeface="Times New Roman"/>
              </a:rPr>
              <a:t>C</a:t>
            </a:r>
            <a:r>
              <a:rPr sz="1200" baseline="6944" dirty="0">
                <a:latin typeface="Times New Roman"/>
                <a:cs typeface="Times New Roman"/>
              </a:rPr>
              <a:t>1</a:t>
            </a:r>
            <a:endParaRPr sz="1200" baseline="6944">
              <a:latin typeface="Times New Roman"/>
              <a:cs typeface="Times New Roman"/>
            </a:endParaRPr>
          </a:p>
        </p:txBody>
      </p:sp>
      <p:sp>
        <p:nvSpPr>
          <p:cNvPr id="101" name="object 101"/>
          <p:cNvSpPr/>
          <p:nvPr/>
        </p:nvSpPr>
        <p:spPr>
          <a:xfrm>
            <a:off x="4972684" y="2924809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972684" y="3793489"/>
            <a:ext cx="361950" cy="0"/>
          </a:xfrm>
          <a:custGeom>
            <a:avLst/>
            <a:gdLst/>
            <a:ahLst/>
            <a:cxnLst/>
            <a:rect l="l" t="t" r="r" b="b"/>
            <a:pathLst>
              <a:path w="361950">
                <a:moveTo>
                  <a:pt x="0" y="0"/>
                </a:moveTo>
                <a:lnTo>
                  <a:pt x="36195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/>
          <p:nvPr/>
        </p:nvSpPr>
        <p:spPr>
          <a:xfrm>
            <a:off x="1993264" y="7489825"/>
            <a:ext cx="1158240" cy="0"/>
          </a:xfrm>
          <a:custGeom>
            <a:avLst/>
            <a:gdLst/>
            <a:ahLst/>
            <a:cxnLst/>
            <a:rect l="l" t="t" r="r" b="b"/>
            <a:pathLst>
              <a:path w="1158239">
                <a:moveTo>
                  <a:pt x="0" y="0"/>
                </a:moveTo>
                <a:lnTo>
                  <a:pt x="115824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4" name="object 104"/>
          <p:cNvSpPr/>
          <p:nvPr/>
        </p:nvSpPr>
        <p:spPr>
          <a:xfrm>
            <a:off x="2498089" y="7055484"/>
            <a:ext cx="76200" cy="832485"/>
          </a:xfrm>
          <a:custGeom>
            <a:avLst/>
            <a:gdLst/>
            <a:ahLst/>
            <a:cxnLst/>
            <a:rect l="l" t="t" r="r" b="b"/>
            <a:pathLst>
              <a:path w="76200" h="832484">
                <a:moveTo>
                  <a:pt x="28575" y="756285"/>
                </a:moveTo>
                <a:lnTo>
                  <a:pt x="0" y="756285"/>
                </a:lnTo>
                <a:lnTo>
                  <a:pt x="38100" y="832485"/>
                </a:lnTo>
                <a:lnTo>
                  <a:pt x="69850" y="768985"/>
                </a:lnTo>
                <a:lnTo>
                  <a:pt x="28575" y="768985"/>
                </a:lnTo>
                <a:lnTo>
                  <a:pt x="28575" y="756285"/>
                </a:lnTo>
                <a:close/>
              </a:path>
              <a:path w="76200" h="832484">
                <a:moveTo>
                  <a:pt x="47625" y="63500"/>
                </a:moveTo>
                <a:lnTo>
                  <a:pt x="28575" y="63500"/>
                </a:lnTo>
                <a:lnTo>
                  <a:pt x="28575" y="768985"/>
                </a:lnTo>
                <a:lnTo>
                  <a:pt x="47625" y="768985"/>
                </a:lnTo>
                <a:lnTo>
                  <a:pt x="47625" y="63500"/>
                </a:lnTo>
                <a:close/>
              </a:path>
              <a:path w="76200" h="832484">
                <a:moveTo>
                  <a:pt x="76200" y="756285"/>
                </a:moveTo>
                <a:lnTo>
                  <a:pt x="47625" y="756285"/>
                </a:lnTo>
                <a:lnTo>
                  <a:pt x="47625" y="768985"/>
                </a:lnTo>
                <a:lnTo>
                  <a:pt x="69850" y="768985"/>
                </a:lnTo>
                <a:lnTo>
                  <a:pt x="76200" y="756285"/>
                </a:lnTo>
                <a:close/>
              </a:path>
              <a:path w="76200" h="832484">
                <a:moveTo>
                  <a:pt x="38100" y="0"/>
                </a:moveTo>
                <a:lnTo>
                  <a:pt x="0" y="76200"/>
                </a:lnTo>
                <a:lnTo>
                  <a:pt x="28575" y="76200"/>
                </a:lnTo>
                <a:lnTo>
                  <a:pt x="28575" y="63500"/>
                </a:lnTo>
                <a:lnTo>
                  <a:pt x="69850" y="63500"/>
                </a:lnTo>
                <a:lnTo>
                  <a:pt x="38100" y="0"/>
                </a:lnTo>
                <a:close/>
              </a:path>
              <a:path w="76200" h="832484">
                <a:moveTo>
                  <a:pt x="69850" y="63500"/>
                </a:moveTo>
                <a:lnTo>
                  <a:pt x="47625" y="63500"/>
                </a:lnTo>
                <a:lnTo>
                  <a:pt x="47625" y="76200"/>
                </a:lnTo>
                <a:lnTo>
                  <a:pt x="76200" y="76200"/>
                </a:lnTo>
                <a:lnTo>
                  <a:pt x="69850" y="635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5" name="object 105"/>
          <p:cNvSpPr/>
          <p:nvPr/>
        </p:nvSpPr>
        <p:spPr>
          <a:xfrm>
            <a:off x="3766820" y="7498079"/>
            <a:ext cx="1230630" cy="0"/>
          </a:xfrm>
          <a:custGeom>
            <a:avLst/>
            <a:gdLst/>
            <a:ahLst/>
            <a:cxnLst/>
            <a:rect l="l" t="t" r="r" b="b"/>
            <a:pathLst>
              <a:path w="1230629">
                <a:moveTo>
                  <a:pt x="0" y="0"/>
                </a:moveTo>
                <a:lnTo>
                  <a:pt x="123062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6" name="object 106"/>
          <p:cNvSpPr/>
          <p:nvPr/>
        </p:nvSpPr>
        <p:spPr>
          <a:xfrm>
            <a:off x="4345940" y="7082154"/>
            <a:ext cx="0" cy="772160"/>
          </a:xfrm>
          <a:custGeom>
            <a:avLst/>
            <a:gdLst/>
            <a:ahLst/>
            <a:cxnLst/>
            <a:rect l="l" t="t" r="r" b="b"/>
            <a:pathLst>
              <a:path h="772159">
                <a:moveTo>
                  <a:pt x="0" y="772159"/>
                </a:move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7" name="object 107"/>
          <p:cNvSpPr/>
          <p:nvPr/>
        </p:nvSpPr>
        <p:spPr>
          <a:xfrm>
            <a:off x="4290567" y="6999477"/>
            <a:ext cx="110744" cy="1060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8" name="object 108"/>
          <p:cNvSpPr/>
          <p:nvPr/>
        </p:nvSpPr>
        <p:spPr>
          <a:xfrm>
            <a:off x="4290567" y="7860791"/>
            <a:ext cx="110744" cy="1060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9" name="object 109"/>
          <p:cNvSpPr txBox="1"/>
          <p:nvPr/>
        </p:nvSpPr>
        <p:spPr>
          <a:xfrm>
            <a:off x="930960" y="7213472"/>
            <a:ext cx="105727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65100" marR="140335" indent="-15240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lentille mince  </a:t>
            </a:r>
            <a:r>
              <a:rPr sz="1200" spc="-5" dirty="0">
                <a:latin typeface="Times New Roman"/>
                <a:cs typeface="Times New Roman"/>
              </a:rPr>
              <a:t>c</a:t>
            </a:r>
            <a:r>
              <a:rPr sz="1200" dirty="0">
                <a:latin typeface="Times New Roman"/>
                <a:cs typeface="Times New Roman"/>
              </a:rPr>
              <a:t>onv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rg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</a:t>
            </a:r>
            <a:r>
              <a:rPr sz="1200" spc="10" dirty="0">
                <a:latin typeface="Times New Roman"/>
                <a:cs typeface="Times New Roman"/>
              </a:rPr>
              <a:t>t</a:t>
            </a:r>
            <a:r>
              <a:rPr sz="1200" dirty="0">
                <a:latin typeface="Times New Roman"/>
                <a:cs typeface="Times New Roman"/>
              </a:rPr>
              <a:t>e</a:t>
            </a:r>
            <a:endParaRPr sz="1200">
              <a:latin typeface="Times New Roman"/>
              <a:cs typeface="Times New Roman"/>
            </a:endParaRPr>
          </a:p>
          <a:p>
            <a:pPr marL="29209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(à </a:t>
            </a:r>
            <a:r>
              <a:rPr sz="1200" spc="-5" dirty="0">
                <a:latin typeface="Times New Roman"/>
                <a:cs typeface="Times New Roman"/>
              </a:rPr>
              <a:t>bords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minces)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3" name="object 1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37</a:t>
            </a:fld>
            <a:endParaRPr dirty="0"/>
          </a:p>
        </p:txBody>
      </p:sp>
      <p:sp>
        <p:nvSpPr>
          <p:cNvPr id="110" name="object 110"/>
          <p:cNvSpPr txBox="1"/>
          <p:nvPr/>
        </p:nvSpPr>
        <p:spPr>
          <a:xfrm>
            <a:off x="4985384" y="7213472"/>
            <a:ext cx="99758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215265" marR="132715" indent="-20320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lentille</a:t>
            </a:r>
            <a:r>
              <a:rPr sz="1200" spc="-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mince  dive</a:t>
            </a:r>
            <a:r>
              <a:rPr sz="1200" spc="-10" dirty="0">
                <a:latin typeface="Times New Roman"/>
                <a:cs typeface="Times New Roman"/>
              </a:rPr>
              <a:t>r</a:t>
            </a:r>
            <a:r>
              <a:rPr sz="1200" dirty="0">
                <a:latin typeface="Times New Roman"/>
                <a:cs typeface="Times New Roman"/>
              </a:rPr>
              <a:t>g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nte</a:t>
            </a:r>
            <a:endParaRPr sz="1200">
              <a:latin typeface="Times New Roman"/>
              <a:cs typeface="Times New Roman"/>
            </a:endParaRPr>
          </a:p>
          <a:p>
            <a:pPr marL="88900">
              <a:lnSpc>
                <a:spcPts val="1345"/>
              </a:lnSpc>
            </a:pPr>
            <a:r>
              <a:rPr sz="1200" dirty="0">
                <a:latin typeface="Times New Roman"/>
                <a:cs typeface="Times New Roman"/>
              </a:rPr>
              <a:t>(à </a:t>
            </a:r>
            <a:r>
              <a:rPr sz="1200" spc="-5" dirty="0">
                <a:latin typeface="Times New Roman"/>
                <a:cs typeface="Times New Roman"/>
              </a:rPr>
              <a:t>bords</a:t>
            </a:r>
            <a:r>
              <a:rPr sz="1200" spc="-8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épais)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1" name="object 111"/>
          <p:cNvSpPr txBox="1"/>
          <p:nvPr/>
        </p:nvSpPr>
        <p:spPr>
          <a:xfrm>
            <a:off x="1207312" y="1987041"/>
            <a:ext cx="838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Symbol"/>
                <a:cs typeface="Symbol"/>
              </a:rPr>
              <a:t></a:t>
            </a:r>
            <a:endParaRPr sz="1200">
              <a:latin typeface="Symbol"/>
              <a:cs typeface="Symbol"/>
            </a:endParaRPr>
          </a:p>
        </p:txBody>
      </p:sp>
      <p:sp>
        <p:nvSpPr>
          <p:cNvPr id="112" name="object 112"/>
          <p:cNvSpPr txBox="1"/>
          <p:nvPr/>
        </p:nvSpPr>
        <p:spPr>
          <a:xfrm>
            <a:off x="1185468" y="1869693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832428" y="2601688"/>
            <a:ext cx="203835" cy="0"/>
          </a:xfrm>
          <a:custGeom>
            <a:avLst/>
            <a:gdLst/>
            <a:ahLst/>
            <a:cxnLst/>
            <a:rect l="l" t="t" r="r" b="b"/>
            <a:pathLst>
              <a:path w="203835">
                <a:moveTo>
                  <a:pt x="0" y="0"/>
                </a:moveTo>
                <a:lnTo>
                  <a:pt x="203808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5168" y="2189733"/>
            <a:ext cx="6649084" cy="97536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Times New Roman"/>
                <a:cs typeface="Times New Roman"/>
              </a:rPr>
              <a:t>L’expérience </a:t>
            </a:r>
            <a:r>
              <a:rPr sz="1200" dirty="0">
                <a:latin typeface="Times New Roman"/>
                <a:cs typeface="Times New Roman"/>
              </a:rPr>
              <a:t>montre que F </a:t>
            </a:r>
            <a:r>
              <a:rPr sz="1200" spc="-5" dirty="0">
                <a:latin typeface="Times New Roman"/>
                <a:cs typeface="Times New Roman"/>
              </a:rPr>
              <a:t>est </a:t>
            </a:r>
            <a:r>
              <a:rPr sz="1200" dirty="0">
                <a:latin typeface="Times New Roman"/>
                <a:cs typeface="Times New Roman"/>
              </a:rPr>
              <a:t>réel pour une lentille </a:t>
            </a:r>
            <a:r>
              <a:rPr sz="1200" spc="-5" dirty="0">
                <a:latin typeface="Times New Roman"/>
                <a:cs typeface="Times New Roman"/>
              </a:rPr>
              <a:t>convergente et </a:t>
            </a:r>
            <a:r>
              <a:rPr sz="1200" dirty="0">
                <a:latin typeface="Times New Roman"/>
                <a:cs typeface="Times New Roman"/>
              </a:rPr>
              <a:t>virtuelle pour une lentille </a:t>
            </a:r>
            <a:r>
              <a:rPr sz="1200" spc="-5" dirty="0">
                <a:latin typeface="Times New Roman"/>
                <a:cs typeface="Times New Roman"/>
              </a:rPr>
              <a:t>divergente.  On appelle </a:t>
            </a:r>
            <a:r>
              <a:rPr sz="1200" i="1" dirty="0">
                <a:latin typeface="Times New Roman"/>
                <a:cs typeface="Times New Roman"/>
              </a:rPr>
              <a:t>plan </a:t>
            </a:r>
            <a:r>
              <a:rPr sz="1200" b="1" i="1" spc="-5" dirty="0">
                <a:latin typeface="Times New Roman"/>
                <a:cs typeface="Times New Roman"/>
              </a:rPr>
              <a:t>focal </a:t>
            </a:r>
            <a:r>
              <a:rPr sz="1200" b="1" i="1" dirty="0">
                <a:latin typeface="Times New Roman"/>
                <a:cs typeface="Times New Roman"/>
              </a:rPr>
              <a:t>objet </a:t>
            </a:r>
            <a:r>
              <a:rPr sz="1200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plan </a:t>
            </a:r>
            <a:r>
              <a:rPr sz="1200" dirty="0">
                <a:latin typeface="Times New Roman"/>
                <a:cs typeface="Times New Roman"/>
              </a:rPr>
              <a:t>de front </a:t>
            </a:r>
            <a:r>
              <a:rPr sz="1200" spc="-5" dirty="0">
                <a:latin typeface="Times New Roman"/>
                <a:cs typeface="Times New Roman"/>
              </a:rPr>
              <a:t>(perpendiculaire </a:t>
            </a:r>
            <a:r>
              <a:rPr sz="1200" dirty="0">
                <a:latin typeface="Times New Roman"/>
                <a:cs typeface="Times New Roman"/>
              </a:rPr>
              <a:t>à l’axe </a:t>
            </a:r>
            <a:r>
              <a:rPr sz="1200" spc="-5" dirty="0">
                <a:latin typeface="Times New Roman"/>
                <a:cs typeface="Times New Roman"/>
              </a:rPr>
              <a:t>en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F).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5"/>
              </a:spcBef>
            </a:pPr>
            <a:r>
              <a:rPr sz="1800" baseline="2314" dirty="0">
                <a:latin typeface="Times New Roman"/>
                <a:cs typeface="Times New Roman"/>
              </a:rPr>
              <a:t>La </a:t>
            </a:r>
            <a:r>
              <a:rPr sz="1800" b="1" i="1" spc="-7" baseline="2314" dirty="0">
                <a:latin typeface="Times New Roman"/>
                <a:cs typeface="Times New Roman"/>
              </a:rPr>
              <a:t>distance focale objet </a:t>
            </a:r>
            <a:r>
              <a:rPr sz="1800" spc="-7" baseline="2314" dirty="0">
                <a:latin typeface="Times New Roman"/>
                <a:cs typeface="Times New Roman"/>
              </a:rPr>
              <a:t>est </a:t>
            </a:r>
            <a:r>
              <a:rPr sz="1800" baseline="2314" dirty="0">
                <a:latin typeface="Times New Roman"/>
                <a:cs typeface="Times New Roman"/>
              </a:rPr>
              <a:t>la </a:t>
            </a:r>
            <a:r>
              <a:rPr sz="1800" spc="-7" baseline="2314" dirty="0">
                <a:latin typeface="Times New Roman"/>
                <a:cs typeface="Times New Roman"/>
              </a:rPr>
              <a:t>distance </a:t>
            </a:r>
            <a:r>
              <a:rPr sz="1800" baseline="2314" dirty="0">
                <a:latin typeface="Times New Roman"/>
                <a:cs typeface="Times New Roman"/>
              </a:rPr>
              <a:t>algébrique </a:t>
            </a:r>
            <a:r>
              <a:rPr sz="1200" i="1" spc="15" dirty="0">
                <a:latin typeface="Times New Roman"/>
                <a:cs typeface="Times New Roman"/>
              </a:rPr>
              <a:t>f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-120" dirty="0">
                <a:latin typeface="Times New Roman"/>
                <a:cs typeface="Times New Roman"/>
              </a:rPr>
              <a:t> </a:t>
            </a:r>
            <a:r>
              <a:rPr sz="1200" i="1" spc="-20" dirty="0">
                <a:latin typeface="Times New Roman"/>
                <a:cs typeface="Times New Roman"/>
              </a:rPr>
              <a:t>OF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240"/>
              </a:spcBef>
            </a:pPr>
            <a:r>
              <a:rPr sz="1200" spc="-5" dirty="0">
                <a:latin typeface="Times New Roman"/>
                <a:cs typeface="Times New Roman"/>
              </a:rPr>
              <a:t>On appelle </a:t>
            </a:r>
            <a:r>
              <a:rPr sz="1200" b="1" i="1" spc="-5" dirty="0">
                <a:latin typeface="Times New Roman"/>
                <a:cs typeface="Times New Roman"/>
              </a:rPr>
              <a:t>foyer </a:t>
            </a:r>
            <a:r>
              <a:rPr sz="1200" b="1" i="1" dirty="0">
                <a:latin typeface="Times New Roman"/>
                <a:cs typeface="Times New Roman"/>
              </a:rPr>
              <a:t>principal image </a:t>
            </a:r>
            <a:r>
              <a:rPr sz="1200" dirty="0">
                <a:latin typeface="Times New Roman"/>
                <a:cs typeface="Times New Roman"/>
              </a:rPr>
              <a:t>le point </a:t>
            </a:r>
            <a:r>
              <a:rPr sz="1200" spc="-5" dirty="0">
                <a:latin typeface="Times New Roman"/>
                <a:cs typeface="Times New Roman"/>
              </a:rPr>
              <a:t>F’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l’axe principale </a:t>
            </a:r>
            <a:r>
              <a:rPr sz="1200" dirty="0">
                <a:latin typeface="Times New Roman"/>
                <a:cs typeface="Times New Roman"/>
              </a:rPr>
              <a:t>où </a:t>
            </a:r>
            <a:r>
              <a:rPr sz="1200" spc="-5" dirty="0">
                <a:latin typeface="Times New Roman"/>
                <a:cs typeface="Times New Roman"/>
              </a:rPr>
              <a:t>se </a:t>
            </a:r>
            <a:r>
              <a:rPr sz="1200" dirty="0">
                <a:latin typeface="Times New Roman"/>
                <a:cs typeface="Times New Roman"/>
              </a:rPr>
              <a:t>forme l’image d’un point objet à  l’infini sur</a:t>
            </a:r>
            <a:r>
              <a:rPr sz="1200" spc="-5" dirty="0">
                <a:latin typeface="Times New Roman"/>
                <a:cs typeface="Times New Roman"/>
              </a:rPr>
              <a:t> l’axe.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935500" y="5125813"/>
            <a:ext cx="206375" cy="0"/>
          </a:xfrm>
          <a:custGeom>
            <a:avLst/>
            <a:gdLst/>
            <a:ahLst/>
            <a:cxnLst/>
            <a:rect l="l" t="t" r="r" b="b"/>
            <a:pathLst>
              <a:path w="206375">
                <a:moveTo>
                  <a:pt x="0" y="0"/>
                </a:moveTo>
                <a:lnTo>
                  <a:pt x="206151" y="0"/>
                </a:lnTo>
              </a:path>
            </a:pathLst>
          </a:custGeom>
          <a:ln w="62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35679" y="5910579"/>
            <a:ext cx="109855" cy="0"/>
          </a:xfrm>
          <a:custGeom>
            <a:avLst/>
            <a:gdLst/>
            <a:ahLst/>
            <a:cxnLst/>
            <a:rect l="l" t="t" r="r" b="b"/>
            <a:pathLst>
              <a:path w="109854">
                <a:moveTo>
                  <a:pt x="0" y="0"/>
                </a:moveTo>
                <a:lnTo>
                  <a:pt x="109548" y="0"/>
                </a:lnTo>
              </a:path>
            </a:pathLst>
          </a:custGeom>
          <a:ln w="64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55168" y="5084758"/>
            <a:ext cx="6017895" cy="810260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4"/>
              </a:spcBef>
            </a:pPr>
            <a:r>
              <a:rPr sz="1800" baseline="2314" dirty="0">
                <a:latin typeface="Times New Roman"/>
                <a:cs typeface="Times New Roman"/>
              </a:rPr>
              <a:t>La </a:t>
            </a:r>
            <a:r>
              <a:rPr sz="1800" b="1" i="1" spc="-7" baseline="2314" dirty="0">
                <a:latin typeface="Times New Roman"/>
                <a:cs typeface="Times New Roman"/>
              </a:rPr>
              <a:t>distance focale </a:t>
            </a:r>
            <a:r>
              <a:rPr sz="1800" b="1" i="1" baseline="2314" dirty="0">
                <a:latin typeface="Times New Roman"/>
                <a:cs typeface="Times New Roman"/>
              </a:rPr>
              <a:t>image </a:t>
            </a:r>
            <a:r>
              <a:rPr sz="1800" spc="-7" baseline="2314" dirty="0">
                <a:latin typeface="Times New Roman"/>
                <a:cs typeface="Times New Roman"/>
              </a:rPr>
              <a:t>est </a:t>
            </a:r>
            <a:r>
              <a:rPr sz="1800" baseline="2314" dirty="0">
                <a:latin typeface="Times New Roman"/>
                <a:cs typeface="Times New Roman"/>
              </a:rPr>
              <a:t>la </a:t>
            </a:r>
            <a:r>
              <a:rPr sz="1800" spc="-7" baseline="2314" dirty="0">
                <a:latin typeface="Times New Roman"/>
                <a:cs typeface="Times New Roman"/>
              </a:rPr>
              <a:t>distance </a:t>
            </a:r>
            <a:r>
              <a:rPr sz="1800" baseline="2314" dirty="0">
                <a:latin typeface="Times New Roman"/>
                <a:cs typeface="Times New Roman"/>
              </a:rPr>
              <a:t>algébrique</a:t>
            </a:r>
            <a:r>
              <a:rPr sz="1800" spc="-120" baseline="2314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f </a:t>
            </a:r>
            <a:r>
              <a:rPr sz="1200" spc="5" dirty="0">
                <a:latin typeface="Times New Roman"/>
                <a:cs typeface="Times New Roman"/>
              </a:rPr>
              <a:t>'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OF </a:t>
            </a:r>
            <a:r>
              <a:rPr sz="1200" spc="5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235"/>
              </a:spcBef>
            </a:pPr>
            <a:r>
              <a:rPr sz="1200" spc="-5" dirty="0">
                <a:latin typeface="Times New Roman"/>
                <a:cs typeface="Times New Roman"/>
              </a:rPr>
              <a:t>On se </a:t>
            </a:r>
            <a:r>
              <a:rPr sz="1200" dirty="0">
                <a:latin typeface="Times New Roman"/>
                <a:cs typeface="Times New Roman"/>
              </a:rPr>
              <a:t>limite </a:t>
            </a:r>
            <a:r>
              <a:rPr sz="1200" spc="-5" dirty="0">
                <a:latin typeface="Times New Roman"/>
                <a:cs typeface="Times New Roman"/>
              </a:rPr>
              <a:t>dans cette </a:t>
            </a:r>
            <a:r>
              <a:rPr sz="1200" dirty="0">
                <a:latin typeface="Times New Roman"/>
                <a:cs typeface="Times New Roman"/>
              </a:rPr>
              <a:t>étude </a:t>
            </a:r>
            <a:r>
              <a:rPr sz="1200" spc="-5" dirty="0">
                <a:latin typeface="Times New Roman"/>
                <a:cs typeface="Times New Roman"/>
              </a:rPr>
              <a:t>au cas </a:t>
            </a:r>
            <a:r>
              <a:rPr sz="1200" dirty="0">
                <a:latin typeface="Times New Roman"/>
                <a:cs typeface="Times New Roman"/>
              </a:rPr>
              <a:t>où </a:t>
            </a:r>
            <a:r>
              <a:rPr sz="1200" b="1" i="1" dirty="0">
                <a:latin typeface="Times New Roman"/>
                <a:cs typeface="Times New Roman"/>
              </a:rPr>
              <a:t>la </a:t>
            </a:r>
            <a:r>
              <a:rPr sz="1200" b="1" i="1" spc="-5" dirty="0">
                <a:latin typeface="Times New Roman"/>
                <a:cs typeface="Times New Roman"/>
              </a:rPr>
              <a:t>lentille est placée </a:t>
            </a:r>
            <a:r>
              <a:rPr sz="1200" b="1" i="1" dirty="0">
                <a:latin typeface="Times New Roman"/>
                <a:cs typeface="Times New Roman"/>
              </a:rPr>
              <a:t>dans l'air </a:t>
            </a:r>
            <a:r>
              <a:rPr sz="1200" dirty="0">
                <a:latin typeface="Times New Roman"/>
                <a:cs typeface="Times New Roman"/>
              </a:rPr>
              <a:t>dont </a:t>
            </a:r>
            <a:r>
              <a:rPr sz="1200" spc="-5" dirty="0">
                <a:latin typeface="Times New Roman"/>
                <a:cs typeface="Times New Roman"/>
              </a:rPr>
              <a:t>l’indice égale </a:t>
            </a:r>
            <a:r>
              <a:rPr sz="1200" dirty="0">
                <a:latin typeface="Times New Roman"/>
                <a:cs typeface="Times New Roman"/>
              </a:rPr>
              <a:t>à 1.  </a:t>
            </a:r>
            <a:r>
              <a:rPr sz="1200" spc="-5" dirty="0">
                <a:latin typeface="Times New Roman"/>
                <a:cs typeface="Times New Roman"/>
              </a:rPr>
              <a:t>Dans ce cas, les </a:t>
            </a:r>
            <a:r>
              <a:rPr sz="1200" dirty="0">
                <a:latin typeface="Times New Roman"/>
                <a:cs typeface="Times New Roman"/>
              </a:rPr>
              <a:t>foyers </a:t>
            </a:r>
            <a:r>
              <a:rPr sz="1200" spc="-5" dirty="0">
                <a:latin typeface="Times New Roman"/>
                <a:cs typeface="Times New Roman"/>
              </a:rPr>
              <a:t>principaux </a:t>
            </a:r>
            <a:r>
              <a:rPr sz="1200" dirty="0">
                <a:latin typeface="Times New Roman"/>
                <a:cs typeface="Times New Roman"/>
              </a:rPr>
              <a:t>sont </a:t>
            </a:r>
            <a:r>
              <a:rPr sz="1200" spc="-5" dirty="0">
                <a:latin typeface="Times New Roman"/>
                <a:cs typeface="Times New Roman"/>
              </a:rPr>
              <a:t>symétriques par rapport </a:t>
            </a:r>
            <a:r>
              <a:rPr sz="1200" dirty="0">
                <a:latin typeface="Times New Roman"/>
                <a:cs typeface="Times New Roman"/>
              </a:rPr>
              <a:t>à la </a:t>
            </a:r>
            <a:r>
              <a:rPr sz="1200" spc="-5" dirty="0">
                <a:latin typeface="Times New Roman"/>
                <a:cs typeface="Times New Roman"/>
              </a:rPr>
              <a:t>lentille, </a:t>
            </a:r>
            <a:r>
              <a:rPr sz="1200" dirty="0">
                <a:latin typeface="Times New Roman"/>
                <a:cs typeface="Times New Roman"/>
              </a:rPr>
              <a:t>c'est-à-dire : </a:t>
            </a:r>
            <a:r>
              <a:rPr sz="1150" i="1" spc="10" dirty="0">
                <a:latin typeface="Times New Roman"/>
                <a:cs typeface="Times New Roman"/>
              </a:rPr>
              <a:t>f </a:t>
            </a:r>
            <a:r>
              <a:rPr sz="1150" spc="5" dirty="0">
                <a:latin typeface="Times New Roman"/>
                <a:cs typeface="Times New Roman"/>
              </a:rPr>
              <a:t>' </a:t>
            </a:r>
            <a:r>
              <a:rPr sz="1150" spc="25" dirty="0">
                <a:latin typeface="Symbol"/>
                <a:cs typeface="Symbol"/>
              </a:rPr>
              <a:t>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spc="25" dirty="0">
                <a:latin typeface="Symbol"/>
                <a:cs typeface="Symbol"/>
              </a:rPr>
              <a:t></a:t>
            </a:r>
            <a:r>
              <a:rPr sz="1150" spc="25" dirty="0">
                <a:latin typeface="Times New Roman"/>
                <a:cs typeface="Times New Roman"/>
              </a:rPr>
              <a:t> </a:t>
            </a:r>
            <a:r>
              <a:rPr sz="1150" i="1" spc="10" dirty="0">
                <a:latin typeface="Times New Roman"/>
                <a:cs typeface="Times New Roman"/>
              </a:rPr>
              <a:t>f</a:t>
            </a:r>
            <a:r>
              <a:rPr sz="1150" i="1" spc="-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.</a:t>
            </a:r>
            <a:endParaRPr sz="1200">
              <a:latin typeface="Times New Roman"/>
              <a:cs typeface="Times New Roman"/>
            </a:endParaRPr>
          </a:p>
          <a:p>
            <a:pPr marL="4697730">
              <a:lnSpc>
                <a:spcPct val="100000"/>
              </a:lnSpc>
              <a:spcBef>
                <a:spcPts val="145"/>
              </a:spcBef>
            </a:pPr>
            <a:r>
              <a:rPr sz="1200" spc="-30" dirty="0">
                <a:latin typeface="Times New Roman"/>
                <a:cs typeface="Times New Roman"/>
              </a:rPr>
              <a:t>1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168" y="5785484"/>
            <a:ext cx="6650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70450" algn="l"/>
              </a:tabLst>
            </a:pPr>
            <a:r>
              <a:rPr sz="1200" b="1" i="1" dirty="0">
                <a:latin typeface="Times New Roman"/>
                <a:cs typeface="Times New Roman"/>
              </a:rPr>
              <a:t>La </a:t>
            </a:r>
            <a:r>
              <a:rPr sz="1200" b="1" i="1" spc="-5" dirty="0">
                <a:latin typeface="Times New Roman"/>
                <a:cs typeface="Times New Roman"/>
              </a:rPr>
              <a:t>vergence   </a:t>
            </a:r>
            <a:r>
              <a:rPr sz="1200" dirty="0">
                <a:latin typeface="Times New Roman"/>
                <a:cs typeface="Times New Roman"/>
              </a:rPr>
              <a:t>d’une lentille   </a:t>
            </a:r>
            <a:r>
              <a:rPr sz="1200" spc="-5" dirty="0">
                <a:latin typeface="Times New Roman"/>
                <a:cs typeface="Times New Roman"/>
              </a:rPr>
              <a:t>est  l’inverse </a:t>
            </a:r>
            <a:r>
              <a:rPr sz="1200" dirty="0">
                <a:latin typeface="Times New Roman"/>
                <a:cs typeface="Times New Roman"/>
              </a:rPr>
              <a:t>de la </a:t>
            </a:r>
            <a:r>
              <a:rPr sz="1200" spc="-5" dirty="0">
                <a:latin typeface="Times New Roman"/>
                <a:cs typeface="Times New Roman"/>
              </a:rPr>
              <a:t>distance  focale  image</a:t>
            </a:r>
            <a:r>
              <a:rPr sz="1200" spc="-17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=	. Elle </a:t>
            </a:r>
            <a:r>
              <a:rPr sz="1200" spc="-5" dirty="0">
                <a:latin typeface="Times New Roman"/>
                <a:cs typeface="Times New Roman"/>
              </a:rPr>
              <a:t>s’exprime en</a:t>
            </a:r>
            <a:r>
              <a:rPr sz="1200" spc="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dioptries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168" y="5903735"/>
            <a:ext cx="6644005" cy="9226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4688205">
              <a:lnSpc>
                <a:spcPct val="100000"/>
              </a:lnSpc>
              <a:spcBef>
                <a:spcPts val="90"/>
              </a:spcBef>
            </a:pPr>
            <a:r>
              <a:rPr sz="1200" spc="-20" dirty="0">
                <a:latin typeface="Times New Roman"/>
                <a:cs typeface="Times New Roman"/>
              </a:rPr>
              <a:t>f</a:t>
            </a:r>
            <a:r>
              <a:rPr sz="1200" spc="-114" dirty="0">
                <a:latin typeface="Times New Roman"/>
                <a:cs typeface="Times New Roman"/>
              </a:rPr>
              <a:t> </a:t>
            </a:r>
            <a:r>
              <a:rPr sz="1200" spc="-10" dirty="0">
                <a:latin typeface="Times New Roman"/>
                <a:cs typeface="Times New Roman"/>
              </a:rPr>
              <a:t>'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410"/>
              </a:lnSpc>
              <a:spcBef>
                <a:spcPts val="50"/>
              </a:spcBef>
            </a:pPr>
            <a:r>
              <a:rPr sz="1200" spc="-5" dirty="0">
                <a:latin typeface="Times New Roman"/>
                <a:cs typeface="Times New Roman"/>
              </a:rPr>
              <a:t>(</a:t>
            </a:r>
            <a:r>
              <a:rPr sz="1200" spc="-5" dirty="0">
                <a:latin typeface="Symbol"/>
                <a:cs typeface="Symbol"/>
              </a:rPr>
              <a:t></a:t>
            </a:r>
            <a:r>
              <a:rPr sz="1200" spc="-5" dirty="0">
                <a:latin typeface="Times New Roman"/>
                <a:cs typeface="Times New Roman"/>
              </a:rPr>
              <a:t>).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vergence </a:t>
            </a:r>
            <a:r>
              <a:rPr sz="1200" dirty="0">
                <a:latin typeface="Times New Roman"/>
                <a:cs typeface="Times New Roman"/>
              </a:rPr>
              <a:t>d’une lentille </a:t>
            </a:r>
            <a:r>
              <a:rPr sz="1200" spc="-5" dirty="0">
                <a:latin typeface="Times New Roman"/>
                <a:cs typeface="Times New Roman"/>
              </a:rPr>
              <a:t>convergente est </a:t>
            </a:r>
            <a:r>
              <a:rPr sz="1200" dirty="0">
                <a:latin typeface="Times New Roman"/>
                <a:cs typeface="Times New Roman"/>
              </a:rPr>
              <a:t>positive, </a:t>
            </a:r>
            <a:r>
              <a:rPr sz="1200" spc="-5" dirty="0">
                <a:latin typeface="Times New Roman"/>
                <a:cs typeface="Times New Roman"/>
              </a:rPr>
              <a:t>celle d’une </a:t>
            </a:r>
            <a:r>
              <a:rPr sz="1200" dirty="0">
                <a:latin typeface="Times New Roman"/>
                <a:cs typeface="Times New Roman"/>
              </a:rPr>
              <a:t>lentille </a:t>
            </a:r>
            <a:r>
              <a:rPr sz="1200" spc="-5" dirty="0">
                <a:latin typeface="Times New Roman"/>
                <a:cs typeface="Times New Roman"/>
              </a:rPr>
              <a:t>divergente est</a:t>
            </a:r>
            <a:r>
              <a:rPr sz="1200" spc="4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négative.</a:t>
            </a:r>
            <a:endParaRPr sz="1200">
              <a:latin typeface="Times New Roman"/>
              <a:cs typeface="Times New Roman"/>
            </a:endParaRPr>
          </a:p>
          <a:p>
            <a:pPr marL="1675130">
              <a:lnSpc>
                <a:spcPts val="1380"/>
              </a:lnSpc>
            </a:pPr>
            <a:r>
              <a:rPr sz="1200" b="1" dirty="0">
                <a:latin typeface="Times New Roman"/>
                <a:cs typeface="Times New Roman"/>
              </a:rPr>
              <a:t>Image </a:t>
            </a:r>
            <a:r>
              <a:rPr sz="1200" b="1" spc="-5" dirty="0">
                <a:latin typeface="Times New Roman"/>
                <a:cs typeface="Times New Roman"/>
              </a:rPr>
              <a:t>d'un petit objet plan perpendiculaire </a:t>
            </a:r>
            <a:r>
              <a:rPr sz="1200" b="1" dirty="0">
                <a:latin typeface="Times New Roman"/>
                <a:cs typeface="Times New Roman"/>
              </a:rPr>
              <a:t>à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l'axe</a:t>
            </a:r>
            <a:endParaRPr sz="1200">
              <a:latin typeface="Times New Roman"/>
              <a:cs typeface="Times New Roman"/>
            </a:endParaRPr>
          </a:p>
          <a:p>
            <a:pPr marL="12700" marR="5080">
              <a:lnSpc>
                <a:spcPts val="1380"/>
              </a:lnSpc>
              <a:spcBef>
                <a:spcPts val="65"/>
              </a:spcBef>
              <a:tabLst>
                <a:tab pos="2860040" algn="l"/>
              </a:tabLst>
            </a:pPr>
            <a:r>
              <a:rPr sz="1200" spc="-5" dirty="0">
                <a:latin typeface="Times New Roman"/>
                <a:cs typeface="Times New Roman"/>
              </a:rPr>
              <a:t>Dans  </a:t>
            </a:r>
            <a:r>
              <a:rPr sz="1200" dirty="0">
                <a:latin typeface="Times New Roman"/>
                <a:cs typeface="Times New Roman"/>
              </a:rPr>
              <a:t>le  </a:t>
            </a:r>
            <a:r>
              <a:rPr sz="1200" spc="-5" dirty="0">
                <a:latin typeface="Times New Roman"/>
                <a:cs typeface="Times New Roman"/>
              </a:rPr>
              <a:t>cas  </a:t>
            </a:r>
            <a:r>
              <a:rPr sz="1200" dirty="0">
                <a:latin typeface="Times New Roman"/>
                <a:cs typeface="Times New Roman"/>
              </a:rPr>
              <a:t>de  l’approximation</a:t>
            </a:r>
            <a:r>
              <a:rPr sz="1200" spc="3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23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Gauss,	</a:t>
            </a:r>
            <a:r>
              <a:rPr sz="1200" dirty="0">
                <a:latin typeface="Times New Roman"/>
                <a:cs typeface="Times New Roman"/>
              </a:rPr>
              <a:t>un </a:t>
            </a:r>
            <a:r>
              <a:rPr sz="1200" spc="-5" dirty="0">
                <a:latin typeface="Times New Roman"/>
                <a:cs typeface="Times New Roman"/>
              </a:rPr>
              <a:t>petit </a:t>
            </a:r>
            <a:r>
              <a:rPr sz="1200" dirty="0">
                <a:latin typeface="Times New Roman"/>
                <a:cs typeface="Times New Roman"/>
              </a:rPr>
              <a:t>objet plan </a:t>
            </a:r>
            <a:r>
              <a:rPr sz="1200" spc="-5" dirty="0">
                <a:latin typeface="Times New Roman"/>
                <a:cs typeface="Times New Roman"/>
              </a:rPr>
              <a:t>et perpendiculaire </a:t>
            </a:r>
            <a:r>
              <a:rPr sz="1200" dirty="0">
                <a:latin typeface="Times New Roman"/>
                <a:cs typeface="Times New Roman"/>
              </a:rPr>
              <a:t>à l’axe a une </a:t>
            </a:r>
            <a:r>
              <a:rPr sz="1200" spc="-5" dirty="0">
                <a:latin typeface="Times New Roman"/>
                <a:cs typeface="Times New Roman"/>
              </a:rPr>
              <a:t>image  perpendiculaire </a:t>
            </a:r>
            <a:r>
              <a:rPr sz="1200" dirty="0">
                <a:latin typeface="Times New Roman"/>
                <a:cs typeface="Times New Roman"/>
              </a:rPr>
              <a:t>à l’axe </a:t>
            </a:r>
            <a:r>
              <a:rPr sz="1200" spc="5" dirty="0">
                <a:latin typeface="Times New Roman"/>
                <a:cs typeface="Times New Roman"/>
              </a:rPr>
              <a:t>de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lentille.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55168" y="8446769"/>
            <a:ext cx="655637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Times New Roman"/>
                <a:cs typeface="Times New Roman"/>
              </a:rPr>
              <a:t>Pour </a:t>
            </a:r>
            <a:r>
              <a:rPr sz="1200" spc="-5" dirty="0">
                <a:latin typeface="Times New Roman"/>
                <a:cs typeface="Times New Roman"/>
              </a:rPr>
              <a:t>obtenir l’image </a:t>
            </a:r>
            <a:r>
              <a:rPr sz="1200" dirty="0">
                <a:latin typeface="Times New Roman"/>
                <a:cs typeface="Times New Roman"/>
              </a:rPr>
              <a:t>B’, il </a:t>
            </a:r>
            <a:r>
              <a:rPr sz="1200" spc="-5" dirty="0">
                <a:latin typeface="Times New Roman"/>
                <a:cs typeface="Times New Roman"/>
              </a:rPr>
              <a:t>suffit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considérer </a:t>
            </a:r>
            <a:r>
              <a:rPr sz="1200" dirty="0">
                <a:latin typeface="Times New Roman"/>
                <a:cs typeface="Times New Roman"/>
              </a:rPr>
              <a:t>deux </a:t>
            </a:r>
            <a:r>
              <a:rPr sz="1200" spc="-5" dirty="0">
                <a:latin typeface="Times New Roman"/>
                <a:cs typeface="Times New Roman"/>
              </a:rPr>
              <a:t>rayons différents issus </a:t>
            </a:r>
            <a:r>
              <a:rPr sz="1200" dirty="0">
                <a:latin typeface="Times New Roman"/>
                <a:cs typeface="Times New Roman"/>
              </a:rPr>
              <a:t>de B, de </a:t>
            </a:r>
            <a:r>
              <a:rPr sz="1200" spc="-5" dirty="0">
                <a:latin typeface="Times New Roman"/>
                <a:cs typeface="Times New Roman"/>
              </a:rPr>
              <a:t>chercher leur marche </a:t>
            </a:r>
            <a:r>
              <a:rPr sz="1200" dirty="0">
                <a:latin typeface="Times New Roman"/>
                <a:cs typeface="Times New Roman"/>
              </a:rPr>
              <a:t>à  </a:t>
            </a:r>
            <a:r>
              <a:rPr sz="1200" spc="-5" dirty="0">
                <a:latin typeface="Times New Roman"/>
                <a:cs typeface="Times New Roman"/>
              </a:rPr>
              <a:t>travers </a:t>
            </a:r>
            <a:r>
              <a:rPr sz="1200" dirty="0">
                <a:latin typeface="Times New Roman"/>
                <a:cs typeface="Times New Roman"/>
              </a:rPr>
              <a:t>la lentille : </a:t>
            </a:r>
            <a:r>
              <a:rPr sz="1200" spc="-5" dirty="0">
                <a:latin typeface="Times New Roman"/>
                <a:cs typeface="Times New Roman"/>
              </a:rPr>
              <a:t>l’intersection des rayons émergents détermine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B’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ts val="1345"/>
              </a:lnSpc>
            </a:pPr>
            <a:r>
              <a:rPr sz="1200" b="1" dirty="0">
                <a:latin typeface="Times New Roman"/>
                <a:cs typeface="Times New Roman"/>
              </a:rPr>
              <a:t>2- </a:t>
            </a:r>
            <a:r>
              <a:rPr sz="1200" b="1" spc="-5" dirty="0">
                <a:latin typeface="Times New Roman"/>
                <a:cs typeface="Times New Roman"/>
              </a:rPr>
              <a:t>Formule de conjugaison et de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grandissement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760440" y="9312805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6862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218916" y="9312805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>
                <a:moveTo>
                  <a:pt x="0" y="0"/>
                </a:moveTo>
                <a:lnTo>
                  <a:pt x="17663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75526" y="9312805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1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788265" y="9304186"/>
            <a:ext cx="113411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70534" algn="l"/>
                <a:tab pos="943610" algn="l"/>
              </a:tabLst>
            </a:pPr>
            <a:r>
              <a:rPr sz="2000" i="1" spc="3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'	</a:t>
            </a:r>
            <a:r>
              <a:rPr sz="2000" i="1" spc="5" dirty="0">
                <a:latin typeface="Times New Roman"/>
                <a:cs typeface="Times New Roman"/>
              </a:rPr>
              <a:t>p	</a:t>
            </a:r>
            <a:r>
              <a:rPr sz="2000" i="1" dirty="0">
                <a:latin typeface="Times New Roman"/>
                <a:cs typeface="Times New Roman"/>
              </a:rPr>
              <a:t>f</a:t>
            </a:r>
            <a:r>
              <a:rPr sz="2000" i="1" spc="-10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766887" y="8952151"/>
            <a:ext cx="112522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2000" spc="5" dirty="0">
                <a:latin typeface="Times New Roman"/>
                <a:cs typeface="Times New Roman"/>
              </a:rPr>
              <a:t>1 </a:t>
            </a:r>
            <a:r>
              <a:rPr sz="3000" spc="7" baseline="-34722" dirty="0">
                <a:latin typeface="Symbol"/>
                <a:cs typeface="Symbol"/>
              </a:rPr>
              <a:t></a:t>
            </a:r>
            <a:r>
              <a:rPr sz="3000" spc="7" baseline="-34722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 </a:t>
            </a:r>
            <a:r>
              <a:rPr sz="3000" spc="7" baseline="-34722" dirty="0">
                <a:latin typeface="Symbol"/>
                <a:cs typeface="Symbol"/>
              </a:rPr>
              <a:t></a:t>
            </a:r>
            <a:r>
              <a:rPr sz="3000" spc="-135" baseline="-34722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579148" y="931310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697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626793" y="9304493"/>
            <a:ext cx="15367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spc="5" dirty="0"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927983" y="9095853"/>
            <a:ext cx="911225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2100" i="1" spc="-40" dirty="0">
                <a:latin typeface="Symbol"/>
                <a:cs typeface="Symbol"/>
              </a:rPr>
              <a:t></a:t>
            </a:r>
            <a:r>
              <a:rPr sz="2100" i="1" spc="-40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spc="204" dirty="0">
                <a:latin typeface="Times New Roman"/>
                <a:cs typeface="Times New Roman"/>
              </a:rPr>
              <a:t> </a:t>
            </a:r>
            <a:r>
              <a:rPr sz="3000" i="1" spc="44" baseline="34722" dirty="0">
                <a:latin typeface="Times New Roman"/>
                <a:cs typeface="Times New Roman"/>
              </a:rPr>
              <a:t>p</a:t>
            </a:r>
            <a:r>
              <a:rPr sz="3000" spc="44" baseline="34722" dirty="0">
                <a:latin typeface="Times New Roman"/>
                <a:cs typeface="Times New Roman"/>
              </a:rPr>
              <a:t>'</a:t>
            </a:r>
            <a:endParaRPr sz="3000" baseline="34722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1240081" y="9689565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4">
                <a:moveTo>
                  <a:pt x="0" y="0"/>
                </a:moveTo>
                <a:lnTo>
                  <a:pt x="309076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2239652" y="9689565"/>
            <a:ext cx="350520" cy="0"/>
          </a:xfrm>
          <a:custGeom>
            <a:avLst/>
            <a:gdLst/>
            <a:ahLst/>
            <a:cxnLst/>
            <a:rect l="l" t="t" r="r" b="b"/>
            <a:pathLst>
              <a:path w="350519">
                <a:moveTo>
                  <a:pt x="0" y="0"/>
                </a:moveTo>
                <a:lnTo>
                  <a:pt x="349981" y="0"/>
                </a:lnTo>
              </a:path>
            </a:pathLst>
          </a:custGeom>
          <a:ln w="638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455168" y="9642361"/>
            <a:ext cx="2166620" cy="3321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spc="-5" dirty="0">
                <a:latin typeface="Times New Roman"/>
                <a:cs typeface="Times New Roman"/>
              </a:rPr>
              <a:t>avec </a:t>
            </a:r>
            <a:r>
              <a:rPr sz="2000" i="1" spc="25" dirty="0">
                <a:latin typeface="Times New Roman"/>
                <a:cs typeface="Times New Roman"/>
              </a:rPr>
              <a:t>p </a:t>
            </a:r>
            <a:r>
              <a:rPr sz="2000" spc="25" dirty="0">
                <a:latin typeface="Symbol"/>
                <a:cs typeface="Symbol"/>
              </a:rPr>
              <a:t></a:t>
            </a:r>
            <a:r>
              <a:rPr sz="2000" spc="25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OA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2000" i="1" spc="35" dirty="0">
                <a:latin typeface="Times New Roman"/>
                <a:cs typeface="Times New Roman"/>
              </a:rPr>
              <a:t>p</a:t>
            </a:r>
            <a:r>
              <a:rPr sz="2000" spc="35" dirty="0">
                <a:latin typeface="Times New Roman"/>
                <a:cs typeface="Times New Roman"/>
              </a:rPr>
              <a:t>'</a:t>
            </a:r>
            <a:r>
              <a:rPr sz="2000" spc="-41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20" dirty="0">
                <a:latin typeface="Times New Roman"/>
                <a:cs typeface="Times New Roman"/>
              </a:rPr>
              <a:t> </a:t>
            </a:r>
            <a:r>
              <a:rPr sz="2000" i="1" spc="-15" dirty="0">
                <a:latin typeface="Times New Roman"/>
                <a:cs typeface="Times New Roman"/>
              </a:rPr>
              <a:t>OA</a:t>
            </a:r>
            <a:r>
              <a:rPr sz="2000" spc="-15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56614" y="1086484"/>
            <a:ext cx="2400300" cy="76200"/>
          </a:xfrm>
          <a:custGeom>
            <a:avLst/>
            <a:gdLst/>
            <a:ahLst/>
            <a:cxnLst/>
            <a:rect l="l" t="t" r="r" b="b"/>
            <a:pathLst>
              <a:path w="2400300" h="76200">
                <a:moveTo>
                  <a:pt x="2324100" y="44446"/>
                </a:moveTo>
                <a:lnTo>
                  <a:pt x="2324100" y="76200"/>
                </a:lnTo>
                <a:lnTo>
                  <a:pt x="2387600" y="44450"/>
                </a:lnTo>
                <a:lnTo>
                  <a:pt x="2324100" y="44446"/>
                </a:lnTo>
                <a:close/>
              </a:path>
              <a:path w="2400300" h="76200">
                <a:moveTo>
                  <a:pt x="2324100" y="31746"/>
                </a:moveTo>
                <a:lnTo>
                  <a:pt x="2324100" y="44446"/>
                </a:lnTo>
                <a:lnTo>
                  <a:pt x="2336800" y="44450"/>
                </a:lnTo>
                <a:lnTo>
                  <a:pt x="2336800" y="31750"/>
                </a:lnTo>
                <a:lnTo>
                  <a:pt x="2324100" y="31746"/>
                </a:lnTo>
                <a:close/>
              </a:path>
              <a:path w="2400300" h="76200">
                <a:moveTo>
                  <a:pt x="2324100" y="0"/>
                </a:moveTo>
                <a:lnTo>
                  <a:pt x="2324100" y="31746"/>
                </a:lnTo>
                <a:lnTo>
                  <a:pt x="2336800" y="31750"/>
                </a:lnTo>
                <a:lnTo>
                  <a:pt x="2336800" y="44450"/>
                </a:lnTo>
                <a:lnTo>
                  <a:pt x="2387606" y="44446"/>
                </a:lnTo>
                <a:lnTo>
                  <a:pt x="2400300" y="38100"/>
                </a:lnTo>
                <a:lnTo>
                  <a:pt x="2324100" y="0"/>
                </a:lnTo>
                <a:close/>
              </a:path>
              <a:path w="2400300" h="76200">
                <a:moveTo>
                  <a:pt x="0" y="31115"/>
                </a:moveTo>
                <a:lnTo>
                  <a:pt x="0" y="43815"/>
                </a:lnTo>
                <a:lnTo>
                  <a:pt x="2324100" y="44446"/>
                </a:lnTo>
                <a:lnTo>
                  <a:pt x="2324100" y="31746"/>
                </a:lnTo>
                <a:lnTo>
                  <a:pt x="0" y="311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2057273" y="626871"/>
            <a:ext cx="142240" cy="973455"/>
          </a:xfrm>
          <a:custGeom>
            <a:avLst/>
            <a:gdLst/>
            <a:ahLst/>
            <a:cxnLst/>
            <a:rect l="l" t="t" r="r" b="b"/>
            <a:pathLst>
              <a:path w="142239" h="973455">
                <a:moveTo>
                  <a:pt x="8381" y="907033"/>
                </a:moveTo>
                <a:lnTo>
                  <a:pt x="4444" y="907541"/>
                </a:lnTo>
                <a:lnTo>
                  <a:pt x="2158" y="910208"/>
                </a:lnTo>
                <a:lnTo>
                  <a:pt x="0" y="913002"/>
                </a:lnTo>
                <a:lnTo>
                  <a:pt x="507" y="916939"/>
                </a:lnTo>
                <a:lnTo>
                  <a:pt x="3175" y="919226"/>
                </a:lnTo>
                <a:lnTo>
                  <a:pt x="70612" y="973201"/>
                </a:lnTo>
                <a:lnTo>
                  <a:pt x="80786" y="965072"/>
                </a:lnTo>
                <a:lnTo>
                  <a:pt x="64262" y="965072"/>
                </a:lnTo>
                <a:lnTo>
                  <a:pt x="64270" y="951880"/>
                </a:lnTo>
                <a:lnTo>
                  <a:pt x="11175" y="909319"/>
                </a:lnTo>
                <a:lnTo>
                  <a:pt x="8381" y="907033"/>
                </a:lnTo>
                <a:close/>
              </a:path>
              <a:path w="142239" h="973455">
                <a:moveTo>
                  <a:pt x="64270" y="951880"/>
                </a:moveTo>
                <a:lnTo>
                  <a:pt x="64262" y="965072"/>
                </a:lnTo>
                <a:lnTo>
                  <a:pt x="76962" y="965072"/>
                </a:lnTo>
                <a:lnTo>
                  <a:pt x="76965" y="960119"/>
                </a:lnTo>
                <a:lnTo>
                  <a:pt x="66675" y="960119"/>
                </a:lnTo>
                <a:lnTo>
                  <a:pt x="70615" y="956967"/>
                </a:lnTo>
                <a:lnTo>
                  <a:pt x="64270" y="951880"/>
                </a:lnTo>
                <a:close/>
              </a:path>
              <a:path w="142239" h="973455">
                <a:moveTo>
                  <a:pt x="132969" y="907160"/>
                </a:moveTo>
                <a:lnTo>
                  <a:pt x="130175" y="909319"/>
                </a:lnTo>
                <a:lnTo>
                  <a:pt x="76973" y="951880"/>
                </a:lnTo>
                <a:lnTo>
                  <a:pt x="76962" y="965072"/>
                </a:lnTo>
                <a:lnTo>
                  <a:pt x="80786" y="965072"/>
                </a:lnTo>
                <a:lnTo>
                  <a:pt x="138175" y="919226"/>
                </a:lnTo>
                <a:lnTo>
                  <a:pt x="140843" y="917066"/>
                </a:lnTo>
                <a:lnTo>
                  <a:pt x="141350" y="913129"/>
                </a:lnTo>
                <a:lnTo>
                  <a:pt x="136906" y="907668"/>
                </a:lnTo>
                <a:lnTo>
                  <a:pt x="132969" y="907160"/>
                </a:lnTo>
                <a:close/>
              </a:path>
              <a:path w="142239" h="973455">
                <a:moveTo>
                  <a:pt x="70615" y="956967"/>
                </a:moveTo>
                <a:lnTo>
                  <a:pt x="66675" y="960119"/>
                </a:lnTo>
                <a:lnTo>
                  <a:pt x="74549" y="960119"/>
                </a:lnTo>
                <a:lnTo>
                  <a:pt x="70615" y="956967"/>
                </a:lnTo>
                <a:close/>
              </a:path>
              <a:path w="142239" h="973455">
                <a:moveTo>
                  <a:pt x="76970" y="951883"/>
                </a:moveTo>
                <a:lnTo>
                  <a:pt x="70615" y="956967"/>
                </a:lnTo>
                <a:lnTo>
                  <a:pt x="74549" y="960119"/>
                </a:lnTo>
                <a:lnTo>
                  <a:pt x="76965" y="960119"/>
                </a:lnTo>
                <a:lnTo>
                  <a:pt x="76970" y="951883"/>
                </a:lnTo>
                <a:close/>
              </a:path>
              <a:path w="142239" h="973455">
                <a:moveTo>
                  <a:pt x="71243" y="16233"/>
                </a:moveTo>
                <a:lnTo>
                  <a:pt x="64888" y="21317"/>
                </a:lnTo>
                <a:lnTo>
                  <a:pt x="64273" y="951883"/>
                </a:lnTo>
                <a:lnTo>
                  <a:pt x="70615" y="956967"/>
                </a:lnTo>
                <a:lnTo>
                  <a:pt x="76970" y="951883"/>
                </a:lnTo>
                <a:lnTo>
                  <a:pt x="77585" y="21317"/>
                </a:lnTo>
                <a:lnTo>
                  <a:pt x="71243" y="16233"/>
                </a:lnTo>
                <a:close/>
              </a:path>
              <a:path w="142239" h="973455">
                <a:moveTo>
                  <a:pt x="81402" y="8127"/>
                </a:moveTo>
                <a:lnTo>
                  <a:pt x="77596" y="8127"/>
                </a:lnTo>
                <a:lnTo>
                  <a:pt x="77588" y="21320"/>
                </a:lnTo>
                <a:lnTo>
                  <a:pt x="130682" y="63880"/>
                </a:lnTo>
                <a:lnTo>
                  <a:pt x="133476" y="66166"/>
                </a:lnTo>
                <a:lnTo>
                  <a:pt x="137413" y="65658"/>
                </a:lnTo>
                <a:lnTo>
                  <a:pt x="139700" y="62991"/>
                </a:lnTo>
                <a:lnTo>
                  <a:pt x="141858" y="60197"/>
                </a:lnTo>
                <a:lnTo>
                  <a:pt x="141350" y="56260"/>
                </a:lnTo>
                <a:lnTo>
                  <a:pt x="138683" y="53975"/>
                </a:lnTo>
                <a:lnTo>
                  <a:pt x="81402" y="8127"/>
                </a:lnTo>
                <a:close/>
              </a:path>
              <a:path w="142239" h="973455">
                <a:moveTo>
                  <a:pt x="71246" y="0"/>
                </a:moveTo>
                <a:lnTo>
                  <a:pt x="3682" y="53975"/>
                </a:lnTo>
                <a:lnTo>
                  <a:pt x="1015" y="56133"/>
                </a:lnTo>
                <a:lnTo>
                  <a:pt x="507" y="60070"/>
                </a:lnTo>
                <a:lnTo>
                  <a:pt x="4952" y="65531"/>
                </a:lnTo>
                <a:lnTo>
                  <a:pt x="8889" y="66039"/>
                </a:lnTo>
                <a:lnTo>
                  <a:pt x="11683" y="63880"/>
                </a:lnTo>
                <a:lnTo>
                  <a:pt x="64885" y="21320"/>
                </a:lnTo>
                <a:lnTo>
                  <a:pt x="64896" y="8127"/>
                </a:lnTo>
                <a:lnTo>
                  <a:pt x="81402" y="8127"/>
                </a:lnTo>
                <a:lnTo>
                  <a:pt x="71246" y="0"/>
                </a:lnTo>
                <a:close/>
              </a:path>
              <a:path w="142239" h="973455">
                <a:moveTo>
                  <a:pt x="77593" y="13080"/>
                </a:moveTo>
                <a:lnTo>
                  <a:pt x="75183" y="13080"/>
                </a:lnTo>
                <a:lnTo>
                  <a:pt x="71243" y="16233"/>
                </a:lnTo>
                <a:lnTo>
                  <a:pt x="77588" y="21320"/>
                </a:lnTo>
                <a:lnTo>
                  <a:pt x="77593" y="13080"/>
                </a:lnTo>
                <a:close/>
              </a:path>
              <a:path w="142239" h="973455">
                <a:moveTo>
                  <a:pt x="77596" y="8127"/>
                </a:moveTo>
                <a:lnTo>
                  <a:pt x="64896" y="8127"/>
                </a:lnTo>
                <a:lnTo>
                  <a:pt x="64888" y="21317"/>
                </a:lnTo>
                <a:lnTo>
                  <a:pt x="71243" y="16233"/>
                </a:lnTo>
                <a:lnTo>
                  <a:pt x="67309" y="13080"/>
                </a:lnTo>
                <a:lnTo>
                  <a:pt x="77593" y="13080"/>
                </a:lnTo>
                <a:lnTo>
                  <a:pt x="77596" y="8127"/>
                </a:lnTo>
                <a:close/>
              </a:path>
              <a:path w="142239" h="973455">
                <a:moveTo>
                  <a:pt x="75183" y="13080"/>
                </a:moveTo>
                <a:lnTo>
                  <a:pt x="67309" y="13080"/>
                </a:lnTo>
                <a:lnTo>
                  <a:pt x="71243" y="16233"/>
                </a:lnTo>
                <a:lnTo>
                  <a:pt x="75183" y="130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1094739" y="777874"/>
            <a:ext cx="1028700" cy="342900"/>
          </a:xfrm>
          <a:custGeom>
            <a:avLst/>
            <a:gdLst/>
            <a:ahLst/>
            <a:cxnLst/>
            <a:rect l="l" t="t" r="r" b="b"/>
            <a:pathLst>
              <a:path w="1028700" h="342900">
                <a:moveTo>
                  <a:pt x="0" y="342900"/>
                </a:moveTo>
                <a:lnTo>
                  <a:pt x="1028699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1090523" y="1123949"/>
            <a:ext cx="1038860" cy="312420"/>
          </a:xfrm>
          <a:custGeom>
            <a:avLst/>
            <a:gdLst/>
            <a:ahLst/>
            <a:cxnLst/>
            <a:rect l="l" t="t" r="r" b="b"/>
            <a:pathLst>
              <a:path w="1038860" h="312419">
                <a:moveTo>
                  <a:pt x="0" y="0"/>
                </a:moveTo>
                <a:lnTo>
                  <a:pt x="1038377" y="31241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113914" y="743584"/>
            <a:ext cx="800100" cy="76200"/>
          </a:xfrm>
          <a:custGeom>
            <a:avLst/>
            <a:gdLst/>
            <a:ahLst/>
            <a:cxnLst/>
            <a:rect l="l" t="t" r="r" b="b"/>
            <a:pathLst>
              <a:path w="800100" h="76200">
                <a:moveTo>
                  <a:pt x="723900" y="0"/>
                </a:moveTo>
                <a:lnTo>
                  <a:pt x="745064" y="31746"/>
                </a:lnTo>
                <a:lnTo>
                  <a:pt x="749300" y="31750"/>
                </a:lnTo>
                <a:lnTo>
                  <a:pt x="749300" y="44450"/>
                </a:lnTo>
                <a:lnTo>
                  <a:pt x="745066" y="44450"/>
                </a:lnTo>
                <a:lnTo>
                  <a:pt x="723900" y="76200"/>
                </a:lnTo>
                <a:lnTo>
                  <a:pt x="787400" y="44450"/>
                </a:lnTo>
                <a:lnTo>
                  <a:pt x="749300" y="44450"/>
                </a:lnTo>
                <a:lnTo>
                  <a:pt x="787407" y="44446"/>
                </a:lnTo>
                <a:lnTo>
                  <a:pt x="800100" y="38100"/>
                </a:lnTo>
                <a:lnTo>
                  <a:pt x="723900" y="0"/>
                </a:lnTo>
                <a:close/>
              </a:path>
              <a:path w="800100" h="76200">
                <a:moveTo>
                  <a:pt x="749300" y="38100"/>
                </a:moveTo>
                <a:lnTo>
                  <a:pt x="745069" y="44446"/>
                </a:lnTo>
                <a:lnTo>
                  <a:pt x="749300" y="44450"/>
                </a:lnTo>
                <a:lnTo>
                  <a:pt x="749300" y="38100"/>
                </a:lnTo>
                <a:close/>
              </a:path>
              <a:path w="800100" h="76200">
                <a:moveTo>
                  <a:pt x="0" y="31115"/>
                </a:moveTo>
                <a:lnTo>
                  <a:pt x="0" y="43815"/>
                </a:lnTo>
                <a:lnTo>
                  <a:pt x="745069" y="44446"/>
                </a:lnTo>
                <a:lnTo>
                  <a:pt x="749300" y="38100"/>
                </a:lnTo>
                <a:lnTo>
                  <a:pt x="745064" y="31746"/>
                </a:lnTo>
                <a:lnTo>
                  <a:pt x="0" y="31115"/>
                </a:lnTo>
                <a:close/>
              </a:path>
              <a:path w="800100" h="76200">
                <a:moveTo>
                  <a:pt x="745064" y="31746"/>
                </a:moveTo>
                <a:lnTo>
                  <a:pt x="749300" y="38100"/>
                </a:lnTo>
                <a:lnTo>
                  <a:pt x="749300" y="31750"/>
                </a:lnTo>
                <a:lnTo>
                  <a:pt x="745064" y="317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2127885" y="1433194"/>
            <a:ext cx="800100" cy="635"/>
          </a:xfrm>
          <a:custGeom>
            <a:avLst/>
            <a:gdLst/>
            <a:ahLst/>
            <a:cxnLst/>
            <a:rect l="l" t="t" r="r" b="b"/>
            <a:pathLst>
              <a:path w="800100" h="634">
                <a:moveTo>
                  <a:pt x="0" y="0"/>
                </a:moveTo>
                <a:lnTo>
                  <a:pt x="800100" y="63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3599815" y="1088389"/>
            <a:ext cx="2400300" cy="76200"/>
          </a:xfrm>
          <a:custGeom>
            <a:avLst/>
            <a:gdLst/>
            <a:ahLst/>
            <a:cxnLst/>
            <a:rect l="l" t="t" r="r" b="b"/>
            <a:pathLst>
              <a:path w="2400300" h="76200">
                <a:moveTo>
                  <a:pt x="2324100" y="44446"/>
                </a:moveTo>
                <a:lnTo>
                  <a:pt x="2324100" y="76200"/>
                </a:lnTo>
                <a:lnTo>
                  <a:pt x="2387600" y="44450"/>
                </a:lnTo>
                <a:lnTo>
                  <a:pt x="2324100" y="44446"/>
                </a:lnTo>
                <a:close/>
              </a:path>
              <a:path w="2400300" h="76200">
                <a:moveTo>
                  <a:pt x="2324100" y="31746"/>
                </a:moveTo>
                <a:lnTo>
                  <a:pt x="2324100" y="44446"/>
                </a:lnTo>
                <a:lnTo>
                  <a:pt x="2336800" y="44450"/>
                </a:lnTo>
                <a:lnTo>
                  <a:pt x="2336800" y="31750"/>
                </a:lnTo>
                <a:lnTo>
                  <a:pt x="2324100" y="31746"/>
                </a:lnTo>
                <a:close/>
              </a:path>
              <a:path w="2400300" h="76200">
                <a:moveTo>
                  <a:pt x="2324100" y="0"/>
                </a:moveTo>
                <a:lnTo>
                  <a:pt x="2324100" y="31746"/>
                </a:lnTo>
                <a:lnTo>
                  <a:pt x="2336800" y="31750"/>
                </a:lnTo>
                <a:lnTo>
                  <a:pt x="2336800" y="44450"/>
                </a:lnTo>
                <a:lnTo>
                  <a:pt x="2387606" y="44446"/>
                </a:lnTo>
                <a:lnTo>
                  <a:pt x="2400300" y="38100"/>
                </a:lnTo>
                <a:lnTo>
                  <a:pt x="2324100" y="0"/>
                </a:lnTo>
                <a:close/>
              </a:path>
              <a:path w="2400300" h="76200">
                <a:moveTo>
                  <a:pt x="0" y="31115"/>
                </a:moveTo>
                <a:lnTo>
                  <a:pt x="0" y="43815"/>
                </a:lnTo>
                <a:lnTo>
                  <a:pt x="2324100" y="44446"/>
                </a:lnTo>
                <a:lnTo>
                  <a:pt x="2324100" y="31746"/>
                </a:lnTo>
                <a:lnTo>
                  <a:pt x="0" y="311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4871084" y="611504"/>
            <a:ext cx="635" cy="1007744"/>
          </a:xfrm>
          <a:custGeom>
            <a:avLst/>
            <a:gdLst/>
            <a:ahLst/>
            <a:cxnLst/>
            <a:rect l="l" t="t" r="r" b="b"/>
            <a:pathLst>
              <a:path w="635" h="1007744">
                <a:moveTo>
                  <a:pt x="0" y="1007745"/>
                </a:moveTo>
                <a:lnTo>
                  <a:pt x="635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878834" y="339851"/>
            <a:ext cx="988060" cy="448309"/>
          </a:xfrm>
          <a:custGeom>
            <a:avLst/>
            <a:gdLst/>
            <a:ahLst/>
            <a:cxnLst/>
            <a:rect l="l" t="t" r="r" b="b"/>
            <a:pathLst>
              <a:path w="988060" h="448309">
                <a:moveTo>
                  <a:pt x="0" y="0"/>
                </a:moveTo>
                <a:lnTo>
                  <a:pt x="987551" y="44805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3876294" y="1436877"/>
            <a:ext cx="994410" cy="433705"/>
          </a:xfrm>
          <a:custGeom>
            <a:avLst/>
            <a:gdLst/>
            <a:ahLst/>
            <a:cxnLst/>
            <a:rect l="l" t="t" r="r" b="b"/>
            <a:pathLst>
              <a:path w="994410" h="433705">
                <a:moveTo>
                  <a:pt x="0" y="433324"/>
                </a:moveTo>
                <a:lnTo>
                  <a:pt x="993901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4857115" y="745489"/>
            <a:ext cx="800100" cy="76200"/>
          </a:xfrm>
          <a:custGeom>
            <a:avLst/>
            <a:gdLst/>
            <a:ahLst/>
            <a:cxnLst/>
            <a:rect l="l" t="t" r="r" b="b"/>
            <a:pathLst>
              <a:path w="800100" h="76200">
                <a:moveTo>
                  <a:pt x="723900" y="0"/>
                </a:moveTo>
                <a:lnTo>
                  <a:pt x="745064" y="31746"/>
                </a:lnTo>
                <a:lnTo>
                  <a:pt x="749300" y="31750"/>
                </a:lnTo>
                <a:lnTo>
                  <a:pt x="749300" y="44450"/>
                </a:lnTo>
                <a:lnTo>
                  <a:pt x="745066" y="44450"/>
                </a:lnTo>
                <a:lnTo>
                  <a:pt x="723900" y="76200"/>
                </a:lnTo>
                <a:lnTo>
                  <a:pt x="787400" y="44450"/>
                </a:lnTo>
                <a:lnTo>
                  <a:pt x="749300" y="44450"/>
                </a:lnTo>
                <a:lnTo>
                  <a:pt x="787407" y="44446"/>
                </a:lnTo>
                <a:lnTo>
                  <a:pt x="800100" y="38100"/>
                </a:lnTo>
                <a:lnTo>
                  <a:pt x="723900" y="0"/>
                </a:lnTo>
                <a:close/>
              </a:path>
              <a:path w="800100" h="76200">
                <a:moveTo>
                  <a:pt x="749300" y="38100"/>
                </a:moveTo>
                <a:lnTo>
                  <a:pt x="745069" y="44446"/>
                </a:lnTo>
                <a:lnTo>
                  <a:pt x="749300" y="44450"/>
                </a:lnTo>
                <a:lnTo>
                  <a:pt x="749300" y="38100"/>
                </a:lnTo>
                <a:close/>
              </a:path>
              <a:path w="800100" h="76200">
                <a:moveTo>
                  <a:pt x="0" y="31115"/>
                </a:moveTo>
                <a:lnTo>
                  <a:pt x="0" y="43815"/>
                </a:lnTo>
                <a:lnTo>
                  <a:pt x="745069" y="44446"/>
                </a:lnTo>
                <a:lnTo>
                  <a:pt x="749300" y="38100"/>
                </a:lnTo>
                <a:lnTo>
                  <a:pt x="745064" y="31746"/>
                </a:lnTo>
                <a:lnTo>
                  <a:pt x="0" y="31115"/>
                </a:lnTo>
                <a:close/>
              </a:path>
              <a:path w="800100" h="76200">
                <a:moveTo>
                  <a:pt x="745064" y="31746"/>
                </a:moveTo>
                <a:lnTo>
                  <a:pt x="749300" y="38100"/>
                </a:lnTo>
                <a:lnTo>
                  <a:pt x="749300" y="31750"/>
                </a:lnTo>
                <a:lnTo>
                  <a:pt x="745064" y="317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4871084" y="1435099"/>
            <a:ext cx="800100" cy="635"/>
          </a:xfrm>
          <a:custGeom>
            <a:avLst/>
            <a:gdLst/>
            <a:ahLst/>
            <a:cxnLst/>
            <a:rect l="l" t="t" r="r" b="b"/>
            <a:pathLst>
              <a:path w="800100" h="634">
                <a:moveTo>
                  <a:pt x="0" y="0"/>
                </a:moveTo>
                <a:lnTo>
                  <a:pt x="800100" y="634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2145538" y="936752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049832" y="915415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602604" y="942847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F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889372" y="936752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777994" y="548639"/>
            <a:ext cx="90805" cy="66675"/>
          </a:xfrm>
          <a:custGeom>
            <a:avLst/>
            <a:gdLst/>
            <a:ahLst/>
            <a:cxnLst/>
            <a:rect l="l" t="t" r="r" b="b"/>
            <a:pathLst>
              <a:path w="90804" h="66675">
                <a:moveTo>
                  <a:pt x="0" y="0"/>
                </a:moveTo>
                <a:lnTo>
                  <a:pt x="90296" y="6667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4871465" y="545337"/>
            <a:ext cx="85090" cy="73660"/>
          </a:xfrm>
          <a:custGeom>
            <a:avLst/>
            <a:gdLst/>
            <a:ahLst/>
            <a:cxnLst/>
            <a:rect l="l" t="t" r="r" b="b"/>
            <a:pathLst>
              <a:path w="85089" h="73659">
                <a:moveTo>
                  <a:pt x="0" y="73278"/>
                </a:moveTo>
                <a:lnTo>
                  <a:pt x="84962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870703" y="1617344"/>
            <a:ext cx="90805" cy="66675"/>
          </a:xfrm>
          <a:custGeom>
            <a:avLst/>
            <a:gdLst/>
            <a:ahLst/>
            <a:cxnLst/>
            <a:rect l="l" t="t" r="r" b="b"/>
            <a:pathLst>
              <a:path w="90804" h="66675">
                <a:moveTo>
                  <a:pt x="90297" y="66675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782565" y="1614042"/>
            <a:ext cx="85090" cy="73660"/>
          </a:xfrm>
          <a:custGeom>
            <a:avLst/>
            <a:gdLst/>
            <a:ahLst/>
            <a:cxnLst/>
            <a:rect l="l" t="t" r="r" b="b"/>
            <a:pathLst>
              <a:path w="85089" h="73660">
                <a:moveTo>
                  <a:pt x="84962" y="0"/>
                </a:moveTo>
                <a:lnTo>
                  <a:pt x="0" y="7327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633848" y="682751"/>
            <a:ext cx="988060" cy="448309"/>
          </a:xfrm>
          <a:custGeom>
            <a:avLst/>
            <a:gdLst/>
            <a:ahLst/>
            <a:cxnLst/>
            <a:rect l="l" t="t" r="r" b="b"/>
            <a:pathLst>
              <a:path w="988060" h="448309">
                <a:moveTo>
                  <a:pt x="0" y="0"/>
                </a:moveTo>
                <a:lnTo>
                  <a:pt x="987551" y="448055"/>
                </a:lnTo>
              </a:path>
            </a:pathLst>
          </a:custGeom>
          <a:ln w="9525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595114" y="1124457"/>
            <a:ext cx="994410" cy="433705"/>
          </a:xfrm>
          <a:custGeom>
            <a:avLst/>
            <a:gdLst/>
            <a:ahLst/>
            <a:cxnLst/>
            <a:rect l="l" t="t" r="r" b="b"/>
            <a:pathLst>
              <a:path w="994410" h="433705">
                <a:moveTo>
                  <a:pt x="0" y="433324"/>
                </a:moveTo>
                <a:lnTo>
                  <a:pt x="993901" y="0"/>
                </a:lnTo>
              </a:path>
            </a:pathLst>
          </a:custGeom>
          <a:ln w="9524">
            <a:solidFill>
              <a:srgbClr val="000000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45513" y="3860291"/>
            <a:ext cx="141605" cy="905510"/>
          </a:xfrm>
          <a:custGeom>
            <a:avLst/>
            <a:gdLst/>
            <a:ahLst/>
            <a:cxnLst/>
            <a:rect l="l" t="t" r="r" b="b"/>
            <a:pathLst>
              <a:path w="141605" h="905510">
                <a:moveTo>
                  <a:pt x="8381" y="839216"/>
                </a:moveTo>
                <a:lnTo>
                  <a:pt x="4318" y="839597"/>
                </a:lnTo>
                <a:lnTo>
                  <a:pt x="2159" y="842391"/>
                </a:lnTo>
                <a:lnTo>
                  <a:pt x="0" y="845058"/>
                </a:lnTo>
                <a:lnTo>
                  <a:pt x="381" y="849122"/>
                </a:lnTo>
                <a:lnTo>
                  <a:pt x="3175" y="851281"/>
                </a:lnTo>
                <a:lnTo>
                  <a:pt x="70612" y="905256"/>
                </a:lnTo>
                <a:lnTo>
                  <a:pt x="80767" y="897128"/>
                </a:lnTo>
                <a:lnTo>
                  <a:pt x="64262" y="897128"/>
                </a:lnTo>
                <a:lnTo>
                  <a:pt x="64262" y="883945"/>
                </a:lnTo>
                <a:lnTo>
                  <a:pt x="8381" y="839216"/>
                </a:lnTo>
                <a:close/>
              </a:path>
              <a:path w="141605" h="905510">
                <a:moveTo>
                  <a:pt x="64262" y="883945"/>
                </a:moveTo>
                <a:lnTo>
                  <a:pt x="64262" y="897128"/>
                </a:lnTo>
                <a:lnTo>
                  <a:pt x="76962" y="897128"/>
                </a:lnTo>
                <a:lnTo>
                  <a:pt x="76962" y="892175"/>
                </a:lnTo>
                <a:lnTo>
                  <a:pt x="66675" y="892175"/>
                </a:lnTo>
                <a:lnTo>
                  <a:pt x="70612" y="889025"/>
                </a:lnTo>
                <a:lnTo>
                  <a:pt x="64262" y="883945"/>
                </a:lnTo>
                <a:close/>
              </a:path>
              <a:path w="141605" h="905510">
                <a:moveTo>
                  <a:pt x="132842" y="839216"/>
                </a:moveTo>
                <a:lnTo>
                  <a:pt x="76962" y="883945"/>
                </a:lnTo>
                <a:lnTo>
                  <a:pt x="76962" y="897128"/>
                </a:lnTo>
                <a:lnTo>
                  <a:pt x="80767" y="897128"/>
                </a:lnTo>
                <a:lnTo>
                  <a:pt x="138049" y="851281"/>
                </a:lnTo>
                <a:lnTo>
                  <a:pt x="140843" y="849122"/>
                </a:lnTo>
                <a:lnTo>
                  <a:pt x="141224" y="845058"/>
                </a:lnTo>
                <a:lnTo>
                  <a:pt x="139064" y="842391"/>
                </a:lnTo>
                <a:lnTo>
                  <a:pt x="136906" y="839597"/>
                </a:lnTo>
                <a:lnTo>
                  <a:pt x="132842" y="839216"/>
                </a:lnTo>
                <a:close/>
              </a:path>
              <a:path w="141605" h="905510">
                <a:moveTo>
                  <a:pt x="70612" y="889025"/>
                </a:moveTo>
                <a:lnTo>
                  <a:pt x="66675" y="892175"/>
                </a:lnTo>
                <a:lnTo>
                  <a:pt x="74549" y="892175"/>
                </a:lnTo>
                <a:lnTo>
                  <a:pt x="70612" y="889025"/>
                </a:lnTo>
                <a:close/>
              </a:path>
              <a:path w="141605" h="905510">
                <a:moveTo>
                  <a:pt x="76962" y="883945"/>
                </a:moveTo>
                <a:lnTo>
                  <a:pt x="70612" y="889025"/>
                </a:lnTo>
                <a:lnTo>
                  <a:pt x="74549" y="892175"/>
                </a:lnTo>
                <a:lnTo>
                  <a:pt x="76962" y="892175"/>
                </a:lnTo>
                <a:lnTo>
                  <a:pt x="76962" y="883945"/>
                </a:lnTo>
                <a:close/>
              </a:path>
              <a:path w="141605" h="905510">
                <a:moveTo>
                  <a:pt x="70612" y="16230"/>
                </a:moveTo>
                <a:lnTo>
                  <a:pt x="64262" y="21310"/>
                </a:lnTo>
                <a:lnTo>
                  <a:pt x="64262" y="883945"/>
                </a:lnTo>
                <a:lnTo>
                  <a:pt x="70612" y="889025"/>
                </a:lnTo>
                <a:lnTo>
                  <a:pt x="76962" y="883945"/>
                </a:lnTo>
                <a:lnTo>
                  <a:pt x="76962" y="21310"/>
                </a:lnTo>
                <a:lnTo>
                  <a:pt x="70612" y="16230"/>
                </a:lnTo>
                <a:close/>
              </a:path>
              <a:path w="141605" h="905510">
                <a:moveTo>
                  <a:pt x="70612" y="0"/>
                </a:moveTo>
                <a:lnTo>
                  <a:pt x="3175" y="53975"/>
                </a:lnTo>
                <a:lnTo>
                  <a:pt x="381" y="56134"/>
                </a:lnTo>
                <a:lnTo>
                  <a:pt x="0" y="60198"/>
                </a:lnTo>
                <a:lnTo>
                  <a:pt x="2159" y="62865"/>
                </a:lnTo>
                <a:lnTo>
                  <a:pt x="4318" y="65659"/>
                </a:lnTo>
                <a:lnTo>
                  <a:pt x="8381" y="66040"/>
                </a:lnTo>
                <a:lnTo>
                  <a:pt x="64262" y="21310"/>
                </a:lnTo>
                <a:lnTo>
                  <a:pt x="64262" y="8127"/>
                </a:lnTo>
                <a:lnTo>
                  <a:pt x="80767" y="8127"/>
                </a:lnTo>
                <a:lnTo>
                  <a:pt x="70612" y="0"/>
                </a:lnTo>
                <a:close/>
              </a:path>
              <a:path w="141605" h="905510">
                <a:moveTo>
                  <a:pt x="80767" y="8127"/>
                </a:moveTo>
                <a:lnTo>
                  <a:pt x="76962" y="8127"/>
                </a:lnTo>
                <a:lnTo>
                  <a:pt x="76962" y="21310"/>
                </a:lnTo>
                <a:lnTo>
                  <a:pt x="132842" y="66040"/>
                </a:lnTo>
                <a:lnTo>
                  <a:pt x="136906" y="65659"/>
                </a:lnTo>
                <a:lnTo>
                  <a:pt x="139064" y="62865"/>
                </a:lnTo>
                <a:lnTo>
                  <a:pt x="141224" y="60198"/>
                </a:lnTo>
                <a:lnTo>
                  <a:pt x="140843" y="56134"/>
                </a:lnTo>
                <a:lnTo>
                  <a:pt x="138049" y="53975"/>
                </a:lnTo>
                <a:lnTo>
                  <a:pt x="80767" y="8127"/>
                </a:lnTo>
                <a:close/>
              </a:path>
              <a:path w="141605" h="905510">
                <a:moveTo>
                  <a:pt x="76962" y="8127"/>
                </a:moveTo>
                <a:lnTo>
                  <a:pt x="64262" y="8127"/>
                </a:lnTo>
                <a:lnTo>
                  <a:pt x="64262" y="21310"/>
                </a:lnTo>
                <a:lnTo>
                  <a:pt x="70612" y="16230"/>
                </a:lnTo>
                <a:lnTo>
                  <a:pt x="66675" y="13081"/>
                </a:lnTo>
                <a:lnTo>
                  <a:pt x="76962" y="13081"/>
                </a:lnTo>
                <a:lnTo>
                  <a:pt x="76962" y="8127"/>
                </a:lnTo>
                <a:close/>
              </a:path>
              <a:path w="141605" h="905510">
                <a:moveTo>
                  <a:pt x="76962" y="13081"/>
                </a:moveTo>
                <a:lnTo>
                  <a:pt x="74549" y="13081"/>
                </a:lnTo>
                <a:lnTo>
                  <a:pt x="70612" y="16230"/>
                </a:lnTo>
                <a:lnTo>
                  <a:pt x="76962" y="21310"/>
                </a:lnTo>
                <a:lnTo>
                  <a:pt x="76962" y="13081"/>
                </a:lnTo>
                <a:close/>
              </a:path>
              <a:path w="141605" h="905510">
                <a:moveTo>
                  <a:pt x="74549" y="13081"/>
                </a:moveTo>
                <a:lnTo>
                  <a:pt x="66675" y="13081"/>
                </a:lnTo>
                <a:lnTo>
                  <a:pt x="70612" y="16230"/>
                </a:lnTo>
                <a:lnTo>
                  <a:pt x="74549" y="130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93494" y="4204969"/>
            <a:ext cx="1524000" cy="76200"/>
          </a:xfrm>
          <a:custGeom>
            <a:avLst/>
            <a:gdLst/>
            <a:ahLst/>
            <a:cxnLst/>
            <a:rect l="l" t="t" r="r" b="b"/>
            <a:pathLst>
              <a:path w="1524000" h="76200">
                <a:moveTo>
                  <a:pt x="1447800" y="0"/>
                </a:moveTo>
                <a:lnTo>
                  <a:pt x="1447800" y="76200"/>
                </a:lnTo>
                <a:lnTo>
                  <a:pt x="1511300" y="44450"/>
                </a:lnTo>
                <a:lnTo>
                  <a:pt x="1460500" y="44450"/>
                </a:lnTo>
                <a:lnTo>
                  <a:pt x="1460500" y="31750"/>
                </a:lnTo>
                <a:lnTo>
                  <a:pt x="1511300" y="31750"/>
                </a:lnTo>
                <a:lnTo>
                  <a:pt x="1447800" y="0"/>
                </a:lnTo>
                <a:close/>
              </a:path>
              <a:path w="1524000" h="76200">
                <a:moveTo>
                  <a:pt x="14478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447800" y="44450"/>
                </a:lnTo>
                <a:lnTo>
                  <a:pt x="1447800" y="31750"/>
                </a:lnTo>
                <a:close/>
              </a:path>
              <a:path w="1524000" h="76200">
                <a:moveTo>
                  <a:pt x="1511300" y="31750"/>
                </a:moveTo>
                <a:lnTo>
                  <a:pt x="1460500" y="31750"/>
                </a:lnTo>
                <a:lnTo>
                  <a:pt x="1460500" y="44450"/>
                </a:lnTo>
                <a:lnTo>
                  <a:pt x="1511300" y="44450"/>
                </a:lnTo>
                <a:lnTo>
                  <a:pt x="1524000" y="38100"/>
                </a:lnTo>
                <a:lnTo>
                  <a:pt x="15113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2512695" y="4217669"/>
            <a:ext cx="0" cy="101600"/>
          </a:xfrm>
          <a:custGeom>
            <a:avLst/>
            <a:gdLst/>
            <a:ahLst/>
            <a:cxnLst/>
            <a:rect l="l" t="t" r="r" b="b"/>
            <a:pathLst>
              <a:path h="101600">
                <a:moveTo>
                  <a:pt x="0" y="0"/>
                </a:moveTo>
                <a:lnTo>
                  <a:pt x="0" y="1016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 txBox="1"/>
          <p:nvPr/>
        </p:nvSpPr>
        <p:spPr>
          <a:xfrm>
            <a:off x="2372614" y="4296282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Times New Roman"/>
                <a:cs typeface="Times New Roman"/>
              </a:rPr>
              <a:t>F'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/>
          <p:nvPr/>
        </p:nvSpPr>
        <p:spPr>
          <a:xfrm>
            <a:off x="2042795" y="4065269"/>
            <a:ext cx="342900" cy="254000"/>
          </a:xfrm>
          <a:custGeom>
            <a:avLst/>
            <a:gdLst/>
            <a:ahLst/>
            <a:cxnLst/>
            <a:rect l="l" t="t" r="r" b="b"/>
            <a:pathLst>
              <a:path w="342900" h="254000">
                <a:moveTo>
                  <a:pt x="342900" y="0"/>
                </a:moveTo>
                <a:lnTo>
                  <a:pt x="0" y="0"/>
                </a:lnTo>
                <a:lnTo>
                  <a:pt x="0" y="253999"/>
                </a:lnTo>
                <a:lnTo>
                  <a:pt x="342900" y="253999"/>
                </a:lnTo>
                <a:lnTo>
                  <a:pt x="34290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 txBox="1"/>
          <p:nvPr/>
        </p:nvSpPr>
        <p:spPr>
          <a:xfrm>
            <a:off x="2029714" y="4043298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1293494" y="3995419"/>
            <a:ext cx="723900" cy="0"/>
          </a:xfrm>
          <a:custGeom>
            <a:avLst/>
            <a:gdLst/>
            <a:ahLst/>
            <a:cxnLst/>
            <a:rect l="l" t="t" r="r" b="b"/>
            <a:pathLst>
              <a:path w="723900">
                <a:moveTo>
                  <a:pt x="0" y="0"/>
                </a:moveTo>
                <a:lnTo>
                  <a:pt x="7239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014601" y="3989704"/>
            <a:ext cx="868044" cy="439420"/>
          </a:xfrm>
          <a:custGeom>
            <a:avLst/>
            <a:gdLst/>
            <a:ahLst/>
            <a:cxnLst/>
            <a:rect l="l" t="t" r="r" b="b"/>
            <a:pathLst>
              <a:path w="868044" h="439420">
                <a:moveTo>
                  <a:pt x="832602" y="421599"/>
                </a:moveTo>
                <a:lnTo>
                  <a:pt x="764413" y="426338"/>
                </a:lnTo>
                <a:lnTo>
                  <a:pt x="761746" y="429387"/>
                </a:lnTo>
                <a:lnTo>
                  <a:pt x="762254" y="436371"/>
                </a:lnTo>
                <a:lnTo>
                  <a:pt x="765301" y="439038"/>
                </a:lnTo>
                <a:lnTo>
                  <a:pt x="865868" y="431926"/>
                </a:lnTo>
                <a:lnTo>
                  <a:pt x="853567" y="431926"/>
                </a:lnTo>
                <a:lnTo>
                  <a:pt x="832602" y="421599"/>
                </a:lnTo>
                <a:close/>
              </a:path>
              <a:path w="868044" h="439420">
                <a:moveTo>
                  <a:pt x="845038" y="420738"/>
                </a:moveTo>
                <a:lnTo>
                  <a:pt x="832602" y="421599"/>
                </a:lnTo>
                <a:lnTo>
                  <a:pt x="853567" y="431926"/>
                </a:lnTo>
                <a:lnTo>
                  <a:pt x="854634" y="429767"/>
                </a:lnTo>
                <a:lnTo>
                  <a:pt x="851026" y="429767"/>
                </a:lnTo>
                <a:lnTo>
                  <a:pt x="845038" y="420738"/>
                </a:lnTo>
                <a:close/>
              </a:path>
              <a:path w="868044" h="439420">
                <a:moveTo>
                  <a:pt x="807085" y="345566"/>
                </a:moveTo>
                <a:lnTo>
                  <a:pt x="804037" y="347471"/>
                </a:lnTo>
                <a:lnTo>
                  <a:pt x="801116" y="349376"/>
                </a:lnTo>
                <a:lnTo>
                  <a:pt x="800354" y="353313"/>
                </a:lnTo>
                <a:lnTo>
                  <a:pt x="802259" y="356234"/>
                </a:lnTo>
                <a:lnTo>
                  <a:pt x="838072" y="410234"/>
                </a:lnTo>
                <a:lnTo>
                  <a:pt x="859155" y="420624"/>
                </a:lnTo>
                <a:lnTo>
                  <a:pt x="853567" y="431926"/>
                </a:lnTo>
                <a:lnTo>
                  <a:pt x="865868" y="431926"/>
                </a:lnTo>
                <a:lnTo>
                  <a:pt x="867663" y="431800"/>
                </a:lnTo>
                <a:lnTo>
                  <a:pt x="812926" y="349250"/>
                </a:lnTo>
                <a:lnTo>
                  <a:pt x="811022" y="346328"/>
                </a:lnTo>
                <a:lnTo>
                  <a:pt x="807085" y="345566"/>
                </a:lnTo>
                <a:close/>
              </a:path>
              <a:path w="868044" h="439420">
                <a:moveTo>
                  <a:pt x="855853" y="419988"/>
                </a:moveTo>
                <a:lnTo>
                  <a:pt x="845038" y="420738"/>
                </a:lnTo>
                <a:lnTo>
                  <a:pt x="851026" y="429767"/>
                </a:lnTo>
                <a:lnTo>
                  <a:pt x="855853" y="419988"/>
                </a:lnTo>
                <a:close/>
              </a:path>
              <a:path w="868044" h="439420">
                <a:moveTo>
                  <a:pt x="857866" y="419988"/>
                </a:moveTo>
                <a:lnTo>
                  <a:pt x="855853" y="419988"/>
                </a:lnTo>
                <a:lnTo>
                  <a:pt x="851026" y="429767"/>
                </a:lnTo>
                <a:lnTo>
                  <a:pt x="854634" y="429767"/>
                </a:lnTo>
                <a:lnTo>
                  <a:pt x="859155" y="420624"/>
                </a:lnTo>
                <a:lnTo>
                  <a:pt x="857866" y="419988"/>
                </a:lnTo>
                <a:close/>
              </a:path>
              <a:path w="868044" h="439420">
                <a:moveTo>
                  <a:pt x="5587" y="0"/>
                </a:moveTo>
                <a:lnTo>
                  <a:pt x="0" y="11429"/>
                </a:lnTo>
                <a:lnTo>
                  <a:pt x="832602" y="421599"/>
                </a:lnTo>
                <a:lnTo>
                  <a:pt x="845038" y="420738"/>
                </a:lnTo>
                <a:lnTo>
                  <a:pt x="838072" y="410234"/>
                </a:lnTo>
                <a:lnTo>
                  <a:pt x="5587" y="0"/>
                </a:lnTo>
                <a:close/>
              </a:path>
              <a:path w="868044" h="439420">
                <a:moveTo>
                  <a:pt x="838072" y="410234"/>
                </a:moveTo>
                <a:lnTo>
                  <a:pt x="845038" y="420738"/>
                </a:lnTo>
                <a:lnTo>
                  <a:pt x="855853" y="419988"/>
                </a:lnTo>
                <a:lnTo>
                  <a:pt x="857866" y="419988"/>
                </a:lnTo>
                <a:lnTo>
                  <a:pt x="838072" y="4102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4557395" y="3881119"/>
            <a:ext cx="0" cy="939800"/>
          </a:xfrm>
          <a:custGeom>
            <a:avLst/>
            <a:gdLst/>
            <a:ahLst/>
            <a:cxnLst/>
            <a:rect l="l" t="t" r="r" b="b"/>
            <a:pathLst>
              <a:path h="939800">
                <a:moveTo>
                  <a:pt x="0" y="0"/>
                </a:moveTo>
                <a:lnTo>
                  <a:pt x="0" y="93980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3833495" y="4243069"/>
            <a:ext cx="1524000" cy="76200"/>
          </a:xfrm>
          <a:custGeom>
            <a:avLst/>
            <a:gdLst/>
            <a:ahLst/>
            <a:cxnLst/>
            <a:rect l="l" t="t" r="r" b="b"/>
            <a:pathLst>
              <a:path w="1524000" h="76200">
                <a:moveTo>
                  <a:pt x="1447800" y="0"/>
                </a:moveTo>
                <a:lnTo>
                  <a:pt x="1447800" y="76200"/>
                </a:lnTo>
                <a:lnTo>
                  <a:pt x="1511300" y="44450"/>
                </a:lnTo>
                <a:lnTo>
                  <a:pt x="1460500" y="44450"/>
                </a:lnTo>
                <a:lnTo>
                  <a:pt x="1460500" y="31750"/>
                </a:lnTo>
                <a:lnTo>
                  <a:pt x="1511300" y="31750"/>
                </a:lnTo>
                <a:lnTo>
                  <a:pt x="1447800" y="0"/>
                </a:lnTo>
                <a:close/>
              </a:path>
              <a:path w="1524000" h="76200">
                <a:moveTo>
                  <a:pt x="1447800" y="31750"/>
                </a:moveTo>
                <a:lnTo>
                  <a:pt x="0" y="31750"/>
                </a:lnTo>
                <a:lnTo>
                  <a:pt x="0" y="44450"/>
                </a:lnTo>
                <a:lnTo>
                  <a:pt x="1447800" y="44450"/>
                </a:lnTo>
                <a:lnTo>
                  <a:pt x="1447800" y="31750"/>
                </a:lnTo>
                <a:close/>
              </a:path>
              <a:path w="1524000" h="76200">
                <a:moveTo>
                  <a:pt x="1511300" y="31750"/>
                </a:moveTo>
                <a:lnTo>
                  <a:pt x="1460500" y="31750"/>
                </a:lnTo>
                <a:lnTo>
                  <a:pt x="1460500" y="44450"/>
                </a:lnTo>
                <a:lnTo>
                  <a:pt x="1511300" y="44450"/>
                </a:lnTo>
                <a:lnTo>
                  <a:pt x="1524000" y="38100"/>
                </a:lnTo>
                <a:lnTo>
                  <a:pt x="1511300" y="317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 txBox="1"/>
          <p:nvPr/>
        </p:nvSpPr>
        <p:spPr>
          <a:xfrm>
            <a:off x="3910710" y="4334382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Times New Roman"/>
                <a:cs typeface="Times New Roman"/>
              </a:rPr>
              <a:t>F'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4" name="object 54"/>
          <p:cNvSpPr/>
          <p:nvPr/>
        </p:nvSpPr>
        <p:spPr>
          <a:xfrm>
            <a:off x="4582795" y="4103369"/>
            <a:ext cx="342900" cy="254000"/>
          </a:xfrm>
          <a:custGeom>
            <a:avLst/>
            <a:gdLst/>
            <a:ahLst/>
            <a:cxnLst/>
            <a:rect l="l" t="t" r="r" b="b"/>
            <a:pathLst>
              <a:path w="342900" h="254000">
                <a:moveTo>
                  <a:pt x="342900" y="0"/>
                </a:moveTo>
                <a:lnTo>
                  <a:pt x="0" y="0"/>
                </a:lnTo>
                <a:lnTo>
                  <a:pt x="0" y="253999"/>
                </a:lnTo>
                <a:lnTo>
                  <a:pt x="342900" y="253999"/>
                </a:lnTo>
                <a:lnTo>
                  <a:pt x="342900" y="0"/>
                </a:lnTo>
                <a:close/>
              </a:path>
            </a:pathLst>
          </a:custGeom>
          <a:solidFill>
            <a:srgbClr val="FFFFFF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 txBox="1"/>
          <p:nvPr/>
        </p:nvSpPr>
        <p:spPr>
          <a:xfrm>
            <a:off x="4570857" y="4081398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O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3871595" y="4033519"/>
            <a:ext cx="685800" cy="0"/>
          </a:xfrm>
          <a:custGeom>
            <a:avLst/>
            <a:gdLst/>
            <a:ahLst/>
            <a:cxnLst/>
            <a:rect l="l" t="t" r="r" b="b"/>
            <a:pathLst>
              <a:path w="685800">
                <a:moveTo>
                  <a:pt x="0" y="0"/>
                </a:moveTo>
                <a:lnTo>
                  <a:pt x="68580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4062095" y="4033519"/>
            <a:ext cx="482600" cy="247650"/>
          </a:xfrm>
          <a:custGeom>
            <a:avLst/>
            <a:gdLst/>
            <a:ahLst/>
            <a:cxnLst/>
            <a:rect l="l" t="t" r="r" b="b"/>
            <a:pathLst>
              <a:path w="482600" h="247650">
                <a:moveTo>
                  <a:pt x="0" y="247650"/>
                </a:moveTo>
                <a:lnTo>
                  <a:pt x="482600" y="0"/>
                </a:lnTo>
              </a:path>
            </a:pathLst>
          </a:custGeom>
          <a:ln w="9525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4460875" y="3815714"/>
            <a:ext cx="90170" cy="67945"/>
          </a:xfrm>
          <a:custGeom>
            <a:avLst/>
            <a:gdLst/>
            <a:ahLst/>
            <a:cxnLst/>
            <a:rect l="l" t="t" r="r" b="b"/>
            <a:pathLst>
              <a:path w="90170" h="67945">
                <a:moveTo>
                  <a:pt x="0" y="0"/>
                </a:moveTo>
                <a:lnTo>
                  <a:pt x="90170" y="6794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558029" y="3821429"/>
            <a:ext cx="90170" cy="67945"/>
          </a:xfrm>
          <a:custGeom>
            <a:avLst/>
            <a:gdLst/>
            <a:ahLst/>
            <a:cxnLst/>
            <a:rect l="l" t="t" r="r" b="b"/>
            <a:pathLst>
              <a:path w="90170" h="67945">
                <a:moveTo>
                  <a:pt x="0" y="67945"/>
                </a:moveTo>
                <a:lnTo>
                  <a:pt x="9017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561840" y="4834254"/>
            <a:ext cx="90170" cy="67945"/>
          </a:xfrm>
          <a:custGeom>
            <a:avLst/>
            <a:gdLst/>
            <a:ahLst/>
            <a:cxnLst/>
            <a:rect l="l" t="t" r="r" b="b"/>
            <a:pathLst>
              <a:path w="90170" h="67945">
                <a:moveTo>
                  <a:pt x="90170" y="67944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4465320" y="4828539"/>
            <a:ext cx="90170" cy="67945"/>
          </a:xfrm>
          <a:custGeom>
            <a:avLst/>
            <a:gdLst/>
            <a:ahLst/>
            <a:cxnLst/>
            <a:rect l="l" t="t" r="r" b="b"/>
            <a:pathLst>
              <a:path w="90170" h="67945">
                <a:moveTo>
                  <a:pt x="90169" y="0"/>
                </a:moveTo>
                <a:lnTo>
                  <a:pt x="0" y="67945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543044" y="3787774"/>
            <a:ext cx="485775" cy="254635"/>
          </a:xfrm>
          <a:custGeom>
            <a:avLst/>
            <a:gdLst/>
            <a:ahLst/>
            <a:cxnLst/>
            <a:rect l="l" t="t" r="r" b="b"/>
            <a:pathLst>
              <a:path w="485775" h="254635">
                <a:moveTo>
                  <a:pt x="433803" y="19567"/>
                </a:moveTo>
                <a:lnTo>
                  <a:pt x="0" y="243331"/>
                </a:lnTo>
                <a:lnTo>
                  <a:pt x="5841" y="254507"/>
                </a:lnTo>
                <a:lnTo>
                  <a:pt x="439567" y="30844"/>
                </a:lnTo>
                <a:lnTo>
                  <a:pt x="440418" y="23395"/>
                </a:lnTo>
                <a:lnTo>
                  <a:pt x="440303" y="23167"/>
                </a:lnTo>
                <a:lnTo>
                  <a:pt x="433803" y="19567"/>
                </a:lnTo>
                <a:close/>
              </a:path>
              <a:path w="485775" h="254635">
                <a:moveTo>
                  <a:pt x="472623" y="17652"/>
                </a:moveTo>
                <a:lnTo>
                  <a:pt x="437514" y="17652"/>
                </a:lnTo>
                <a:lnTo>
                  <a:pt x="443229" y="28955"/>
                </a:lnTo>
                <a:lnTo>
                  <a:pt x="439567" y="30844"/>
                </a:lnTo>
                <a:lnTo>
                  <a:pt x="435228" y="68833"/>
                </a:lnTo>
                <a:lnTo>
                  <a:pt x="472623" y="17652"/>
                </a:lnTo>
                <a:close/>
              </a:path>
              <a:path w="485775" h="254635">
                <a:moveTo>
                  <a:pt x="440418" y="23395"/>
                </a:moveTo>
                <a:lnTo>
                  <a:pt x="439567" y="30844"/>
                </a:lnTo>
                <a:lnTo>
                  <a:pt x="443229" y="28955"/>
                </a:lnTo>
                <a:lnTo>
                  <a:pt x="440418" y="23395"/>
                </a:lnTo>
                <a:close/>
              </a:path>
              <a:path w="485775" h="254635">
                <a:moveTo>
                  <a:pt x="437514" y="17652"/>
                </a:moveTo>
                <a:lnTo>
                  <a:pt x="433803" y="19567"/>
                </a:lnTo>
                <a:lnTo>
                  <a:pt x="440303" y="23167"/>
                </a:lnTo>
                <a:lnTo>
                  <a:pt x="437514" y="17652"/>
                </a:lnTo>
                <a:close/>
              </a:path>
              <a:path w="485775" h="254635">
                <a:moveTo>
                  <a:pt x="485520" y="0"/>
                </a:moveTo>
                <a:lnTo>
                  <a:pt x="400303" y="1015"/>
                </a:lnTo>
                <a:lnTo>
                  <a:pt x="433803" y="19567"/>
                </a:lnTo>
                <a:lnTo>
                  <a:pt x="437514" y="17652"/>
                </a:lnTo>
                <a:lnTo>
                  <a:pt x="472623" y="17652"/>
                </a:lnTo>
                <a:lnTo>
                  <a:pt x="4855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3202304" y="7578090"/>
            <a:ext cx="3049270" cy="76200"/>
          </a:xfrm>
          <a:custGeom>
            <a:avLst/>
            <a:gdLst/>
            <a:ahLst/>
            <a:cxnLst/>
            <a:rect l="l" t="t" r="r" b="b"/>
            <a:pathLst>
              <a:path w="3049270" h="76200">
                <a:moveTo>
                  <a:pt x="2973070" y="44447"/>
                </a:moveTo>
                <a:lnTo>
                  <a:pt x="2973070" y="76200"/>
                </a:lnTo>
                <a:lnTo>
                  <a:pt x="3036570" y="44450"/>
                </a:lnTo>
                <a:lnTo>
                  <a:pt x="2973070" y="44447"/>
                </a:lnTo>
                <a:close/>
              </a:path>
              <a:path w="3049270" h="76200">
                <a:moveTo>
                  <a:pt x="2973070" y="31747"/>
                </a:moveTo>
                <a:lnTo>
                  <a:pt x="2973070" y="44447"/>
                </a:lnTo>
                <a:lnTo>
                  <a:pt x="2985770" y="44450"/>
                </a:lnTo>
                <a:lnTo>
                  <a:pt x="2985770" y="31750"/>
                </a:lnTo>
                <a:lnTo>
                  <a:pt x="2973070" y="31747"/>
                </a:lnTo>
                <a:close/>
              </a:path>
              <a:path w="3049270" h="76200">
                <a:moveTo>
                  <a:pt x="2973070" y="0"/>
                </a:moveTo>
                <a:lnTo>
                  <a:pt x="2973070" y="31747"/>
                </a:lnTo>
                <a:lnTo>
                  <a:pt x="2985770" y="31750"/>
                </a:lnTo>
                <a:lnTo>
                  <a:pt x="2985770" y="44450"/>
                </a:lnTo>
                <a:lnTo>
                  <a:pt x="3036575" y="44447"/>
                </a:lnTo>
                <a:lnTo>
                  <a:pt x="3049270" y="38100"/>
                </a:lnTo>
                <a:lnTo>
                  <a:pt x="2973070" y="0"/>
                </a:lnTo>
                <a:close/>
              </a:path>
              <a:path w="3049270" h="76200">
                <a:moveTo>
                  <a:pt x="0" y="31115"/>
                </a:moveTo>
                <a:lnTo>
                  <a:pt x="0" y="43815"/>
                </a:lnTo>
                <a:lnTo>
                  <a:pt x="2973070" y="44447"/>
                </a:lnTo>
                <a:lnTo>
                  <a:pt x="2973070" y="31747"/>
                </a:lnTo>
                <a:lnTo>
                  <a:pt x="0" y="3111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4937633" y="7054977"/>
            <a:ext cx="142240" cy="1045844"/>
          </a:xfrm>
          <a:custGeom>
            <a:avLst/>
            <a:gdLst/>
            <a:ahLst/>
            <a:cxnLst/>
            <a:rect l="l" t="t" r="r" b="b"/>
            <a:pathLst>
              <a:path w="142239" h="1045845">
                <a:moveTo>
                  <a:pt x="8381" y="979424"/>
                </a:moveTo>
                <a:lnTo>
                  <a:pt x="4444" y="979932"/>
                </a:lnTo>
                <a:lnTo>
                  <a:pt x="2158" y="982599"/>
                </a:lnTo>
                <a:lnTo>
                  <a:pt x="0" y="985393"/>
                </a:lnTo>
                <a:lnTo>
                  <a:pt x="507" y="989330"/>
                </a:lnTo>
                <a:lnTo>
                  <a:pt x="3175" y="991616"/>
                </a:lnTo>
                <a:lnTo>
                  <a:pt x="70612" y="1045591"/>
                </a:lnTo>
                <a:lnTo>
                  <a:pt x="80786" y="1037463"/>
                </a:lnTo>
                <a:lnTo>
                  <a:pt x="64262" y="1037463"/>
                </a:lnTo>
                <a:lnTo>
                  <a:pt x="64270" y="1024270"/>
                </a:lnTo>
                <a:lnTo>
                  <a:pt x="11175" y="981710"/>
                </a:lnTo>
                <a:lnTo>
                  <a:pt x="8381" y="979424"/>
                </a:lnTo>
                <a:close/>
              </a:path>
              <a:path w="142239" h="1045845">
                <a:moveTo>
                  <a:pt x="64270" y="1024270"/>
                </a:moveTo>
                <a:lnTo>
                  <a:pt x="64262" y="1037463"/>
                </a:lnTo>
                <a:lnTo>
                  <a:pt x="76962" y="1037463"/>
                </a:lnTo>
                <a:lnTo>
                  <a:pt x="76965" y="1032510"/>
                </a:lnTo>
                <a:lnTo>
                  <a:pt x="66675" y="1032510"/>
                </a:lnTo>
                <a:lnTo>
                  <a:pt x="70615" y="1029357"/>
                </a:lnTo>
                <a:lnTo>
                  <a:pt x="64270" y="1024270"/>
                </a:lnTo>
                <a:close/>
              </a:path>
              <a:path w="142239" h="1045845">
                <a:moveTo>
                  <a:pt x="132968" y="979551"/>
                </a:moveTo>
                <a:lnTo>
                  <a:pt x="130175" y="981710"/>
                </a:lnTo>
                <a:lnTo>
                  <a:pt x="76974" y="1024270"/>
                </a:lnTo>
                <a:lnTo>
                  <a:pt x="76962" y="1037463"/>
                </a:lnTo>
                <a:lnTo>
                  <a:pt x="80786" y="1037463"/>
                </a:lnTo>
                <a:lnTo>
                  <a:pt x="138175" y="991616"/>
                </a:lnTo>
                <a:lnTo>
                  <a:pt x="140842" y="989457"/>
                </a:lnTo>
                <a:lnTo>
                  <a:pt x="141350" y="985520"/>
                </a:lnTo>
                <a:lnTo>
                  <a:pt x="136905" y="980059"/>
                </a:lnTo>
                <a:lnTo>
                  <a:pt x="132968" y="979551"/>
                </a:lnTo>
                <a:close/>
              </a:path>
              <a:path w="142239" h="1045845">
                <a:moveTo>
                  <a:pt x="70615" y="1029357"/>
                </a:moveTo>
                <a:lnTo>
                  <a:pt x="66675" y="1032510"/>
                </a:lnTo>
                <a:lnTo>
                  <a:pt x="74549" y="1032510"/>
                </a:lnTo>
                <a:lnTo>
                  <a:pt x="70615" y="1029357"/>
                </a:lnTo>
                <a:close/>
              </a:path>
              <a:path w="142239" h="1045845">
                <a:moveTo>
                  <a:pt x="76970" y="1024273"/>
                </a:moveTo>
                <a:lnTo>
                  <a:pt x="70615" y="1029357"/>
                </a:lnTo>
                <a:lnTo>
                  <a:pt x="74549" y="1032510"/>
                </a:lnTo>
                <a:lnTo>
                  <a:pt x="76965" y="1032510"/>
                </a:lnTo>
                <a:lnTo>
                  <a:pt x="76970" y="1024273"/>
                </a:lnTo>
                <a:close/>
              </a:path>
              <a:path w="142239" h="1045845">
                <a:moveTo>
                  <a:pt x="71243" y="16233"/>
                </a:moveTo>
                <a:lnTo>
                  <a:pt x="64888" y="21317"/>
                </a:lnTo>
                <a:lnTo>
                  <a:pt x="64274" y="1024273"/>
                </a:lnTo>
                <a:lnTo>
                  <a:pt x="70615" y="1029357"/>
                </a:lnTo>
                <a:lnTo>
                  <a:pt x="76970" y="1024273"/>
                </a:lnTo>
                <a:lnTo>
                  <a:pt x="77584" y="21317"/>
                </a:lnTo>
                <a:lnTo>
                  <a:pt x="71243" y="16233"/>
                </a:lnTo>
                <a:close/>
              </a:path>
              <a:path w="142239" h="1045845">
                <a:moveTo>
                  <a:pt x="81402" y="8128"/>
                </a:moveTo>
                <a:lnTo>
                  <a:pt x="77596" y="8128"/>
                </a:lnTo>
                <a:lnTo>
                  <a:pt x="77588" y="21320"/>
                </a:lnTo>
                <a:lnTo>
                  <a:pt x="130682" y="63881"/>
                </a:lnTo>
                <a:lnTo>
                  <a:pt x="133476" y="66167"/>
                </a:lnTo>
                <a:lnTo>
                  <a:pt x="137413" y="65659"/>
                </a:lnTo>
                <a:lnTo>
                  <a:pt x="139700" y="62992"/>
                </a:lnTo>
                <a:lnTo>
                  <a:pt x="141858" y="60198"/>
                </a:lnTo>
                <a:lnTo>
                  <a:pt x="141350" y="56261"/>
                </a:lnTo>
                <a:lnTo>
                  <a:pt x="138683" y="53975"/>
                </a:lnTo>
                <a:lnTo>
                  <a:pt x="81402" y="8128"/>
                </a:lnTo>
                <a:close/>
              </a:path>
              <a:path w="142239" h="1045845">
                <a:moveTo>
                  <a:pt x="71246" y="0"/>
                </a:moveTo>
                <a:lnTo>
                  <a:pt x="3682" y="53975"/>
                </a:lnTo>
                <a:lnTo>
                  <a:pt x="1015" y="56134"/>
                </a:lnTo>
                <a:lnTo>
                  <a:pt x="507" y="60071"/>
                </a:lnTo>
                <a:lnTo>
                  <a:pt x="4952" y="65532"/>
                </a:lnTo>
                <a:lnTo>
                  <a:pt x="8889" y="66040"/>
                </a:lnTo>
                <a:lnTo>
                  <a:pt x="11683" y="63881"/>
                </a:lnTo>
                <a:lnTo>
                  <a:pt x="64884" y="21320"/>
                </a:lnTo>
                <a:lnTo>
                  <a:pt x="64896" y="8128"/>
                </a:lnTo>
                <a:lnTo>
                  <a:pt x="81402" y="8128"/>
                </a:lnTo>
                <a:lnTo>
                  <a:pt x="71246" y="0"/>
                </a:lnTo>
                <a:close/>
              </a:path>
              <a:path w="142239" h="1045845">
                <a:moveTo>
                  <a:pt x="77593" y="13081"/>
                </a:moveTo>
                <a:lnTo>
                  <a:pt x="75183" y="13081"/>
                </a:lnTo>
                <a:lnTo>
                  <a:pt x="71243" y="16233"/>
                </a:lnTo>
                <a:lnTo>
                  <a:pt x="77588" y="21320"/>
                </a:lnTo>
                <a:lnTo>
                  <a:pt x="77593" y="13081"/>
                </a:lnTo>
                <a:close/>
              </a:path>
              <a:path w="142239" h="1045845">
                <a:moveTo>
                  <a:pt x="77596" y="8128"/>
                </a:moveTo>
                <a:lnTo>
                  <a:pt x="64896" y="8128"/>
                </a:lnTo>
                <a:lnTo>
                  <a:pt x="64888" y="21317"/>
                </a:lnTo>
                <a:lnTo>
                  <a:pt x="71243" y="16233"/>
                </a:lnTo>
                <a:lnTo>
                  <a:pt x="67309" y="13081"/>
                </a:lnTo>
                <a:lnTo>
                  <a:pt x="77593" y="13081"/>
                </a:lnTo>
                <a:lnTo>
                  <a:pt x="77596" y="8128"/>
                </a:lnTo>
                <a:close/>
              </a:path>
              <a:path w="142239" h="1045845">
                <a:moveTo>
                  <a:pt x="75183" y="13081"/>
                </a:moveTo>
                <a:lnTo>
                  <a:pt x="67309" y="13081"/>
                </a:lnTo>
                <a:lnTo>
                  <a:pt x="71243" y="16233"/>
                </a:lnTo>
                <a:lnTo>
                  <a:pt x="75183" y="1308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241548" y="7145654"/>
            <a:ext cx="76200" cy="467995"/>
          </a:xfrm>
          <a:custGeom>
            <a:avLst/>
            <a:gdLst/>
            <a:ahLst/>
            <a:cxnLst/>
            <a:rect l="l" t="t" r="r" b="b"/>
            <a:pathLst>
              <a:path w="76200" h="467995">
                <a:moveTo>
                  <a:pt x="38226" y="25400"/>
                </a:moveTo>
                <a:lnTo>
                  <a:pt x="31870" y="29623"/>
                </a:lnTo>
                <a:lnTo>
                  <a:pt x="31241" y="467994"/>
                </a:lnTo>
                <a:lnTo>
                  <a:pt x="43941" y="467994"/>
                </a:lnTo>
                <a:lnTo>
                  <a:pt x="44540" y="50800"/>
                </a:lnTo>
                <a:lnTo>
                  <a:pt x="44540" y="29623"/>
                </a:lnTo>
                <a:lnTo>
                  <a:pt x="38226" y="25400"/>
                </a:lnTo>
                <a:close/>
              </a:path>
              <a:path w="76200" h="467995">
                <a:moveTo>
                  <a:pt x="38226" y="0"/>
                </a:moveTo>
                <a:lnTo>
                  <a:pt x="0" y="50800"/>
                </a:lnTo>
                <a:lnTo>
                  <a:pt x="31840" y="29643"/>
                </a:lnTo>
                <a:lnTo>
                  <a:pt x="31876" y="25400"/>
                </a:lnTo>
                <a:lnTo>
                  <a:pt x="57213" y="25400"/>
                </a:lnTo>
                <a:lnTo>
                  <a:pt x="38226" y="0"/>
                </a:lnTo>
                <a:close/>
              </a:path>
              <a:path w="76200" h="467995">
                <a:moveTo>
                  <a:pt x="57213" y="25400"/>
                </a:moveTo>
                <a:lnTo>
                  <a:pt x="44576" y="25400"/>
                </a:lnTo>
                <a:lnTo>
                  <a:pt x="44570" y="29643"/>
                </a:lnTo>
                <a:lnTo>
                  <a:pt x="76200" y="50800"/>
                </a:lnTo>
                <a:lnTo>
                  <a:pt x="57213" y="25400"/>
                </a:lnTo>
                <a:close/>
              </a:path>
              <a:path w="76200" h="467995">
                <a:moveTo>
                  <a:pt x="44576" y="25400"/>
                </a:moveTo>
                <a:lnTo>
                  <a:pt x="38226" y="25400"/>
                </a:lnTo>
                <a:lnTo>
                  <a:pt x="44570" y="29643"/>
                </a:lnTo>
                <a:lnTo>
                  <a:pt x="44576" y="25400"/>
                </a:lnTo>
                <a:close/>
              </a:path>
              <a:path w="76200" h="467995">
                <a:moveTo>
                  <a:pt x="38226" y="25400"/>
                </a:moveTo>
                <a:lnTo>
                  <a:pt x="31876" y="25400"/>
                </a:lnTo>
                <a:lnTo>
                  <a:pt x="31870" y="29623"/>
                </a:lnTo>
                <a:lnTo>
                  <a:pt x="38226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4324858" y="7579867"/>
            <a:ext cx="317500" cy="133985"/>
          </a:xfrm>
          <a:custGeom>
            <a:avLst/>
            <a:gdLst/>
            <a:ahLst/>
            <a:cxnLst/>
            <a:rect l="l" t="t" r="r" b="b"/>
            <a:pathLst>
              <a:path w="317500" h="133984">
                <a:moveTo>
                  <a:pt x="174625" y="104521"/>
                </a:moveTo>
                <a:lnTo>
                  <a:pt x="171450" y="106934"/>
                </a:lnTo>
                <a:lnTo>
                  <a:pt x="170687" y="113919"/>
                </a:lnTo>
                <a:lnTo>
                  <a:pt x="173227" y="117094"/>
                </a:lnTo>
                <a:lnTo>
                  <a:pt x="317245" y="133731"/>
                </a:lnTo>
                <a:lnTo>
                  <a:pt x="313288" y="130683"/>
                </a:lnTo>
                <a:lnTo>
                  <a:pt x="292862" y="130683"/>
                </a:lnTo>
                <a:lnTo>
                  <a:pt x="249697" y="113162"/>
                </a:lnTo>
                <a:lnTo>
                  <a:pt x="174625" y="104521"/>
                </a:lnTo>
                <a:close/>
              </a:path>
              <a:path w="317500" h="133984">
                <a:moveTo>
                  <a:pt x="249697" y="113162"/>
                </a:moveTo>
                <a:lnTo>
                  <a:pt x="292862" y="130683"/>
                </a:lnTo>
                <a:lnTo>
                  <a:pt x="293215" y="129794"/>
                </a:lnTo>
                <a:lnTo>
                  <a:pt x="291338" y="129794"/>
                </a:lnTo>
                <a:lnTo>
                  <a:pt x="273277" y="115881"/>
                </a:lnTo>
                <a:lnTo>
                  <a:pt x="249697" y="113162"/>
                </a:lnTo>
                <a:close/>
              </a:path>
              <a:path w="317500" h="133984">
                <a:moveTo>
                  <a:pt x="202311" y="45212"/>
                </a:moveTo>
                <a:lnTo>
                  <a:pt x="198374" y="45720"/>
                </a:lnTo>
                <a:lnTo>
                  <a:pt x="194055" y="51308"/>
                </a:lnTo>
                <a:lnTo>
                  <a:pt x="194563" y="55245"/>
                </a:lnTo>
                <a:lnTo>
                  <a:pt x="254417" y="101352"/>
                </a:lnTo>
                <a:lnTo>
                  <a:pt x="297561" y="118872"/>
                </a:lnTo>
                <a:lnTo>
                  <a:pt x="292862" y="130683"/>
                </a:lnTo>
                <a:lnTo>
                  <a:pt x="313288" y="130683"/>
                </a:lnTo>
                <a:lnTo>
                  <a:pt x="202311" y="45212"/>
                </a:lnTo>
                <a:close/>
              </a:path>
              <a:path w="317500" h="133984">
                <a:moveTo>
                  <a:pt x="273277" y="115881"/>
                </a:moveTo>
                <a:lnTo>
                  <a:pt x="291338" y="129794"/>
                </a:lnTo>
                <a:lnTo>
                  <a:pt x="295909" y="118491"/>
                </a:lnTo>
                <a:lnTo>
                  <a:pt x="273277" y="115881"/>
                </a:lnTo>
                <a:close/>
              </a:path>
              <a:path w="317500" h="133984">
                <a:moveTo>
                  <a:pt x="254417" y="101352"/>
                </a:moveTo>
                <a:lnTo>
                  <a:pt x="273277" y="115881"/>
                </a:lnTo>
                <a:lnTo>
                  <a:pt x="295909" y="118491"/>
                </a:lnTo>
                <a:lnTo>
                  <a:pt x="291338" y="129794"/>
                </a:lnTo>
                <a:lnTo>
                  <a:pt x="293215" y="129794"/>
                </a:lnTo>
                <a:lnTo>
                  <a:pt x="297561" y="118872"/>
                </a:lnTo>
                <a:lnTo>
                  <a:pt x="254417" y="101352"/>
                </a:lnTo>
                <a:close/>
              </a:path>
              <a:path w="317500" h="133984">
                <a:moveTo>
                  <a:pt x="4825" y="0"/>
                </a:moveTo>
                <a:lnTo>
                  <a:pt x="0" y="11811"/>
                </a:lnTo>
                <a:lnTo>
                  <a:pt x="249697" y="113162"/>
                </a:lnTo>
                <a:lnTo>
                  <a:pt x="273277" y="115881"/>
                </a:lnTo>
                <a:lnTo>
                  <a:pt x="254417" y="101352"/>
                </a:lnTo>
                <a:lnTo>
                  <a:pt x="48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5246751" y="7827264"/>
            <a:ext cx="339725" cy="78105"/>
          </a:xfrm>
          <a:custGeom>
            <a:avLst/>
            <a:gdLst/>
            <a:ahLst/>
            <a:cxnLst/>
            <a:rect l="l" t="t" r="r" b="b"/>
            <a:pathLst>
              <a:path w="339725" h="78104">
                <a:moveTo>
                  <a:pt x="269546" y="45675"/>
                </a:moveTo>
                <a:lnTo>
                  <a:pt x="199898" y="64516"/>
                </a:lnTo>
                <a:lnTo>
                  <a:pt x="196469" y="65405"/>
                </a:lnTo>
                <a:lnTo>
                  <a:pt x="194563" y="68961"/>
                </a:lnTo>
                <a:lnTo>
                  <a:pt x="195452" y="72263"/>
                </a:lnTo>
                <a:lnTo>
                  <a:pt x="196341" y="75692"/>
                </a:lnTo>
                <a:lnTo>
                  <a:pt x="199771" y="77724"/>
                </a:lnTo>
                <a:lnTo>
                  <a:pt x="203200" y="76708"/>
                </a:lnTo>
                <a:lnTo>
                  <a:pt x="316736" y="45974"/>
                </a:lnTo>
                <a:lnTo>
                  <a:pt x="269546" y="45675"/>
                </a:lnTo>
                <a:close/>
              </a:path>
              <a:path w="339725" h="78104">
                <a:moveTo>
                  <a:pt x="292442" y="39481"/>
                </a:moveTo>
                <a:lnTo>
                  <a:pt x="269546" y="45675"/>
                </a:lnTo>
                <a:lnTo>
                  <a:pt x="315975" y="45974"/>
                </a:lnTo>
                <a:lnTo>
                  <a:pt x="315978" y="45720"/>
                </a:lnTo>
                <a:lnTo>
                  <a:pt x="314325" y="45720"/>
                </a:lnTo>
                <a:lnTo>
                  <a:pt x="292442" y="39481"/>
                </a:lnTo>
                <a:close/>
              </a:path>
              <a:path w="339725" h="78104">
                <a:moveTo>
                  <a:pt x="200278" y="0"/>
                </a:moveTo>
                <a:lnTo>
                  <a:pt x="196850" y="2032"/>
                </a:lnTo>
                <a:lnTo>
                  <a:pt x="195834" y="5334"/>
                </a:lnTo>
                <a:lnTo>
                  <a:pt x="194945" y="8763"/>
                </a:lnTo>
                <a:lnTo>
                  <a:pt x="196850" y="12319"/>
                </a:lnTo>
                <a:lnTo>
                  <a:pt x="200278" y="13208"/>
                </a:lnTo>
                <a:lnTo>
                  <a:pt x="269618" y="32975"/>
                </a:lnTo>
                <a:lnTo>
                  <a:pt x="316102" y="33274"/>
                </a:lnTo>
                <a:lnTo>
                  <a:pt x="315975" y="45974"/>
                </a:lnTo>
                <a:lnTo>
                  <a:pt x="316736" y="45974"/>
                </a:lnTo>
                <a:lnTo>
                  <a:pt x="339725" y="39751"/>
                </a:lnTo>
                <a:lnTo>
                  <a:pt x="203708" y="1016"/>
                </a:lnTo>
                <a:lnTo>
                  <a:pt x="200278" y="0"/>
                </a:lnTo>
                <a:close/>
              </a:path>
              <a:path w="339725" h="78104">
                <a:moveTo>
                  <a:pt x="314451" y="33528"/>
                </a:moveTo>
                <a:lnTo>
                  <a:pt x="292442" y="39481"/>
                </a:lnTo>
                <a:lnTo>
                  <a:pt x="314325" y="45720"/>
                </a:lnTo>
                <a:lnTo>
                  <a:pt x="314451" y="33528"/>
                </a:lnTo>
                <a:close/>
              </a:path>
              <a:path w="339725" h="78104">
                <a:moveTo>
                  <a:pt x="316100" y="33528"/>
                </a:moveTo>
                <a:lnTo>
                  <a:pt x="314451" y="33528"/>
                </a:lnTo>
                <a:lnTo>
                  <a:pt x="314325" y="45720"/>
                </a:lnTo>
                <a:lnTo>
                  <a:pt x="315978" y="45720"/>
                </a:lnTo>
                <a:lnTo>
                  <a:pt x="316100" y="33528"/>
                </a:lnTo>
                <a:close/>
              </a:path>
              <a:path w="339725" h="78104">
                <a:moveTo>
                  <a:pt x="126" y="31242"/>
                </a:moveTo>
                <a:lnTo>
                  <a:pt x="0" y="43942"/>
                </a:lnTo>
                <a:lnTo>
                  <a:pt x="269546" y="45675"/>
                </a:lnTo>
                <a:lnTo>
                  <a:pt x="292442" y="39481"/>
                </a:lnTo>
                <a:lnTo>
                  <a:pt x="269618" y="32975"/>
                </a:lnTo>
                <a:lnTo>
                  <a:pt x="126" y="31242"/>
                </a:lnTo>
                <a:close/>
              </a:path>
              <a:path w="339725" h="78104">
                <a:moveTo>
                  <a:pt x="269618" y="32975"/>
                </a:moveTo>
                <a:lnTo>
                  <a:pt x="292442" y="39481"/>
                </a:lnTo>
                <a:lnTo>
                  <a:pt x="314451" y="33528"/>
                </a:lnTo>
                <a:lnTo>
                  <a:pt x="316100" y="33528"/>
                </a:lnTo>
                <a:lnTo>
                  <a:pt x="316102" y="33274"/>
                </a:lnTo>
                <a:lnTo>
                  <a:pt x="269618" y="329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4015232" y="7343266"/>
            <a:ext cx="351790" cy="100965"/>
          </a:xfrm>
          <a:custGeom>
            <a:avLst/>
            <a:gdLst/>
            <a:ahLst/>
            <a:cxnLst/>
            <a:rect l="l" t="t" r="r" b="b"/>
            <a:pathLst>
              <a:path w="351789" h="100965">
                <a:moveTo>
                  <a:pt x="264199" y="83882"/>
                </a:moveTo>
                <a:lnTo>
                  <a:pt x="222630" y="92329"/>
                </a:lnTo>
                <a:lnTo>
                  <a:pt x="351789" y="100965"/>
                </a:lnTo>
                <a:lnTo>
                  <a:pt x="324206" y="87249"/>
                </a:lnTo>
                <a:lnTo>
                  <a:pt x="276605" y="87249"/>
                </a:lnTo>
                <a:lnTo>
                  <a:pt x="264199" y="83882"/>
                </a:lnTo>
                <a:close/>
              </a:path>
              <a:path w="351789" h="100965">
                <a:moveTo>
                  <a:pt x="267674" y="71616"/>
                </a:moveTo>
                <a:lnTo>
                  <a:pt x="278256" y="81026"/>
                </a:lnTo>
                <a:lnTo>
                  <a:pt x="264199" y="83882"/>
                </a:lnTo>
                <a:lnTo>
                  <a:pt x="276605" y="87249"/>
                </a:lnTo>
                <a:lnTo>
                  <a:pt x="279907" y="74930"/>
                </a:lnTo>
                <a:lnTo>
                  <a:pt x="267674" y="71616"/>
                </a:lnTo>
                <a:close/>
              </a:path>
              <a:path w="351789" h="100965">
                <a:moveTo>
                  <a:pt x="235838" y="43307"/>
                </a:moveTo>
                <a:lnTo>
                  <a:pt x="267674" y="71616"/>
                </a:lnTo>
                <a:lnTo>
                  <a:pt x="279907" y="74930"/>
                </a:lnTo>
                <a:lnTo>
                  <a:pt x="276605" y="87249"/>
                </a:lnTo>
                <a:lnTo>
                  <a:pt x="324206" y="87249"/>
                </a:lnTo>
                <a:lnTo>
                  <a:pt x="235838" y="43307"/>
                </a:lnTo>
                <a:close/>
              </a:path>
              <a:path w="351789" h="100965">
                <a:moveTo>
                  <a:pt x="3301" y="0"/>
                </a:moveTo>
                <a:lnTo>
                  <a:pt x="0" y="12192"/>
                </a:lnTo>
                <a:lnTo>
                  <a:pt x="264199" y="83882"/>
                </a:lnTo>
                <a:lnTo>
                  <a:pt x="278256" y="81026"/>
                </a:lnTo>
                <a:lnTo>
                  <a:pt x="267674" y="71616"/>
                </a:lnTo>
                <a:lnTo>
                  <a:pt x="33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58232" y="7654416"/>
            <a:ext cx="351790" cy="100965"/>
          </a:xfrm>
          <a:custGeom>
            <a:avLst/>
            <a:gdLst/>
            <a:ahLst/>
            <a:cxnLst/>
            <a:rect l="l" t="t" r="r" b="b"/>
            <a:pathLst>
              <a:path w="351789" h="100965">
                <a:moveTo>
                  <a:pt x="264199" y="83882"/>
                </a:moveTo>
                <a:lnTo>
                  <a:pt x="222630" y="92329"/>
                </a:lnTo>
                <a:lnTo>
                  <a:pt x="351789" y="100965"/>
                </a:lnTo>
                <a:lnTo>
                  <a:pt x="324206" y="87249"/>
                </a:lnTo>
                <a:lnTo>
                  <a:pt x="276605" y="87249"/>
                </a:lnTo>
                <a:lnTo>
                  <a:pt x="264199" y="83882"/>
                </a:lnTo>
                <a:close/>
              </a:path>
              <a:path w="351789" h="100965">
                <a:moveTo>
                  <a:pt x="267674" y="71616"/>
                </a:moveTo>
                <a:lnTo>
                  <a:pt x="278256" y="81026"/>
                </a:lnTo>
                <a:lnTo>
                  <a:pt x="264199" y="83882"/>
                </a:lnTo>
                <a:lnTo>
                  <a:pt x="276605" y="87249"/>
                </a:lnTo>
                <a:lnTo>
                  <a:pt x="279907" y="74930"/>
                </a:lnTo>
                <a:lnTo>
                  <a:pt x="267674" y="71616"/>
                </a:lnTo>
                <a:close/>
              </a:path>
              <a:path w="351789" h="100965">
                <a:moveTo>
                  <a:pt x="235838" y="43307"/>
                </a:moveTo>
                <a:lnTo>
                  <a:pt x="267674" y="71616"/>
                </a:lnTo>
                <a:lnTo>
                  <a:pt x="279907" y="74930"/>
                </a:lnTo>
                <a:lnTo>
                  <a:pt x="276605" y="87249"/>
                </a:lnTo>
                <a:lnTo>
                  <a:pt x="324206" y="87249"/>
                </a:lnTo>
                <a:lnTo>
                  <a:pt x="235838" y="43307"/>
                </a:lnTo>
                <a:close/>
              </a:path>
              <a:path w="351789" h="100965">
                <a:moveTo>
                  <a:pt x="3301" y="0"/>
                </a:moveTo>
                <a:lnTo>
                  <a:pt x="0" y="12192"/>
                </a:lnTo>
                <a:lnTo>
                  <a:pt x="264199" y="83882"/>
                </a:lnTo>
                <a:lnTo>
                  <a:pt x="278256" y="81026"/>
                </a:lnTo>
                <a:lnTo>
                  <a:pt x="267674" y="71616"/>
                </a:lnTo>
                <a:lnTo>
                  <a:pt x="33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3261105" y="7146797"/>
            <a:ext cx="1741805" cy="714375"/>
          </a:xfrm>
          <a:custGeom>
            <a:avLst/>
            <a:gdLst/>
            <a:ahLst/>
            <a:cxnLst/>
            <a:rect l="l" t="t" r="r" b="b"/>
            <a:pathLst>
              <a:path w="1741804" h="714375">
                <a:moveTo>
                  <a:pt x="0" y="0"/>
                </a:moveTo>
                <a:lnTo>
                  <a:pt x="1741678" y="713994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5008245" y="7867650"/>
            <a:ext cx="979169" cy="635"/>
          </a:xfrm>
          <a:custGeom>
            <a:avLst/>
            <a:gdLst/>
            <a:ahLst/>
            <a:cxnLst/>
            <a:rect l="l" t="t" r="r" b="b"/>
            <a:pathLst>
              <a:path w="979170" h="634">
                <a:moveTo>
                  <a:pt x="0" y="0"/>
                </a:moveTo>
                <a:lnTo>
                  <a:pt x="979169" y="634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3222879" y="7133081"/>
            <a:ext cx="2738755" cy="741680"/>
          </a:xfrm>
          <a:custGeom>
            <a:avLst/>
            <a:gdLst/>
            <a:ahLst/>
            <a:cxnLst/>
            <a:rect l="l" t="t" r="r" b="b"/>
            <a:pathLst>
              <a:path w="2738754" h="741679">
                <a:moveTo>
                  <a:pt x="0" y="0"/>
                </a:moveTo>
                <a:lnTo>
                  <a:pt x="2738247" y="741426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3260725" y="7157084"/>
            <a:ext cx="1749425" cy="635"/>
          </a:xfrm>
          <a:custGeom>
            <a:avLst/>
            <a:gdLst/>
            <a:ahLst/>
            <a:cxnLst/>
            <a:rect l="l" t="t" r="r" b="b"/>
            <a:pathLst>
              <a:path w="1749425" h="634">
                <a:moveTo>
                  <a:pt x="0" y="0"/>
                </a:moveTo>
                <a:lnTo>
                  <a:pt x="1749425" y="635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005704" y="7153909"/>
            <a:ext cx="935990" cy="715645"/>
          </a:xfrm>
          <a:custGeom>
            <a:avLst/>
            <a:gdLst/>
            <a:ahLst/>
            <a:cxnLst/>
            <a:rect l="l" t="t" r="r" b="b"/>
            <a:pathLst>
              <a:path w="935989" h="715645">
                <a:moveTo>
                  <a:pt x="0" y="0"/>
                </a:moveTo>
                <a:lnTo>
                  <a:pt x="935990" y="715644"/>
                </a:lnTo>
              </a:path>
            </a:pathLst>
          </a:custGeom>
          <a:ln w="158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5902452" y="7611109"/>
            <a:ext cx="76200" cy="259079"/>
          </a:xfrm>
          <a:custGeom>
            <a:avLst/>
            <a:gdLst/>
            <a:ahLst/>
            <a:cxnLst/>
            <a:rect l="l" t="t" r="r" b="b"/>
            <a:pathLst>
              <a:path w="76200" h="259079">
                <a:moveTo>
                  <a:pt x="0" y="208153"/>
                </a:moveTo>
                <a:lnTo>
                  <a:pt x="37973" y="259080"/>
                </a:lnTo>
                <a:lnTo>
                  <a:pt x="57134" y="233680"/>
                </a:lnTo>
                <a:lnTo>
                  <a:pt x="31623" y="233680"/>
                </a:lnTo>
                <a:lnTo>
                  <a:pt x="31634" y="229419"/>
                </a:lnTo>
                <a:lnTo>
                  <a:pt x="0" y="208153"/>
                </a:lnTo>
                <a:close/>
              </a:path>
              <a:path w="76200" h="259079">
                <a:moveTo>
                  <a:pt x="31634" y="229419"/>
                </a:moveTo>
                <a:lnTo>
                  <a:pt x="31623" y="233680"/>
                </a:lnTo>
                <a:lnTo>
                  <a:pt x="37973" y="233680"/>
                </a:lnTo>
                <a:lnTo>
                  <a:pt x="31634" y="229419"/>
                </a:lnTo>
                <a:close/>
              </a:path>
              <a:path w="76200" h="259079">
                <a:moveTo>
                  <a:pt x="44958" y="0"/>
                </a:moveTo>
                <a:lnTo>
                  <a:pt x="32258" y="0"/>
                </a:lnTo>
                <a:lnTo>
                  <a:pt x="31692" y="208153"/>
                </a:lnTo>
                <a:lnTo>
                  <a:pt x="31716" y="229474"/>
                </a:lnTo>
                <a:lnTo>
                  <a:pt x="37973" y="233680"/>
                </a:lnTo>
                <a:lnTo>
                  <a:pt x="44334" y="229474"/>
                </a:lnTo>
                <a:lnTo>
                  <a:pt x="44958" y="0"/>
                </a:lnTo>
                <a:close/>
              </a:path>
              <a:path w="76200" h="259079">
                <a:moveTo>
                  <a:pt x="44334" y="229474"/>
                </a:moveTo>
                <a:lnTo>
                  <a:pt x="37973" y="233680"/>
                </a:lnTo>
                <a:lnTo>
                  <a:pt x="44323" y="233680"/>
                </a:lnTo>
                <a:lnTo>
                  <a:pt x="44334" y="229474"/>
                </a:lnTo>
                <a:close/>
              </a:path>
              <a:path w="76200" h="259079">
                <a:moveTo>
                  <a:pt x="76200" y="208406"/>
                </a:moveTo>
                <a:lnTo>
                  <a:pt x="44417" y="229419"/>
                </a:lnTo>
                <a:lnTo>
                  <a:pt x="44323" y="233680"/>
                </a:lnTo>
                <a:lnTo>
                  <a:pt x="57134" y="233680"/>
                </a:lnTo>
                <a:lnTo>
                  <a:pt x="76200" y="20840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3955796" y="7136256"/>
            <a:ext cx="379730" cy="50800"/>
          </a:xfrm>
          <a:custGeom>
            <a:avLst/>
            <a:gdLst/>
            <a:ahLst/>
            <a:cxnLst/>
            <a:rect l="l" t="t" r="r" b="b"/>
            <a:pathLst>
              <a:path w="379729" h="50800">
                <a:moveTo>
                  <a:pt x="252729" y="0"/>
                </a:moveTo>
                <a:lnTo>
                  <a:pt x="252587" y="18970"/>
                </a:lnTo>
                <a:lnTo>
                  <a:pt x="265302" y="19050"/>
                </a:lnTo>
                <a:lnTo>
                  <a:pt x="265175" y="31750"/>
                </a:lnTo>
                <a:lnTo>
                  <a:pt x="252491" y="31750"/>
                </a:lnTo>
                <a:lnTo>
                  <a:pt x="252349" y="50800"/>
                </a:lnTo>
                <a:lnTo>
                  <a:pt x="350741" y="31750"/>
                </a:lnTo>
                <a:lnTo>
                  <a:pt x="265175" y="31750"/>
                </a:lnTo>
                <a:lnTo>
                  <a:pt x="351149" y="31671"/>
                </a:lnTo>
                <a:lnTo>
                  <a:pt x="379602" y="26162"/>
                </a:lnTo>
                <a:lnTo>
                  <a:pt x="252729" y="0"/>
                </a:lnTo>
                <a:close/>
              </a:path>
              <a:path w="379729" h="50800">
                <a:moveTo>
                  <a:pt x="252587" y="18970"/>
                </a:moveTo>
                <a:lnTo>
                  <a:pt x="252492" y="31671"/>
                </a:lnTo>
                <a:lnTo>
                  <a:pt x="265175" y="31750"/>
                </a:lnTo>
                <a:lnTo>
                  <a:pt x="265302" y="19050"/>
                </a:lnTo>
                <a:lnTo>
                  <a:pt x="252587" y="18970"/>
                </a:lnTo>
                <a:close/>
              </a:path>
              <a:path w="379729" h="50800">
                <a:moveTo>
                  <a:pt x="126" y="17399"/>
                </a:moveTo>
                <a:lnTo>
                  <a:pt x="0" y="30099"/>
                </a:lnTo>
                <a:lnTo>
                  <a:pt x="252492" y="31671"/>
                </a:lnTo>
                <a:lnTo>
                  <a:pt x="252587" y="18970"/>
                </a:lnTo>
                <a:lnTo>
                  <a:pt x="126" y="1739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00320" y="7227569"/>
            <a:ext cx="363855" cy="280035"/>
          </a:xfrm>
          <a:custGeom>
            <a:avLst/>
            <a:gdLst/>
            <a:ahLst/>
            <a:cxnLst/>
            <a:rect l="l" t="t" r="r" b="b"/>
            <a:pathLst>
              <a:path w="363854" h="280034">
                <a:moveTo>
                  <a:pt x="259094" y="207996"/>
                </a:moveTo>
                <a:lnTo>
                  <a:pt x="247522" y="223138"/>
                </a:lnTo>
                <a:lnTo>
                  <a:pt x="363854" y="280034"/>
                </a:lnTo>
                <a:lnTo>
                  <a:pt x="307283" y="215645"/>
                </a:lnTo>
                <a:lnTo>
                  <a:pt x="269113" y="215645"/>
                </a:lnTo>
                <a:lnTo>
                  <a:pt x="259094" y="207996"/>
                </a:lnTo>
                <a:close/>
              </a:path>
              <a:path w="363854" h="280034">
                <a:moveTo>
                  <a:pt x="266791" y="197923"/>
                </a:moveTo>
                <a:lnTo>
                  <a:pt x="259094" y="207996"/>
                </a:lnTo>
                <a:lnTo>
                  <a:pt x="269113" y="215645"/>
                </a:lnTo>
                <a:lnTo>
                  <a:pt x="276859" y="205612"/>
                </a:lnTo>
                <a:lnTo>
                  <a:pt x="266791" y="197923"/>
                </a:lnTo>
                <a:close/>
              </a:path>
              <a:path w="363854" h="280034">
                <a:moveTo>
                  <a:pt x="278383" y="182752"/>
                </a:moveTo>
                <a:lnTo>
                  <a:pt x="266791" y="197923"/>
                </a:lnTo>
                <a:lnTo>
                  <a:pt x="276859" y="205612"/>
                </a:lnTo>
                <a:lnTo>
                  <a:pt x="269113" y="215645"/>
                </a:lnTo>
                <a:lnTo>
                  <a:pt x="307283" y="215645"/>
                </a:lnTo>
                <a:lnTo>
                  <a:pt x="278383" y="182752"/>
                </a:lnTo>
                <a:close/>
              </a:path>
              <a:path w="363854" h="280034">
                <a:moveTo>
                  <a:pt x="7619" y="0"/>
                </a:moveTo>
                <a:lnTo>
                  <a:pt x="0" y="10159"/>
                </a:lnTo>
                <a:lnTo>
                  <a:pt x="259094" y="207996"/>
                </a:lnTo>
                <a:lnTo>
                  <a:pt x="266791" y="197923"/>
                </a:lnTo>
                <a:lnTo>
                  <a:pt x="761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8" name="object 78"/>
          <p:cNvGraphicFramePr>
            <a:graphicFrameLocks noGrp="1"/>
          </p:cNvGraphicFramePr>
          <p:nvPr/>
        </p:nvGraphicFramePr>
        <p:xfrm>
          <a:off x="340868" y="6822143"/>
          <a:ext cx="5845175" cy="12363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92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52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235952">
                <a:tc>
                  <a:txBody>
                    <a:bodyPr/>
                    <a:lstStyle/>
                    <a:p>
                      <a:pPr marL="127000" algn="just">
                        <a:lnSpc>
                          <a:spcPts val="1280"/>
                        </a:lnSpc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Considérons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 objet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AB</a:t>
                      </a:r>
                      <a:r>
                        <a:rPr sz="1200" spc="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quelconque,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27000" marR="99060" algn="just">
                        <a:lnSpc>
                          <a:spcPct val="95900"/>
                        </a:lnSpc>
                        <a:spcBef>
                          <a:spcPts val="30"/>
                        </a:spcBef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que nous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représenterons par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une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flèche  (Le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plus simple pour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déterminer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  position de l’image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A’B’ consiste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à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construire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l’image B’ de B. Le point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A’  se déduit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de B’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en traçant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la ligne 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perpendiculaire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à l’axe 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passant par</a:t>
                      </a:r>
                      <a:r>
                        <a:rPr sz="12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B’.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1130"/>
                        </a:spcBef>
                        <a:tabLst>
                          <a:tab pos="1969770" algn="l"/>
                        </a:tabLst>
                      </a:pPr>
                      <a:r>
                        <a:rPr sz="1200" dirty="0">
                          <a:latin typeface="Times New Roman"/>
                          <a:cs typeface="Times New Roman"/>
                        </a:rPr>
                        <a:t>B	</a:t>
                      </a:r>
                      <a:r>
                        <a:rPr sz="1800" baseline="-25462" dirty="0">
                          <a:latin typeface="Times New Roman"/>
                          <a:cs typeface="Times New Roman"/>
                        </a:rPr>
                        <a:t>I</a:t>
                      </a:r>
                      <a:endParaRPr sz="1800" baseline="-25462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endParaRPr sz="2050">
                        <a:latin typeface="Times New Roman"/>
                        <a:cs typeface="Times New Roman"/>
                      </a:endParaRPr>
                    </a:p>
                    <a:p>
                      <a:pPr marL="1905635">
                        <a:lnSpc>
                          <a:spcPts val="1345"/>
                        </a:lnSpc>
                        <a:spcBef>
                          <a:spcPts val="5"/>
                        </a:spcBef>
                        <a:tabLst>
                          <a:tab pos="2486660" algn="l"/>
                          <a:tab pos="2748915" algn="l"/>
                        </a:tabLst>
                      </a:pPr>
                      <a:r>
                        <a:rPr sz="1800" spc="-7" baseline="4629" dirty="0">
                          <a:latin typeface="Times New Roman"/>
                          <a:cs typeface="Times New Roman"/>
                        </a:rPr>
                        <a:t>O	</a:t>
                      </a:r>
                      <a:r>
                        <a:rPr sz="1200" spc="-5" dirty="0">
                          <a:latin typeface="Times New Roman"/>
                          <a:cs typeface="Times New Roman"/>
                        </a:rPr>
                        <a:t>F’	</a:t>
                      </a:r>
                      <a:r>
                        <a:rPr sz="1800" spc="-7" baseline="9259" dirty="0">
                          <a:latin typeface="Times New Roman"/>
                          <a:cs typeface="Times New Roman"/>
                        </a:rPr>
                        <a:t>A’</a:t>
                      </a:r>
                      <a:endParaRPr sz="1800" baseline="9259">
                        <a:latin typeface="Times New Roman"/>
                        <a:cs typeface="Times New Roman"/>
                      </a:endParaRPr>
                    </a:p>
                    <a:p>
                      <a:pPr marL="105410">
                        <a:lnSpc>
                          <a:spcPts val="1345"/>
                        </a:lnSpc>
                        <a:tabLst>
                          <a:tab pos="1178560" algn="l"/>
                        </a:tabLst>
                      </a:pPr>
                      <a:r>
                        <a:rPr sz="1200" spc="-5" dirty="0">
                          <a:latin typeface="Times New Roman"/>
                          <a:cs typeface="Times New Roman"/>
                        </a:rPr>
                        <a:t>A	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22780">
                        <a:lnSpc>
                          <a:spcPts val="1360"/>
                        </a:lnSpc>
                        <a:spcBef>
                          <a:spcPts val="600"/>
                        </a:spcBef>
                        <a:tabLst>
                          <a:tab pos="2771775" algn="l"/>
                        </a:tabLst>
                      </a:pPr>
                      <a:r>
                        <a:rPr sz="1800" spc="-7" baseline="4629" dirty="0">
                          <a:latin typeface="Times New Roman"/>
                          <a:cs typeface="Times New Roman"/>
                        </a:rPr>
                        <a:t>J	</a:t>
                      </a:r>
                      <a:r>
                        <a:rPr sz="1200" dirty="0">
                          <a:latin typeface="Times New Roman"/>
                          <a:cs typeface="Times New Roman"/>
                        </a:rPr>
                        <a:t>B’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4351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9" name="object 7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38</a:t>
            </a:fld>
            <a:endParaRPr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98229" y="642815"/>
            <a:ext cx="215900" cy="0"/>
          </a:xfrm>
          <a:custGeom>
            <a:avLst/>
            <a:gdLst/>
            <a:ahLst/>
            <a:cxnLst/>
            <a:rect l="l" t="t" r="r" b="b"/>
            <a:pathLst>
              <a:path w="215900">
                <a:moveTo>
                  <a:pt x="0" y="0"/>
                </a:moveTo>
                <a:lnTo>
                  <a:pt x="215902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626099" y="234897"/>
            <a:ext cx="207010" cy="7302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384" marR="5080" indent="-20320">
              <a:lnSpc>
                <a:spcPct val="115599"/>
              </a:lnSpc>
              <a:spcBef>
                <a:spcPts val="100"/>
              </a:spcBef>
            </a:pPr>
            <a:r>
              <a:rPr sz="2000" i="1" spc="60" dirty="0">
                <a:latin typeface="Times New Roman"/>
                <a:cs typeface="Times New Roman"/>
              </a:rPr>
              <a:t>p</a:t>
            </a:r>
            <a:r>
              <a:rPr sz="2000" dirty="0">
                <a:latin typeface="Times New Roman"/>
                <a:cs typeface="Times New Roman"/>
              </a:rPr>
              <a:t>'  </a:t>
            </a:r>
            <a:r>
              <a:rPr sz="2000" i="1" spc="5" dirty="0">
                <a:latin typeface="Times New Roman"/>
                <a:cs typeface="Times New Roman"/>
              </a:rPr>
              <a:t>p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5168" y="425070"/>
            <a:ext cx="1089660" cy="3479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relation </a:t>
            </a:r>
            <a:r>
              <a:rPr sz="2100" i="1" spc="-40" dirty="0">
                <a:latin typeface="Symbol"/>
                <a:cs typeface="Symbol"/>
              </a:rPr>
              <a:t></a:t>
            </a:r>
            <a:r>
              <a:rPr sz="2100" i="1" spc="335" dirty="0">
                <a:latin typeface="Times New Roman"/>
                <a:cs typeface="Times New Roman"/>
              </a:rPr>
              <a:t> </a:t>
            </a:r>
            <a:r>
              <a:rPr sz="2000" spc="5" dirty="0">
                <a:latin typeface="Symbol"/>
                <a:cs typeface="Symbol"/>
              </a:rPr>
              <a:t>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69694" y="540511"/>
            <a:ext cx="5233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montre que </a:t>
            </a:r>
            <a:r>
              <a:rPr sz="1200" spc="5" dirty="0">
                <a:latin typeface="Times New Roman"/>
                <a:cs typeface="Times New Roman"/>
              </a:rPr>
              <a:t>le </a:t>
            </a:r>
            <a:r>
              <a:rPr sz="1200" spc="-5" dirty="0">
                <a:latin typeface="Times New Roman"/>
                <a:cs typeface="Times New Roman"/>
              </a:rPr>
              <a:t>rayon passant par </a:t>
            </a:r>
            <a:r>
              <a:rPr sz="1200" dirty="0">
                <a:latin typeface="Times New Roman"/>
                <a:cs typeface="Times New Roman"/>
              </a:rPr>
              <a:t>le centre optique </a:t>
            </a:r>
            <a:r>
              <a:rPr sz="1200" spc="-5" dirty="0">
                <a:latin typeface="Times New Roman"/>
                <a:cs typeface="Times New Roman"/>
              </a:rPr>
              <a:t>n’est </a:t>
            </a:r>
            <a:r>
              <a:rPr sz="1200" dirty="0">
                <a:latin typeface="Times New Roman"/>
                <a:cs typeface="Times New Roman"/>
              </a:rPr>
              <a:t>pas dévié. </a:t>
            </a:r>
            <a:r>
              <a:rPr sz="1200" spc="-5" dirty="0">
                <a:latin typeface="Times New Roman"/>
                <a:cs typeface="Times New Roman"/>
              </a:rPr>
              <a:t>Cette propriété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est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154257" y="1192957"/>
            <a:ext cx="299720" cy="0"/>
          </a:xfrm>
          <a:custGeom>
            <a:avLst/>
            <a:gdLst/>
            <a:ahLst/>
            <a:cxnLst/>
            <a:rect l="l" t="t" r="r" b="b"/>
            <a:pathLst>
              <a:path w="299720">
                <a:moveTo>
                  <a:pt x="0" y="0"/>
                </a:moveTo>
                <a:lnTo>
                  <a:pt x="299236" y="0"/>
                </a:lnTo>
              </a:path>
            </a:pathLst>
          </a:custGeom>
          <a:ln w="64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101010" y="1192957"/>
            <a:ext cx="457834" cy="0"/>
          </a:xfrm>
          <a:custGeom>
            <a:avLst/>
            <a:gdLst/>
            <a:ahLst/>
            <a:cxnLst/>
            <a:rect l="l" t="t" r="r" b="b"/>
            <a:pathLst>
              <a:path w="457835">
                <a:moveTo>
                  <a:pt x="0" y="0"/>
                </a:moveTo>
                <a:lnTo>
                  <a:pt x="457811" y="0"/>
                </a:lnTo>
              </a:path>
            </a:pathLst>
          </a:custGeom>
          <a:ln w="643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05414" y="1769005"/>
            <a:ext cx="187960" cy="0"/>
          </a:xfrm>
          <a:custGeom>
            <a:avLst/>
            <a:gdLst/>
            <a:ahLst/>
            <a:cxnLst/>
            <a:rect l="l" t="t" r="r" b="b"/>
            <a:pathLst>
              <a:path w="187960">
                <a:moveTo>
                  <a:pt x="0" y="0"/>
                </a:moveTo>
                <a:lnTo>
                  <a:pt x="187633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46424" y="1769005"/>
            <a:ext cx="227965" cy="0"/>
          </a:xfrm>
          <a:custGeom>
            <a:avLst/>
            <a:gdLst/>
            <a:ahLst/>
            <a:cxnLst/>
            <a:rect l="l" t="t" r="r" b="b"/>
            <a:pathLst>
              <a:path w="227964">
                <a:moveTo>
                  <a:pt x="0" y="0"/>
                </a:moveTo>
                <a:lnTo>
                  <a:pt x="227478" y="0"/>
                </a:lnTo>
              </a:path>
            </a:pathLst>
          </a:custGeom>
          <a:ln w="616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417068" y="961135"/>
            <a:ext cx="6725920" cy="2388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Times New Roman"/>
                <a:cs typeface="Times New Roman"/>
              </a:rPr>
              <a:t>particulièrement </a:t>
            </a:r>
            <a:r>
              <a:rPr sz="1200" dirty="0">
                <a:latin typeface="Times New Roman"/>
                <a:cs typeface="Times New Roman"/>
              </a:rPr>
              <a:t>utile pour </a:t>
            </a:r>
            <a:r>
              <a:rPr sz="1200" spc="-5" dirty="0">
                <a:latin typeface="Times New Roman"/>
                <a:cs typeface="Times New Roman"/>
              </a:rPr>
              <a:t>effectuer </a:t>
            </a:r>
            <a:r>
              <a:rPr sz="1200" dirty="0">
                <a:latin typeface="Times New Roman"/>
                <a:cs typeface="Times New Roman"/>
              </a:rPr>
              <a:t>la </a:t>
            </a:r>
            <a:r>
              <a:rPr sz="1200" spc="-5" dirty="0">
                <a:latin typeface="Times New Roman"/>
                <a:cs typeface="Times New Roman"/>
              </a:rPr>
              <a:t>construction des</a:t>
            </a:r>
            <a:r>
              <a:rPr sz="1200" spc="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images.</a:t>
            </a:r>
            <a:endParaRPr sz="1200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5"/>
              </a:spcBef>
            </a:pPr>
            <a:r>
              <a:rPr sz="1200" dirty="0">
                <a:latin typeface="Times New Roman"/>
                <a:cs typeface="Times New Roman"/>
              </a:rPr>
              <a:t>les </a:t>
            </a:r>
            <a:r>
              <a:rPr sz="1200" spc="-5" dirty="0">
                <a:latin typeface="Times New Roman"/>
                <a:cs typeface="Times New Roman"/>
              </a:rPr>
              <a:t>formules </a:t>
            </a:r>
            <a:r>
              <a:rPr sz="1200" dirty="0">
                <a:latin typeface="Times New Roman"/>
                <a:cs typeface="Times New Roman"/>
              </a:rPr>
              <a:t>de </a:t>
            </a:r>
            <a:r>
              <a:rPr sz="1200" spc="-5" dirty="0">
                <a:latin typeface="Times New Roman"/>
                <a:cs typeface="Times New Roman"/>
              </a:rPr>
              <a:t>newton s’écrivent </a:t>
            </a:r>
            <a:r>
              <a:rPr sz="1200" dirty="0">
                <a:latin typeface="Times New Roman"/>
                <a:cs typeface="Times New Roman"/>
              </a:rPr>
              <a:t>: ( </a:t>
            </a:r>
            <a:r>
              <a:rPr sz="2000" i="1" dirty="0">
                <a:latin typeface="Times New Roman"/>
                <a:cs typeface="Times New Roman"/>
              </a:rPr>
              <a:t>x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-40" dirty="0">
                <a:latin typeface="Times New Roman"/>
                <a:cs typeface="Times New Roman"/>
              </a:rPr>
              <a:t>FA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2000" i="1" spc="25" dirty="0">
                <a:latin typeface="Times New Roman"/>
                <a:cs typeface="Times New Roman"/>
              </a:rPr>
              <a:t>x</a:t>
            </a:r>
            <a:r>
              <a:rPr sz="2000" spc="25" dirty="0">
                <a:latin typeface="Times New Roman"/>
                <a:cs typeface="Times New Roman"/>
              </a:rPr>
              <a:t>' 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F </a:t>
            </a:r>
            <a:r>
              <a:rPr sz="2000" dirty="0">
                <a:latin typeface="Times New Roman"/>
                <a:cs typeface="Times New Roman"/>
              </a:rPr>
              <a:t>'</a:t>
            </a:r>
            <a:r>
              <a:rPr sz="2000" spc="-330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A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r>
              <a:rPr sz="1200" spc="5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84455">
              <a:lnSpc>
                <a:spcPts val="2080"/>
              </a:lnSpc>
              <a:spcBef>
                <a:spcPts val="805"/>
              </a:spcBef>
              <a:tabLst>
                <a:tab pos="2847975" algn="l"/>
              </a:tabLst>
            </a:pPr>
            <a:r>
              <a:rPr sz="2000" i="1" spc="-45" dirty="0">
                <a:latin typeface="Times New Roman"/>
                <a:cs typeface="Times New Roman"/>
              </a:rPr>
              <a:t>x</a:t>
            </a:r>
            <a:r>
              <a:rPr sz="2000" spc="35" dirty="0">
                <a:latin typeface="Times New Roman"/>
                <a:cs typeface="Times New Roman"/>
              </a:rPr>
              <a:t>.</a:t>
            </a:r>
            <a:r>
              <a:rPr sz="2000" i="1" spc="45" dirty="0">
                <a:latin typeface="Times New Roman"/>
                <a:cs typeface="Times New Roman"/>
              </a:rPr>
              <a:t>x</a:t>
            </a:r>
            <a:r>
              <a:rPr sz="2000" spc="5" dirty="0">
                <a:latin typeface="Times New Roman"/>
                <a:cs typeface="Times New Roman"/>
              </a:rPr>
              <a:t>'</a:t>
            </a:r>
            <a:r>
              <a:rPr sz="2000" spc="-305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i="1" spc="10" dirty="0">
                <a:latin typeface="Times New Roman"/>
                <a:cs typeface="Times New Roman"/>
              </a:rPr>
              <a:t>f</a:t>
            </a:r>
            <a:r>
              <a:rPr sz="2000" i="1" spc="85" dirty="0">
                <a:latin typeface="Times New Roman"/>
                <a:cs typeface="Times New Roman"/>
              </a:rPr>
              <a:t> </a:t>
            </a:r>
            <a:r>
              <a:rPr sz="1050" spc="7" baseline="71428" dirty="0">
                <a:latin typeface="Times New Roman"/>
                <a:cs typeface="Times New Roman"/>
              </a:rPr>
              <a:t>2</a:t>
            </a:r>
            <a:r>
              <a:rPr sz="1050" baseline="71428" dirty="0">
                <a:latin typeface="Times New Roman"/>
                <a:cs typeface="Times New Roman"/>
              </a:rPr>
              <a:t>   </a:t>
            </a:r>
            <a:r>
              <a:rPr sz="1050" spc="75" baseline="71428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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20" dirty="0">
                <a:latin typeface="Symbol"/>
                <a:cs typeface="Symbol"/>
              </a:rPr>
              <a:t></a:t>
            </a:r>
            <a:r>
              <a:rPr sz="2000" spc="-90" dirty="0">
                <a:latin typeface="Times New Roman"/>
                <a:cs typeface="Times New Roman"/>
              </a:rPr>
              <a:t> </a:t>
            </a:r>
            <a:r>
              <a:rPr sz="2000" i="1" spc="10" dirty="0">
                <a:latin typeface="Times New Roman"/>
                <a:cs typeface="Times New Roman"/>
              </a:rPr>
              <a:t>f</a:t>
            </a:r>
            <a:r>
              <a:rPr sz="2000" i="1" spc="-35" dirty="0">
                <a:latin typeface="Times New Roman"/>
                <a:cs typeface="Times New Roman"/>
              </a:rPr>
              <a:t> </a:t>
            </a:r>
            <a:r>
              <a:rPr sz="2000" spc="70" dirty="0">
                <a:latin typeface="Times New Roman"/>
                <a:cs typeface="Times New Roman"/>
              </a:rPr>
              <a:t>'</a:t>
            </a:r>
            <a:r>
              <a:rPr sz="1050" spc="7" baseline="71428" dirty="0">
                <a:latin typeface="Times New Roman"/>
                <a:cs typeface="Times New Roman"/>
              </a:rPr>
              <a:t>2</a:t>
            </a:r>
            <a:r>
              <a:rPr sz="1050" baseline="71428" dirty="0">
                <a:latin typeface="Times New Roman"/>
                <a:cs typeface="Times New Roman"/>
              </a:rPr>
              <a:t>  </a:t>
            </a:r>
            <a:r>
              <a:rPr sz="1050" spc="-67" baseline="71428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e</a:t>
            </a:r>
            <a:r>
              <a:rPr sz="1200" b="1" dirty="0">
                <a:latin typeface="Times New Roman"/>
                <a:cs typeface="Times New Roman"/>
              </a:rPr>
              <a:t>t</a:t>
            </a:r>
            <a:r>
              <a:rPr sz="1200" b="1" spc="85" dirty="0">
                <a:latin typeface="Times New Roman"/>
                <a:cs typeface="Times New Roman"/>
              </a:rPr>
              <a:t> </a:t>
            </a:r>
            <a:r>
              <a:rPr sz="2100" i="1" spc="-35" dirty="0">
                <a:latin typeface="Symbol"/>
                <a:cs typeface="Symbol"/>
              </a:rPr>
              <a:t></a:t>
            </a:r>
            <a:r>
              <a:rPr sz="2100" dirty="0">
                <a:latin typeface="Times New Roman"/>
                <a:cs typeface="Times New Roman"/>
              </a:rPr>
              <a:t> </a:t>
            </a:r>
            <a:r>
              <a:rPr sz="2100" spc="-22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235" dirty="0">
                <a:latin typeface="Times New Roman"/>
                <a:cs typeface="Times New Roman"/>
              </a:rPr>
              <a:t> </a:t>
            </a:r>
            <a:r>
              <a:rPr sz="3000" i="1" spc="7" baseline="34722" dirty="0">
                <a:latin typeface="Times New Roman"/>
                <a:cs typeface="Times New Roman"/>
              </a:rPr>
              <a:t>f</a:t>
            </a:r>
            <a:r>
              <a:rPr sz="3000" i="1" baseline="34722" dirty="0">
                <a:latin typeface="Times New Roman"/>
                <a:cs typeface="Times New Roman"/>
              </a:rPr>
              <a:t>	</a:t>
            </a:r>
            <a:r>
              <a:rPr sz="2000" spc="10" dirty="0">
                <a:latin typeface="Symbol"/>
                <a:cs typeface="Symbol"/>
              </a:rPr>
              <a:t>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spc="10" dirty="0">
                <a:latin typeface="Symbol"/>
                <a:cs typeface="Symbol"/>
              </a:rPr>
              <a:t></a:t>
            </a:r>
            <a:r>
              <a:rPr sz="2000" spc="140" dirty="0">
                <a:latin typeface="Times New Roman"/>
                <a:cs typeface="Times New Roman"/>
              </a:rPr>
              <a:t> </a:t>
            </a:r>
            <a:r>
              <a:rPr sz="3000" i="1" spc="75" baseline="34722" dirty="0">
                <a:latin typeface="Times New Roman"/>
                <a:cs typeface="Times New Roman"/>
              </a:rPr>
              <a:t>x</a:t>
            </a:r>
            <a:r>
              <a:rPr sz="3000" baseline="34722" dirty="0">
                <a:latin typeface="Times New Roman"/>
                <a:cs typeface="Times New Roman"/>
              </a:rPr>
              <a:t>'</a:t>
            </a:r>
            <a:endParaRPr sz="3000" baseline="34722">
              <a:latin typeface="Times New Roman"/>
              <a:cs typeface="Times New Roman"/>
            </a:endParaRPr>
          </a:p>
          <a:p>
            <a:pPr marR="621665" algn="ctr">
              <a:lnSpc>
                <a:spcPts val="1960"/>
              </a:lnSpc>
              <a:tabLst>
                <a:tab pos="652145" algn="l"/>
              </a:tabLst>
            </a:pPr>
            <a:r>
              <a:rPr sz="2000" i="1" spc="10" dirty="0">
                <a:latin typeface="Times New Roman"/>
                <a:cs typeface="Times New Roman"/>
              </a:rPr>
              <a:t>x	</a:t>
            </a:r>
            <a:r>
              <a:rPr sz="2000" i="1" spc="5" dirty="0">
                <a:latin typeface="Times New Roman"/>
                <a:cs typeface="Times New Roman"/>
              </a:rPr>
              <a:t>f</a:t>
            </a:r>
            <a:r>
              <a:rPr sz="2000" i="1" spc="-1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50">
              <a:latin typeface="Times New Roman"/>
              <a:cs typeface="Times New Roman"/>
            </a:endParaRPr>
          </a:p>
          <a:p>
            <a:pPr marL="50800">
              <a:lnSpc>
                <a:spcPts val="1410"/>
              </a:lnSpc>
            </a:pPr>
            <a:r>
              <a:rPr sz="1200" b="1" spc="-5" dirty="0">
                <a:latin typeface="Times New Roman"/>
                <a:cs typeface="Times New Roman"/>
              </a:rPr>
              <a:t>Remarques</a:t>
            </a:r>
            <a:endParaRPr sz="1200">
              <a:latin typeface="Times New Roman"/>
              <a:cs typeface="Times New Roman"/>
            </a:endParaRPr>
          </a:p>
          <a:p>
            <a:pPr marL="50800" marR="45720">
              <a:lnSpc>
                <a:spcPts val="1380"/>
              </a:lnSpc>
              <a:spcBef>
                <a:spcPts val="65"/>
              </a:spcBef>
            </a:pPr>
            <a:r>
              <a:rPr sz="1200" spc="-5" dirty="0">
                <a:latin typeface="Times New Roman"/>
                <a:cs typeface="Times New Roman"/>
              </a:rPr>
              <a:t>Nous avons écris </a:t>
            </a:r>
            <a:r>
              <a:rPr sz="1200" dirty="0">
                <a:latin typeface="Times New Roman"/>
                <a:cs typeface="Times New Roman"/>
              </a:rPr>
              <a:t>les formules de conjugaisons d’une lentille </a:t>
            </a:r>
            <a:r>
              <a:rPr sz="1200" spc="-5" dirty="0">
                <a:latin typeface="Times New Roman"/>
                <a:cs typeface="Times New Roman"/>
              </a:rPr>
              <a:t>mince </a:t>
            </a:r>
            <a:r>
              <a:rPr sz="1200" dirty="0">
                <a:latin typeface="Times New Roman"/>
                <a:cs typeface="Times New Roman"/>
              </a:rPr>
              <a:t>à </a:t>
            </a:r>
            <a:r>
              <a:rPr sz="1200" spc="-5" dirty="0">
                <a:latin typeface="Times New Roman"/>
                <a:cs typeface="Times New Roman"/>
              </a:rPr>
              <a:t>partir des résultats </a:t>
            </a:r>
            <a:r>
              <a:rPr sz="1200" dirty="0">
                <a:latin typeface="Times New Roman"/>
                <a:cs typeface="Times New Roman"/>
              </a:rPr>
              <a:t>généraux.  </a:t>
            </a:r>
            <a:r>
              <a:rPr sz="1200" spc="-5" dirty="0">
                <a:latin typeface="Times New Roman"/>
                <a:cs typeface="Times New Roman"/>
              </a:rPr>
              <a:t>Cependant,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pour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obtenir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position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l’image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A’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d’un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objet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sur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l’axe,</a:t>
            </a:r>
            <a:r>
              <a:rPr sz="1200" spc="11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nous</a:t>
            </a:r>
            <a:r>
              <a:rPr sz="1200" spc="11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aurions</a:t>
            </a:r>
            <a:r>
              <a:rPr sz="1200" spc="10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pu</a:t>
            </a:r>
            <a:r>
              <a:rPr sz="1200" spc="9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appliquer</a:t>
            </a:r>
            <a:r>
              <a:rPr sz="1200" spc="10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deux</a:t>
            </a:r>
            <a:endParaRPr sz="1200">
              <a:latin typeface="Times New Roman"/>
              <a:cs typeface="Times New Roman"/>
            </a:endParaRPr>
          </a:p>
          <a:p>
            <a:pPr marL="50800" marR="43180">
              <a:lnSpc>
                <a:spcPts val="1280"/>
              </a:lnSpc>
              <a:spcBef>
                <a:spcPts val="180"/>
              </a:spcBef>
            </a:pPr>
            <a:r>
              <a:rPr sz="1800" baseline="4629" dirty="0">
                <a:latin typeface="Times New Roman"/>
                <a:cs typeface="Times New Roman"/>
              </a:rPr>
              <a:t>fois la </a:t>
            </a:r>
            <a:r>
              <a:rPr sz="1800" spc="-7" baseline="4629" dirty="0">
                <a:latin typeface="Times New Roman"/>
                <a:cs typeface="Times New Roman"/>
              </a:rPr>
              <a:t>formule </a:t>
            </a:r>
            <a:r>
              <a:rPr sz="1800" baseline="4629" dirty="0">
                <a:latin typeface="Times New Roman"/>
                <a:cs typeface="Times New Roman"/>
              </a:rPr>
              <a:t>de conjugaison </a:t>
            </a:r>
            <a:r>
              <a:rPr sz="1800" spc="-7" baseline="4629" dirty="0">
                <a:latin typeface="Times New Roman"/>
                <a:cs typeface="Times New Roman"/>
              </a:rPr>
              <a:t>des dioptres en considérant </a:t>
            </a:r>
            <a:r>
              <a:rPr sz="1800" baseline="4629" dirty="0">
                <a:latin typeface="Times New Roman"/>
                <a:cs typeface="Times New Roman"/>
              </a:rPr>
              <a:t>l’image </a:t>
            </a:r>
            <a:r>
              <a:rPr sz="1800" spc="-7" baseline="4629" dirty="0">
                <a:latin typeface="Times New Roman"/>
                <a:cs typeface="Times New Roman"/>
              </a:rPr>
              <a:t>intermédiaire </a:t>
            </a:r>
            <a:r>
              <a:rPr sz="1800" spc="15" baseline="4629" dirty="0">
                <a:latin typeface="Times New Roman"/>
                <a:cs typeface="Times New Roman"/>
              </a:rPr>
              <a:t>A</a:t>
            </a:r>
            <a:r>
              <a:rPr sz="800" spc="10" dirty="0">
                <a:latin typeface="Times New Roman"/>
                <a:cs typeface="Times New Roman"/>
              </a:rPr>
              <a:t>1 </a:t>
            </a:r>
            <a:r>
              <a:rPr sz="1800" baseline="4629" dirty="0">
                <a:latin typeface="Times New Roman"/>
                <a:cs typeface="Times New Roman"/>
              </a:rPr>
              <a:t>que le </a:t>
            </a:r>
            <a:r>
              <a:rPr sz="1800" spc="-7" baseline="4629" dirty="0">
                <a:latin typeface="Times New Roman"/>
                <a:cs typeface="Times New Roman"/>
              </a:rPr>
              <a:t>premier </a:t>
            </a:r>
            <a:r>
              <a:rPr sz="1800" baseline="4629" dirty="0">
                <a:latin typeface="Times New Roman"/>
                <a:cs typeface="Times New Roman"/>
              </a:rPr>
              <a:t>dioptre  </a:t>
            </a:r>
            <a:r>
              <a:rPr sz="1200" dirty="0">
                <a:latin typeface="Times New Roman"/>
                <a:cs typeface="Times New Roman"/>
              </a:rPr>
              <a:t>donne de</a:t>
            </a:r>
            <a:r>
              <a:rPr sz="1200" spc="28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A.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06808" y="5363372"/>
            <a:ext cx="322580" cy="0"/>
          </a:xfrm>
          <a:custGeom>
            <a:avLst/>
            <a:gdLst/>
            <a:ahLst/>
            <a:cxnLst/>
            <a:rect l="l" t="t" r="r" b="b"/>
            <a:pathLst>
              <a:path w="322580">
                <a:moveTo>
                  <a:pt x="0" y="0"/>
                </a:moveTo>
                <a:lnTo>
                  <a:pt x="322193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94021" y="5324646"/>
            <a:ext cx="347980" cy="0"/>
          </a:xfrm>
          <a:custGeom>
            <a:avLst/>
            <a:gdLst/>
            <a:ahLst/>
            <a:cxnLst/>
            <a:rect l="l" t="t" r="r" b="b"/>
            <a:pathLst>
              <a:path w="347980">
                <a:moveTo>
                  <a:pt x="0" y="0"/>
                </a:moveTo>
                <a:lnTo>
                  <a:pt x="347765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5052" y="5363372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429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1082571" y="5324646"/>
            <a:ext cx="290830" cy="0"/>
          </a:xfrm>
          <a:custGeom>
            <a:avLst/>
            <a:gdLst/>
            <a:ahLst/>
            <a:cxnLst/>
            <a:rect l="l" t="t" r="r" b="b"/>
            <a:pathLst>
              <a:path w="290830">
                <a:moveTo>
                  <a:pt x="0" y="0"/>
                </a:moveTo>
                <a:lnTo>
                  <a:pt x="290378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1695144" y="5363372"/>
            <a:ext cx="358140" cy="0"/>
          </a:xfrm>
          <a:custGeom>
            <a:avLst/>
            <a:gdLst/>
            <a:ahLst/>
            <a:cxnLst/>
            <a:rect l="l" t="t" r="r" b="b"/>
            <a:pathLst>
              <a:path w="358139">
                <a:moveTo>
                  <a:pt x="0" y="0"/>
                </a:moveTo>
                <a:lnTo>
                  <a:pt x="357723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1651797" y="5324646"/>
            <a:ext cx="444500" cy="0"/>
          </a:xfrm>
          <a:custGeom>
            <a:avLst/>
            <a:gdLst/>
            <a:ahLst/>
            <a:cxnLst/>
            <a:rect l="l" t="t" r="r" b="b"/>
            <a:pathLst>
              <a:path w="444500">
                <a:moveTo>
                  <a:pt x="0" y="0"/>
                </a:moveTo>
                <a:lnTo>
                  <a:pt x="444151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754544" y="5544080"/>
            <a:ext cx="129413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6345" algn="l"/>
              </a:tabLst>
            </a:pPr>
            <a:r>
              <a:rPr sz="700" dirty="0">
                <a:latin typeface="Times New Roman"/>
                <a:cs typeface="Times New Roman"/>
              </a:rPr>
              <a:t>1	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81408" y="4918495"/>
            <a:ext cx="1685289" cy="72771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5095">
              <a:lnSpc>
                <a:spcPct val="100000"/>
              </a:lnSpc>
              <a:spcBef>
                <a:spcPts val="459"/>
              </a:spcBef>
              <a:tabLst>
                <a:tab pos="412750" algn="l"/>
                <a:tab pos="682625" algn="l"/>
                <a:tab pos="963294" algn="l"/>
              </a:tabLst>
            </a:pPr>
            <a:r>
              <a:rPr sz="2000" i="1" dirty="0">
                <a:latin typeface="Times New Roman"/>
                <a:cs typeface="Times New Roman"/>
              </a:rPr>
              <a:t>n	</a:t>
            </a:r>
            <a:r>
              <a:rPr sz="3000" baseline="-34722" dirty="0">
                <a:latin typeface="Symbol"/>
                <a:cs typeface="Symbol"/>
              </a:rPr>
              <a:t></a:t>
            </a:r>
            <a:r>
              <a:rPr sz="3000" baseline="-34722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Times New Roman"/>
                <a:cs typeface="Times New Roman"/>
              </a:rPr>
              <a:t>1	</a:t>
            </a:r>
            <a:r>
              <a:rPr sz="3000" baseline="-34722" dirty="0">
                <a:latin typeface="Symbol"/>
                <a:cs typeface="Symbol"/>
              </a:rPr>
              <a:t></a:t>
            </a:r>
            <a:r>
              <a:rPr sz="3000" baseline="-34722" dirty="0">
                <a:latin typeface="Times New Roman"/>
                <a:cs typeface="Times New Roman"/>
              </a:rPr>
              <a:t> </a:t>
            </a:r>
            <a:r>
              <a:rPr sz="2000" i="1" dirty="0">
                <a:latin typeface="Times New Roman"/>
                <a:cs typeface="Times New Roman"/>
              </a:rPr>
              <a:t>n</a:t>
            </a:r>
            <a:r>
              <a:rPr sz="2000" i="1" spc="-120" dirty="0">
                <a:latin typeface="Times New Roman"/>
                <a:cs typeface="Times New Roman"/>
              </a:rPr>
              <a:t> </a:t>
            </a:r>
            <a:r>
              <a:rPr sz="2000" spc="65" dirty="0">
                <a:latin typeface="Symbol"/>
                <a:cs typeface="Symbol"/>
              </a:rPr>
              <a:t></a:t>
            </a:r>
            <a:r>
              <a:rPr sz="2000" spc="6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  <a:p>
            <a:pPr marL="25400">
              <a:lnSpc>
                <a:spcPct val="100000"/>
              </a:lnSpc>
              <a:spcBef>
                <a:spcPts val="365"/>
              </a:spcBef>
              <a:tabLst>
                <a:tab pos="613410" algn="l"/>
                <a:tab pos="1213485" algn="l"/>
              </a:tabLst>
            </a:pPr>
            <a:r>
              <a:rPr sz="2000" i="1" dirty="0">
                <a:latin typeface="Times New Roman"/>
                <a:cs typeface="Times New Roman"/>
              </a:rPr>
              <a:t>SA	SA	</a:t>
            </a:r>
            <a:r>
              <a:rPr sz="2000" i="1" spc="-5" dirty="0">
                <a:latin typeface="Times New Roman"/>
                <a:cs typeface="Times New Roman"/>
              </a:rPr>
              <a:t>SC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728184" y="6086924"/>
            <a:ext cx="306070" cy="0"/>
          </a:xfrm>
          <a:custGeom>
            <a:avLst/>
            <a:gdLst/>
            <a:ahLst/>
            <a:cxnLst/>
            <a:rect l="l" t="t" r="r" b="b"/>
            <a:pathLst>
              <a:path w="306070">
                <a:moveTo>
                  <a:pt x="0" y="0"/>
                </a:moveTo>
                <a:lnTo>
                  <a:pt x="305522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715390" y="6048231"/>
            <a:ext cx="331470" cy="0"/>
          </a:xfrm>
          <a:custGeom>
            <a:avLst/>
            <a:gdLst/>
            <a:ahLst/>
            <a:cxnLst/>
            <a:rect l="l" t="t" r="r" b="b"/>
            <a:pathLst>
              <a:path w="331470">
                <a:moveTo>
                  <a:pt x="0" y="0"/>
                </a:moveTo>
                <a:lnTo>
                  <a:pt x="331109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300209" y="6086924"/>
            <a:ext cx="266065" cy="0"/>
          </a:xfrm>
          <a:custGeom>
            <a:avLst/>
            <a:gdLst/>
            <a:ahLst/>
            <a:cxnLst/>
            <a:rect l="l" t="t" r="r" b="b"/>
            <a:pathLst>
              <a:path w="266064">
                <a:moveTo>
                  <a:pt x="0" y="0"/>
                </a:moveTo>
                <a:lnTo>
                  <a:pt x="265576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287417" y="6048231"/>
            <a:ext cx="291465" cy="0"/>
          </a:xfrm>
          <a:custGeom>
            <a:avLst/>
            <a:gdLst/>
            <a:ahLst/>
            <a:cxnLst/>
            <a:rect l="l" t="t" r="r" b="b"/>
            <a:pathLst>
              <a:path w="291464">
                <a:moveTo>
                  <a:pt x="0" y="0"/>
                </a:moveTo>
                <a:lnTo>
                  <a:pt x="291159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5604343" y="6086924"/>
            <a:ext cx="358775" cy="0"/>
          </a:xfrm>
          <a:custGeom>
            <a:avLst/>
            <a:gdLst/>
            <a:ahLst/>
            <a:cxnLst/>
            <a:rect l="l" t="t" r="r" b="b"/>
            <a:pathLst>
              <a:path w="358775">
                <a:moveTo>
                  <a:pt x="0" y="0"/>
                </a:moveTo>
                <a:lnTo>
                  <a:pt x="358530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5591919" y="6048231"/>
            <a:ext cx="383540" cy="0"/>
          </a:xfrm>
          <a:custGeom>
            <a:avLst/>
            <a:gdLst/>
            <a:ahLst/>
            <a:cxnLst/>
            <a:rect l="l" t="t" r="r" b="b"/>
            <a:pathLst>
              <a:path w="383539">
                <a:moveTo>
                  <a:pt x="0" y="0"/>
                </a:moveTo>
                <a:lnTo>
                  <a:pt x="383505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6229108" y="6086924"/>
            <a:ext cx="375285" cy="0"/>
          </a:xfrm>
          <a:custGeom>
            <a:avLst/>
            <a:gdLst/>
            <a:ahLst/>
            <a:cxnLst/>
            <a:rect l="l" t="t" r="r" b="b"/>
            <a:pathLst>
              <a:path w="375284">
                <a:moveTo>
                  <a:pt x="0" y="0"/>
                </a:moveTo>
                <a:lnTo>
                  <a:pt x="375138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6216684" y="6048231"/>
            <a:ext cx="400685" cy="0"/>
          </a:xfrm>
          <a:custGeom>
            <a:avLst/>
            <a:gdLst/>
            <a:ahLst/>
            <a:cxnLst/>
            <a:rect l="l" t="t" r="r" b="b"/>
            <a:pathLst>
              <a:path w="400684">
                <a:moveTo>
                  <a:pt x="0" y="0"/>
                </a:moveTo>
                <a:lnTo>
                  <a:pt x="400367" y="0"/>
                </a:lnTo>
              </a:path>
            </a:pathLst>
          </a:custGeom>
          <a:ln w="620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6015718" y="5845597"/>
            <a:ext cx="74358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633095" algn="l"/>
              </a:tabLst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b="1" dirty="0">
                <a:latin typeface="Symbol"/>
                <a:cs typeface="Symbol"/>
              </a:rPr>
              <a:t>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47749" y="5689303"/>
            <a:ext cx="131191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271780" algn="l"/>
                <a:tab pos="905510" algn="l"/>
                <a:tab pos="1200785" algn="l"/>
              </a:tabLst>
            </a:pPr>
            <a:r>
              <a:rPr sz="3000" baseline="1388" dirty="0">
                <a:latin typeface="Symbol"/>
                <a:cs typeface="Symbol"/>
              </a:rPr>
              <a:t></a:t>
            </a:r>
            <a:r>
              <a:rPr sz="3000" baseline="1388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Times New Roman"/>
                <a:cs typeface="Times New Roman"/>
              </a:rPr>
              <a:t>1	1	</a:t>
            </a:r>
            <a:r>
              <a:rPr sz="3000" baseline="1388" dirty="0">
                <a:latin typeface="Symbol"/>
                <a:cs typeface="Symbol"/>
              </a:rPr>
              <a:t>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804735" y="5689303"/>
            <a:ext cx="70485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64515" algn="l"/>
              </a:tabLst>
            </a:pPr>
            <a:r>
              <a:rPr sz="2000" dirty="0">
                <a:latin typeface="Times New Roman"/>
                <a:cs typeface="Times New Roman"/>
              </a:rPr>
              <a:t>1	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409649" y="6039649"/>
            <a:ext cx="137541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90"/>
              </a:spcBef>
              <a:tabLst>
                <a:tab pos="819150" algn="l"/>
              </a:tabLst>
            </a:pPr>
            <a:r>
              <a:rPr sz="3000" baseline="-12500" dirty="0">
                <a:latin typeface="Symbol"/>
                <a:cs typeface="Symbol"/>
              </a:rPr>
              <a:t></a:t>
            </a:r>
            <a:r>
              <a:rPr sz="3000" spc="-209" baseline="-12500" dirty="0">
                <a:latin typeface="Times New Roman"/>
                <a:cs typeface="Times New Roman"/>
              </a:rPr>
              <a:t> </a:t>
            </a:r>
            <a:r>
              <a:rPr sz="2000" i="1" spc="-5" dirty="0">
                <a:latin typeface="Times New Roman"/>
                <a:cs typeface="Times New Roman"/>
              </a:rPr>
              <a:t>SC</a:t>
            </a:r>
            <a:r>
              <a:rPr sz="1050" baseline="-39682" dirty="0">
                <a:latin typeface="Times New Roman"/>
                <a:cs typeface="Times New Roman"/>
              </a:rPr>
              <a:t>1	</a:t>
            </a:r>
            <a:r>
              <a:rPr sz="2000" i="1" spc="-5" dirty="0">
                <a:latin typeface="Times New Roman"/>
                <a:cs typeface="Times New Roman"/>
              </a:rPr>
              <a:t>S</a:t>
            </a:r>
            <a:r>
              <a:rPr sz="2000" i="1" spc="75" dirty="0">
                <a:latin typeface="Times New Roman"/>
                <a:cs typeface="Times New Roman"/>
              </a:rPr>
              <a:t>C</a:t>
            </a:r>
            <a:r>
              <a:rPr sz="1050" baseline="-39682" dirty="0">
                <a:latin typeface="Times New Roman"/>
                <a:cs typeface="Times New Roman"/>
              </a:rPr>
              <a:t>2  </a:t>
            </a:r>
            <a:r>
              <a:rPr sz="1050" spc="22" baseline="-39682" dirty="0">
                <a:latin typeface="Times New Roman"/>
                <a:cs typeface="Times New Roman"/>
              </a:rPr>
              <a:t> </a:t>
            </a:r>
            <a:r>
              <a:rPr sz="3000" baseline="-12500" dirty="0">
                <a:latin typeface="Symbol"/>
                <a:cs typeface="Symbol"/>
              </a:rPr>
              <a:t></a:t>
            </a:r>
            <a:endParaRPr sz="3000" baseline="-12500">
              <a:latin typeface="Symbol"/>
              <a:cs typeface="Symbo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086856" y="5845597"/>
            <a:ext cx="1484630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63245" algn="l"/>
              </a:tabLst>
            </a:pPr>
            <a:r>
              <a:rPr sz="2000" dirty="0">
                <a:latin typeface="Symbol"/>
                <a:cs typeface="Symbol"/>
              </a:rPr>
              <a:t>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 </a:t>
            </a:r>
            <a:r>
              <a:rPr sz="2000" spc="25" dirty="0">
                <a:latin typeface="Times New Roman"/>
                <a:cs typeface="Times New Roman"/>
              </a:rPr>
              <a:t>(</a:t>
            </a:r>
            <a:r>
              <a:rPr sz="2000" i="1" spc="25" dirty="0">
                <a:latin typeface="Times New Roman"/>
                <a:cs typeface="Times New Roman"/>
              </a:rPr>
              <a:t>n</a:t>
            </a:r>
            <a:r>
              <a:rPr sz="2000" i="1" spc="-260" dirty="0">
                <a:latin typeface="Times New Roman"/>
                <a:cs typeface="Times New Roman"/>
              </a:rPr>
              <a:t> </a:t>
            </a:r>
            <a:r>
              <a:rPr sz="2000" spc="-10" dirty="0">
                <a:latin typeface="Symbol"/>
                <a:cs typeface="Symbol"/>
              </a:rPr>
              <a:t></a:t>
            </a:r>
            <a:r>
              <a:rPr sz="2000" spc="-10" dirty="0">
                <a:latin typeface="Times New Roman"/>
                <a:cs typeface="Times New Roman"/>
              </a:rPr>
              <a:t>1)</a:t>
            </a:r>
            <a:r>
              <a:rPr sz="2000" b="1" spc="-10" dirty="0">
                <a:latin typeface="Symbol"/>
                <a:cs typeface="Symbol"/>
              </a:rPr>
              <a:t>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715484" y="6039649"/>
            <a:ext cx="879475" cy="329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  <a:tabLst>
                <a:tab pos="584200" algn="l"/>
              </a:tabLst>
            </a:pPr>
            <a:r>
              <a:rPr sz="2000" i="1" spc="-5" dirty="0">
                <a:latin typeface="Times New Roman"/>
                <a:cs typeface="Times New Roman"/>
              </a:rPr>
              <a:t>S</a:t>
            </a:r>
            <a:r>
              <a:rPr sz="2000" i="1" spc="-40" dirty="0">
                <a:latin typeface="Times New Roman"/>
                <a:cs typeface="Times New Roman"/>
              </a:rPr>
              <a:t>A</a:t>
            </a:r>
            <a:r>
              <a:rPr sz="2000" dirty="0">
                <a:latin typeface="Times New Roman"/>
                <a:cs typeface="Times New Roman"/>
              </a:rPr>
              <a:t>'	</a:t>
            </a:r>
            <a:r>
              <a:rPr sz="2000" i="1" spc="-5" dirty="0">
                <a:latin typeface="Times New Roman"/>
                <a:cs typeface="Times New Roman"/>
              </a:rPr>
              <a:t>SA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693370" y="6452335"/>
            <a:ext cx="265430" cy="0"/>
          </a:xfrm>
          <a:custGeom>
            <a:avLst/>
            <a:gdLst/>
            <a:ahLst/>
            <a:cxnLst/>
            <a:rect l="l" t="t" r="r" b="b"/>
            <a:pathLst>
              <a:path w="265430">
                <a:moveTo>
                  <a:pt x="0" y="0"/>
                </a:moveTo>
                <a:lnTo>
                  <a:pt x="265000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36753" y="6452335"/>
            <a:ext cx="308610" cy="0"/>
          </a:xfrm>
          <a:custGeom>
            <a:avLst/>
            <a:gdLst/>
            <a:ahLst/>
            <a:cxnLst/>
            <a:rect l="l" t="t" r="r" b="b"/>
            <a:pathLst>
              <a:path w="308609">
                <a:moveTo>
                  <a:pt x="0" y="0"/>
                </a:moveTo>
                <a:lnTo>
                  <a:pt x="308275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2225247" y="6452335"/>
            <a:ext cx="306070" cy="0"/>
          </a:xfrm>
          <a:custGeom>
            <a:avLst/>
            <a:gdLst/>
            <a:ahLst/>
            <a:cxnLst/>
            <a:rect l="l" t="t" r="r" b="b"/>
            <a:pathLst>
              <a:path w="306069">
                <a:moveTo>
                  <a:pt x="0" y="0"/>
                </a:moveTo>
                <a:lnTo>
                  <a:pt x="305761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2810052" y="6452335"/>
            <a:ext cx="349885" cy="0"/>
          </a:xfrm>
          <a:custGeom>
            <a:avLst/>
            <a:gdLst/>
            <a:ahLst/>
            <a:cxnLst/>
            <a:rect l="l" t="t" r="r" b="b"/>
            <a:pathLst>
              <a:path w="349885">
                <a:moveTo>
                  <a:pt x="0" y="0"/>
                </a:moveTo>
                <a:lnTo>
                  <a:pt x="349571" y="0"/>
                </a:lnTo>
              </a:path>
            </a:pathLst>
          </a:custGeom>
          <a:ln w="6076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494555" y="7127751"/>
            <a:ext cx="124460" cy="0"/>
          </a:xfrm>
          <a:custGeom>
            <a:avLst/>
            <a:gdLst/>
            <a:ahLst/>
            <a:cxnLst/>
            <a:rect l="l" t="t" r="r" b="b"/>
            <a:pathLst>
              <a:path w="124459">
                <a:moveTo>
                  <a:pt x="0" y="0"/>
                </a:moveTo>
                <a:lnTo>
                  <a:pt x="124357" y="0"/>
                </a:lnTo>
              </a:path>
            </a:pathLst>
          </a:custGeom>
          <a:ln w="682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90565" y="7129040"/>
            <a:ext cx="217170" cy="0"/>
          </a:xfrm>
          <a:custGeom>
            <a:avLst/>
            <a:gdLst/>
            <a:ahLst/>
            <a:cxnLst/>
            <a:rect l="l" t="t" r="r" b="b"/>
            <a:pathLst>
              <a:path w="217169">
                <a:moveTo>
                  <a:pt x="0" y="0"/>
                </a:moveTo>
                <a:lnTo>
                  <a:pt x="216862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2949041" y="7129040"/>
            <a:ext cx="177165" cy="0"/>
          </a:xfrm>
          <a:custGeom>
            <a:avLst/>
            <a:gdLst/>
            <a:ahLst/>
            <a:cxnLst/>
            <a:rect l="l" t="t" r="r" b="b"/>
            <a:pathLst>
              <a:path w="177164">
                <a:moveTo>
                  <a:pt x="0" y="0"/>
                </a:moveTo>
                <a:lnTo>
                  <a:pt x="17663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405651" y="7129040"/>
            <a:ext cx="229235" cy="0"/>
          </a:xfrm>
          <a:custGeom>
            <a:avLst/>
            <a:gdLst/>
            <a:ahLst/>
            <a:cxnLst/>
            <a:rect l="l" t="t" r="r" b="b"/>
            <a:pathLst>
              <a:path w="229235">
                <a:moveTo>
                  <a:pt x="0" y="0"/>
                </a:moveTo>
                <a:lnTo>
                  <a:pt x="228619" y="0"/>
                </a:lnTo>
              </a:path>
            </a:pathLst>
          </a:custGeom>
          <a:ln w="647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038818" y="7127415"/>
            <a:ext cx="228600" cy="0"/>
          </a:xfrm>
          <a:custGeom>
            <a:avLst/>
            <a:gdLst/>
            <a:ahLst/>
            <a:cxnLst/>
            <a:rect l="l" t="t" r="r" b="b"/>
            <a:pathLst>
              <a:path w="228600">
                <a:moveTo>
                  <a:pt x="0" y="0"/>
                </a:moveTo>
                <a:lnTo>
                  <a:pt x="228493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282685" y="7127415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7807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5761962" y="7127415"/>
            <a:ext cx="254635" cy="0"/>
          </a:xfrm>
          <a:custGeom>
            <a:avLst/>
            <a:gdLst/>
            <a:ahLst/>
            <a:cxnLst/>
            <a:rect l="l" t="t" r="r" b="b"/>
            <a:pathLst>
              <a:path w="254635">
                <a:moveTo>
                  <a:pt x="0" y="0"/>
                </a:moveTo>
                <a:lnTo>
                  <a:pt x="254604" y="0"/>
                </a:lnTo>
              </a:path>
            </a:pathLst>
          </a:custGeom>
          <a:ln w="620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5138427" y="7174900"/>
            <a:ext cx="123189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Symbol"/>
                <a:cs typeface="Symbol"/>
              </a:rPr>
              <a:t></a:t>
            </a:r>
            <a:endParaRPr sz="2000">
              <a:latin typeface="Symbol"/>
              <a:cs typeface="Symbo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922408" y="7182025"/>
            <a:ext cx="236854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dirty="0">
                <a:latin typeface="Times New Roman"/>
                <a:cs typeface="Times New Roman"/>
              </a:rPr>
              <a:t>2</a:t>
            </a:r>
            <a:r>
              <a:rPr sz="700" spc="110" dirty="0">
                <a:latin typeface="Times New Roman"/>
                <a:cs typeface="Times New Roman"/>
              </a:rPr>
              <a:t> </a:t>
            </a:r>
            <a:r>
              <a:rPr sz="3000" spc="-7" baseline="1388" dirty="0">
                <a:latin typeface="Symbol"/>
                <a:cs typeface="Symbol"/>
              </a:rPr>
              <a:t>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5433154" y="7346536"/>
            <a:ext cx="6985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5812661" y="6768189"/>
            <a:ext cx="346710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spc="-5" dirty="0">
                <a:latin typeface="Times New Roman"/>
                <a:cs typeface="Times New Roman"/>
              </a:rPr>
              <a:t>1</a:t>
            </a:r>
            <a:r>
              <a:rPr sz="2000" spc="175" dirty="0">
                <a:latin typeface="Times New Roman"/>
                <a:cs typeface="Times New Roman"/>
              </a:rPr>
              <a:t> </a:t>
            </a:r>
            <a:r>
              <a:rPr sz="3000" spc="-7" baseline="1388" dirty="0">
                <a:latin typeface="Symbol"/>
                <a:cs typeface="Symbol"/>
              </a:rPr>
              <a:t></a:t>
            </a:r>
            <a:endParaRPr sz="3000" baseline="1388">
              <a:latin typeface="Symbol"/>
              <a:cs typeface="Symbo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2522412" y="6768386"/>
            <a:ext cx="295529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50850" algn="l"/>
                <a:tab pos="933450" algn="l"/>
                <a:tab pos="1566545" algn="l"/>
                <a:tab pos="2628265" algn="l"/>
              </a:tabLst>
            </a:pPr>
            <a:r>
              <a:rPr sz="2000" spc="5" dirty="0">
                <a:latin typeface="Times New Roman"/>
                <a:cs typeface="Times New Roman"/>
              </a:rPr>
              <a:t>1	1	1	</a:t>
            </a:r>
            <a:r>
              <a:rPr sz="2000" spc="-5" dirty="0">
                <a:latin typeface="Times New Roman"/>
                <a:cs typeface="Times New Roman"/>
              </a:rPr>
              <a:t>1	</a:t>
            </a:r>
            <a:r>
              <a:rPr sz="3000" spc="-7" baseline="1388" dirty="0">
                <a:latin typeface="Symbol"/>
                <a:cs typeface="Symbol"/>
              </a:rPr>
              <a:t></a:t>
            </a:r>
            <a:r>
              <a:rPr sz="3000" spc="179" baseline="1388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1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631951" y="6925462"/>
            <a:ext cx="5527040" cy="525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970"/>
              </a:lnSpc>
              <a:spcBef>
                <a:spcPts val="100"/>
              </a:spcBef>
              <a:tabLst>
                <a:tab pos="2128520" algn="l"/>
                <a:tab pos="2566035" algn="l"/>
                <a:tab pos="3063875" algn="l"/>
                <a:tab pos="3707129" algn="l"/>
                <a:tab pos="4941570" algn="l"/>
                <a:tab pos="5416550" algn="l"/>
              </a:tabLst>
            </a:pPr>
            <a:r>
              <a:rPr sz="1200" spc="-5" dirty="0">
                <a:latin typeface="Times New Roman"/>
                <a:cs typeface="Times New Roman"/>
              </a:rPr>
              <a:t>L</a:t>
            </a:r>
            <a:r>
              <a:rPr sz="1200" dirty="0">
                <a:latin typeface="Times New Roman"/>
                <a:cs typeface="Times New Roman"/>
              </a:rPr>
              <a:t>a</a:t>
            </a:r>
            <a:r>
              <a:rPr sz="1200" spc="-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</a:t>
            </a:r>
            <a:r>
              <a:rPr sz="1200" spc="-10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lation p</a:t>
            </a:r>
            <a:r>
              <a:rPr sz="1200" spc="5" dirty="0">
                <a:latin typeface="Times New Roman"/>
                <a:cs typeface="Times New Roman"/>
              </a:rPr>
              <a:t>r</a:t>
            </a:r>
            <a:r>
              <a:rPr sz="1200" spc="-5" dirty="0">
                <a:latin typeface="Times New Roman"/>
                <a:cs typeface="Times New Roman"/>
              </a:rPr>
              <a:t>écé</a:t>
            </a:r>
            <a:r>
              <a:rPr sz="1200" spc="10" dirty="0">
                <a:latin typeface="Times New Roman"/>
                <a:cs typeface="Times New Roman"/>
              </a:rPr>
              <a:t>d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nte </a:t>
            </a:r>
            <a:r>
              <a:rPr sz="1200" spc="-5" dirty="0">
                <a:latin typeface="Times New Roman"/>
                <a:cs typeface="Times New Roman"/>
              </a:rPr>
              <a:t>s</a:t>
            </a:r>
            <a:r>
              <a:rPr sz="1200" spc="5" dirty="0">
                <a:latin typeface="Times New Roman"/>
                <a:cs typeface="Times New Roman"/>
              </a:rPr>
              <a:t>’</a:t>
            </a:r>
            <a:r>
              <a:rPr sz="1200" spc="-5" dirty="0">
                <a:latin typeface="Times New Roman"/>
                <a:cs typeface="Times New Roman"/>
              </a:rPr>
              <a:t>éc</a:t>
            </a:r>
            <a:r>
              <a:rPr sz="1200" dirty="0">
                <a:latin typeface="Times New Roman"/>
                <a:cs typeface="Times New Roman"/>
              </a:rPr>
              <a:t>rit	</a:t>
            </a:r>
            <a:r>
              <a:rPr sz="2000" spc="5" dirty="0">
                <a:latin typeface="Symbol"/>
                <a:cs typeface="Symbol"/>
              </a:rPr>
              <a:t>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2000" spc="5" dirty="0">
                <a:latin typeface="Symbol"/>
                <a:cs typeface="Symbol"/>
              </a:rPr>
              <a:t>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1200" spc="-5" dirty="0">
                <a:latin typeface="Times New Roman"/>
                <a:cs typeface="Times New Roman"/>
              </a:rPr>
              <a:t>a</a:t>
            </a:r>
            <a:r>
              <a:rPr sz="1200" dirty="0">
                <a:latin typeface="Times New Roman"/>
                <a:cs typeface="Times New Roman"/>
              </a:rPr>
              <a:t>v</a:t>
            </a:r>
            <a:r>
              <a:rPr sz="1200" spc="-5" dirty="0">
                <a:latin typeface="Times New Roman"/>
                <a:cs typeface="Times New Roman"/>
              </a:rPr>
              <a:t>e</a:t>
            </a:r>
            <a:r>
              <a:rPr sz="1200" dirty="0">
                <a:latin typeface="Times New Roman"/>
                <a:cs typeface="Times New Roman"/>
              </a:rPr>
              <a:t>c	</a:t>
            </a:r>
            <a:r>
              <a:rPr sz="2000" spc="-5" dirty="0">
                <a:latin typeface="Symbol"/>
                <a:cs typeface="Symbol"/>
              </a:rPr>
              <a:t>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spc="50" dirty="0">
                <a:latin typeface="Times New Roman"/>
                <a:cs typeface="Times New Roman"/>
              </a:rPr>
              <a:t>(</a:t>
            </a:r>
            <a:r>
              <a:rPr sz="2000" i="1" spc="-5" dirty="0">
                <a:latin typeface="Times New Roman"/>
                <a:cs typeface="Times New Roman"/>
              </a:rPr>
              <a:t>n</a:t>
            </a:r>
            <a:r>
              <a:rPr sz="2000" i="1" spc="-145" dirty="0">
                <a:latin typeface="Times New Roman"/>
                <a:cs typeface="Times New Roman"/>
              </a:rPr>
              <a:t> </a:t>
            </a:r>
            <a:r>
              <a:rPr sz="2000" spc="130" dirty="0">
                <a:latin typeface="Symbol"/>
                <a:cs typeface="Symbol"/>
              </a:rPr>
              <a:t></a:t>
            </a:r>
            <a:r>
              <a:rPr sz="2000" spc="-160" dirty="0">
                <a:latin typeface="Times New Roman"/>
                <a:cs typeface="Times New Roman"/>
              </a:rPr>
              <a:t>1</a:t>
            </a:r>
            <a:r>
              <a:rPr sz="2000" spc="-10" dirty="0">
                <a:latin typeface="Times New Roman"/>
                <a:cs typeface="Times New Roman"/>
              </a:rPr>
              <a:t>)</a:t>
            </a:r>
            <a:r>
              <a:rPr sz="3000" b="1" spc="-7" baseline="1388" dirty="0">
                <a:latin typeface="Symbol"/>
                <a:cs typeface="Symbol"/>
              </a:rPr>
              <a:t></a:t>
            </a:r>
            <a:r>
              <a:rPr sz="3000" baseline="1388" dirty="0">
                <a:latin typeface="Times New Roman"/>
                <a:cs typeface="Times New Roman"/>
              </a:rPr>
              <a:t>	</a:t>
            </a:r>
            <a:r>
              <a:rPr sz="2000" spc="-5" dirty="0">
                <a:latin typeface="Symbol"/>
                <a:cs typeface="Symbol"/>
              </a:rPr>
              <a:t></a:t>
            </a:r>
            <a:r>
              <a:rPr sz="2000" dirty="0">
                <a:latin typeface="Times New Roman"/>
                <a:cs typeface="Times New Roman"/>
              </a:rPr>
              <a:t>	</a:t>
            </a:r>
            <a:r>
              <a:rPr sz="3000" b="1" spc="-7" baseline="1388" dirty="0">
                <a:latin typeface="Symbol"/>
                <a:cs typeface="Symbol"/>
              </a:rPr>
              <a:t></a:t>
            </a:r>
            <a:endParaRPr sz="3000" baseline="1388">
              <a:latin typeface="Symbol"/>
              <a:cs typeface="Symbol"/>
            </a:endParaRPr>
          </a:p>
          <a:p>
            <a:pPr marL="1898650">
              <a:lnSpc>
                <a:spcPts val="1970"/>
              </a:lnSpc>
              <a:tabLst>
                <a:tab pos="2357120" algn="l"/>
                <a:tab pos="2830195" algn="l"/>
                <a:tab pos="3462654" algn="l"/>
                <a:tab pos="4666615" algn="l"/>
                <a:tab pos="5146675" algn="l"/>
              </a:tabLst>
            </a:pPr>
            <a:r>
              <a:rPr sz="2000" i="1" spc="30" dirty="0">
                <a:latin typeface="Times New Roman"/>
                <a:cs typeface="Times New Roman"/>
              </a:rPr>
              <a:t>p</a:t>
            </a:r>
            <a:r>
              <a:rPr sz="2000" spc="30" dirty="0">
                <a:latin typeface="Times New Roman"/>
                <a:cs typeface="Times New Roman"/>
              </a:rPr>
              <a:t>'	</a:t>
            </a:r>
            <a:r>
              <a:rPr sz="2000" i="1" spc="5" dirty="0">
                <a:latin typeface="Times New Roman"/>
                <a:cs typeface="Times New Roman"/>
              </a:rPr>
              <a:t>p	</a:t>
            </a:r>
            <a:r>
              <a:rPr sz="2000" i="1" dirty="0">
                <a:latin typeface="Times New Roman"/>
                <a:cs typeface="Times New Roman"/>
              </a:rPr>
              <a:t>f</a:t>
            </a:r>
            <a:r>
              <a:rPr sz="2000" i="1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'	</a:t>
            </a:r>
            <a:r>
              <a:rPr sz="2000" i="1" spc="-5" dirty="0">
                <a:latin typeface="Times New Roman"/>
                <a:cs typeface="Times New Roman"/>
              </a:rPr>
              <a:t>f</a:t>
            </a:r>
            <a:r>
              <a:rPr sz="2000" i="1" spc="-2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'	</a:t>
            </a:r>
            <a:r>
              <a:rPr sz="2000" i="1" spc="-5" dirty="0">
                <a:latin typeface="Times New Roman"/>
                <a:cs typeface="Times New Roman"/>
              </a:rPr>
              <a:t>R	R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/>
          <p:nvPr/>
        </p:nvSpPr>
        <p:spPr>
          <a:xfrm>
            <a:off x="1039494" y="4236084"/>
            <a:ext cx="1943735" cy="228600"/>
          </a:xfrm>
          <a:custGeom>
            <a:avLst/>
            <a:gdLst/>
            <a:ahLst/>
            <a:cxnLst/>
            <a:rect l="l" t="t" r="r" b="b"/>
            <a:pathLst>
              <a:path w="1943735" h="228600">
                <a:moveTo>
                  <a:pt x="1457833" y="0"/>
                </a:moveTo>
                <a:lnTo>
                  <a:pt x="1457833" y="57150"/>
                </a:lnTo>
                <a:lnTo>
                  <a:pt x="0" y="57150"/>
                </a:lnTo>
                <a:lnTo>
                  <a:pt x="0" y="171450"/>
                </a:lnTo>
                <a:lnTo>
                  <a:pt x="1457833" y="171450"/>
                </a:lnTo>
                <a:lnTo>
                  <a:pt x="1457833" y="228600"/>
                </a:lnTo>
                <a:lnTo>
                  <a:pt x="1943735" y="114300"/>
                </a:lnTo>
                <a:lnTo>
                  <a:pt x="1457833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 txBox="1"/>
          <p:nvPr/>
        </p:nvSpPr>
        <p:spPr>
          <a:xfrm>
            <a:off x="660908" y="4230750"/>
            <a:ext cx="234950" cy="582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Times New Roman"/>
                <a:cs typeface="Times New Roman"/>
              </a:rPr>
              <a:t>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b="1" dirty="0">
                <a:latin typeface="Times New Roman"/>
                <a:cs typeface="Times New Roman"/>
              </a:rPr>
              <a:t>(</a:t>
            </a:r>
            <a:r>
              <a:rPr sz="1400" b="1" spc="5" dirty="0">
                <a:latin typeface="Times New Roman"/>
                <a:cs typeface="Times New Roman"/>
              </a:rPr>
              <a:t>1</a:t>
            </a:r>
            <a:r>
              <a:rPr sz="1400" b="1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176142" y="4126204"/>
            <a:ext cx="243840" cy="687070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sz="2100" b="1" baseline="3968" dirty="0">
                <a:latin typeface="Times New Roman"/>
                <a:cs typeface="Times New Roman"/>
              </a:rPr>
              <a:t>A</a:t>
            </a:r>
            <a:r>
              <a:rPr sz="900" b="1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sz="1400" b="1" dirty="0">
                <a:latin typeface="Times New Roman"/>
                <a:cs typeface="Times New Roman"/>
              </a:rPr>
              <a:t>(n)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3" name="object 53"/>
          <p:cNvSpPr/>
          <p:nvPr/>
        </p:nvSpPr>
        <p:spPr>
          <a:xfrm>
            <a:off x="3553459" y="4226559"/>
            <a:ext cx="1943735" cy="228600"/>
          </a:xfrm>
          <a:custGeom>
            <a:avLst/>
            <a:gdLst/>
            <a:ahLst/>
            <a:cxnLst/>
            <a:rect l="l" t="t" r="r" b="b"/>
            <a:pathLst>
              <a:path w="1943735" h="228600">
                <a:moveTo>
                  <a:pt x="1457832" y="0"/>
                </a:moveTo>
                <a:lnTo>
                  <a:pt x="1457832" y="57150"/>
                </a:lnTo>
                <a:lnTo>
                  <a:pt x="0" y="57150"/>
                </a:lnTo>
                <a:lnTo>
                  <a:pt x="0" y="171450"/>
                </a:lnTo>
                <a:lnTo>
                  <a:pt x="1457832" y="171450"/>
                </a:lnTo>
                <a:lnTo>
                  <a:pt x="1457832" y="228600"/>
                </a:lnTo>
                <a:lnTo>
                  <a:pt x="1943735" y="114300"/>
                </a:lnTo>
                <a:lnTo>
                  <a:pt x="145783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 txBox="1"/>
          <p:nvPr/>
        </p:nvSpPr>
        <p:spPr>
          <a:xfrm>
            <a:off x="5576696" y="4230750"/>
            <a:ext cx="234950" cy="582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5" dirty="0">
                <a:latin typeface="Times New Roman"/>
                <a:cs typeface="Times New Roman"/>
              </a:rPr>
              <a:t>A’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015"/>
              </a:spcBef>
            </a:pPr>
            <a:r>
              <a:rPr sz="1400" b="1" dirty="0">
                <a:latin typeface="Times New Roman"/>
                <a:cs typeface="Times New Roman"/>
              </a:rPr>
              <a:t>(</a:t>
            </a:r>
            <a:r>
              <a:rPr sz="1400" b="1" spc="5" dirty="0">
                <a:latin typeface="Times New Roman"/>
                <a:cs typeface="Times New Roman"/>
              </a:rPr>
              <a:t>1</a:t>
            </a:r>
            <a:r>
              <a:rPr sz="1400" b="1" dirty="0">
                <a:latin typeface="Times New Roman"/>
                <a:cs typeface="Times New Roman"/>
              </a:rPr>
              <a:t>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1577086" y="4014342"/>
            <a:ext cx="311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7" baseline="3968" dirty="0">
                <a:latin typeface="Times New Roman"/>
                <a:cs typeface="Times New Roman"/>
              </a:rPr>
              <a:t>D</a:t>
            </a:r>
            <a:r>
              <a:rPr sz="2100" b="1" spc="-7" baseline="3968" dirty="0">
                <a:latin typeface="Times New Roman"/>
                <a:cs typeface="Times New Roman"/>
              </a:rPr>
              <a:t>S</a:t>
            </a:r>
            <a:r>
              <a:rPr sz="900" b="1" dirty="0">
                <a:latin typeface="Times New Roman"/>
                <a:cs typeface="Times New Roman"/>
              </a:rPr>
              <a:t>1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4092321" y="4014342"/>
            <a:ext cx="311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spc="7" baseline="3968" dirty="0">
                <a:latin typeface="Times New Roman"/>
                <a:cs typeface="Times New Roman"/>
              </a:rPr>
              <a:t>D</a:t>
            </a:r>
            <a:r>
              <a:rPr sz="2100" b="1" spc="-7" baseline="3968" dirty="0">
                <a:latin typeface="Times New Roman"/>
                <a:cs typeface="Times New Roman"/>
              </a:rPr>
              <a:t>S</a:t>
            </a:r>
            <a:r>
              <a:rPr sz="900" b="1" dirty="0">
                <a:latin typeface="Times New Roman"/>
                <a:cs typeface="Times New Roman"/>
              </a:rPr>
              <a:t>2</a:t>
            </a:r>
            <a:endParaRPr sz="900">
              <a:latin typeface="Times New Roman"/>
              <a:cs typeface="Times New Roman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241300" y="5151754"/>
            <a:ext cx="228600" cy="1257300"/>
          </a:xfrm>
          <a:custGeom>
            <a:avLst/>
            <a:gdLst/>
            <a:ahLst/>
            <a:cxnLst/>
            <a:rect l="l" t="t" r="r" b="b"/>
            <a:pathLst>
              <a:path w="228600" h="1257300">
                <a:moveTo>
                  <a:pt x="228600" y="0"/>
                </a:moveTo>
                <a:lnTo>
                  <a:pt x="184106" y="8227"/>
                </a:lnTo>
                <a:lnTo>
                  <a:pt x="147775" y="30670"/>
                </a:lnTo>
                <a:lnTo>
                  <a:pt x="123281" y="63972"/>
                </a:lnTo>
                <a:lnTo>
                  <a:pt x="114300" y="104775"/>
                </a:lnTo>
                <a:lnTo>
                  <a:pt x="114300" y="523875"/>
                </a:lnTo>
                <a:lnTo>
                  <a:pt x="105318" y="564677"/>
                </a:lnTo>
                <a:lnTo>
                  <a:pt x="80824" y="597979"/>
                </a:lnTo>
                <a:lnTo>
                  <a:pt x="44493" y="620422"/>
                </a:lnTo>
                <a:lnTo>
                  <a:pt x="0" y="628650"/>
                </a:lnTo>
                <a:lnTo>
                  <a:pt x="44493" y="636877"/>
                </a:lnTo>
                <a:lnTo>
                  <a:pt x="80824" y="659320"/>
                </a:lnTo>
                <a:lnTo>
                  <a:pt x="105318" y="692622"/>
                </a:lnTo>
                <a:lnTo>
                  <a:pt x="114300" y="733425"/>
                </a:lnTo>
                <a:lnTo>
                  <a:pt x="114300" y="1152525"/>
                </a:lnTo>
                <a:lnTo>
                  <a:pt x="123281" y="1193327"/>
                </a:lnTo>
                <a:lnTo>
                  <a:pt x="147775" y="1226629"/>
                </a:lnTo>
                <a:lnTo>
                  <a:pt x="184106" y="1249072"/>
                </a:lnTo>
                <a:lnTo>
                  <a:pt x="228600" y="125730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753995" y="5723254"/>
            <a:ext cx="800735" cy="228600"/>
          </a:xfrm>
          <a:custGeom>
            <a:avLst/>
            <a:gdLst/>
            <a:ahLst/>
            <a:cxnLst/>
            <a:rect l="l" t="t" r="r" b="b"/>
            <a:pathLst>
              <a:path w="800735" h="228600">
                <a:moveTo>
                  <a:pt x="600582" y="0"/>
                </a:moveTo>
                <a:lnTo>
                  <a:pt x="600582" y="57150"/>
                </a:lnTo>
                <a:lnTo>
                  <a:pt x="0" y="57150"/>
                </a:lnTo>
                <a:lnTo>
                  <a:pt x="0" y="171450"/>
                </a:lnTo>
                <a:lnTo>
                  <a:pt x="600582" y="171450"/>
                </a:lnTo>
                <a:lnTo>
                  <a:pt x="600582" y="228600"/>
                </a:lnTo>
                <a:lnTo>
                  <a:pt x="800734" y="114300"/>
                </a:lnTo>
                <a:lnTo>
                  <a:pt x="600582" y="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07114" y="6046069"/>
            <a:ext cx="309245" cy="0"/>
          </a:xfrm>
          <a:custGeom>
            <a:avLst/>
            <a:gdLst/>
            <a:ahLst/>
            <a:cxnLst/>
            <a:rect l="l" t="t" r="r" b="b"/>
            <a:pathLst>
              <a:path w="309244">
                <a:moveTo>
                  <a:pt x="0" y="0"/>
                </a:moveTo>
                <a:lnTo>
                  <a:pt x="308748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494224" y="6007198"/>
            <a:ext cx="334645" cy="0"/>
          </a:xfrm>
          <a:custGeom>
            <a:avLst/>
            <a:gdLst/>
            <a:ahLst/>
            <a:cxnLst/>
            <a:rect l="l" t="t" r="r" b="b"/>
            <a:pathLst>
              <a:path w="334644">
                <a:moveTo>
                  <a:pt x="0" y="0"/>
                </a:moveTo>
                <a:lnTo>
                  <a:pt x="334206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1084672" y="6046069"/>
            <a:ext cx="316230" cy="0"/>
          </a:xfrm>
          <a:custGeom>
            <a:avLst/>
            <a:gdLst/>
            <a:ahLst/>
            <a:cxnLst/>
            <a:rect l="l" t="t" r="r" b="b"/>
            <a:pathLst>
              <a:path w="316230">
                <a:moveTo>
                  <a:pt x="0" y="0"/>
                </a:moveTo>
                <a:lnTo>
                  <a:pt x="315966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1071785" y="6007198"/>
            <a:ext cx="342265" cy="0"/>
          </a:xfrm>
          <a:custGeom>
            <a:avLst/>
            <a:gdLst/>
            <a:ahLst/>
            <a:cxnLst/>
            <a:rect l="l" t="t" r="r" b="b"/>
            <a:pathLst>
              <a:path w="342265">
                <a:moveTo>
                  <a:pt x="0" y="0"/>
                </a:moveTo>
                <a:lnTo>
                  <a:pt x="341753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1725737" y="6046069"/>
            <a:ext cx="369570" cy="0"/>
          </a:xfrm>
          <a:custGeom>
            <a:avLst/>
            <a:gdLst/>
            <a:ahLst/>
            <a:cxnLst/>
            <a:rect l="l" t="t" r="r" b="b"/>
            <a:pathLst>
              <a:path w="369569">
                <a:moveTo>
                  <a:pt x="0" y="0"/>
                </a:moveTo>
                <a:lnTo>
                  <a:pt x="369087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1685811" y="6007198"/>
            <a:ext cx="449580" cy="0"/>
          </a:xfrm>
          <a:custGeom>
            <a:avLst/>
            <a:gdLst/>
            <a:ahLst/>
            <a:cxnLst/>
            <a:rect l="l" t="t" r="r" b="b"/>
            <a:pathLst>
              <a:path w="449580">
                <a:moveTo>
                  <a:pt x="0" y="0"/>
                </a:moveTo>
                <a:lnTo>
                  <a:pt x="448991" y="0"/>
                </a:lnTo>
              </a:path>
            </a:pathLst>
          </a:custGeom>
          <a:ln w="623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 txBox="1"/>
          <p:nvPr/>
        </p:nvSpPr>
        <p:spPr>
          <a:xfrm>
            <a:off x="455168" y="5998940"/>
            <a:ext cx="3206750" cy="737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435">
              <a:lnSpc>
                <a:spcPts val="2100"/>
              </a:lnSpc>
              <a:spcBef>
                <a:spcPts val="105"/>
              </a:spcBef>
              <a:tabLst>
                <a:tab pos="629285" algn="l"/>
                <a:tab pos="1270000" algn="l"/>
              </a:tabLst>
            </a:pPr>
            <a:r>
              <a:rPr sz="2000" i="1" spc="-5" dirty="0">
                <a:latin typeface="Times New Roman"/>
                <a:cs typeface="Times New Roman"/>
              </a:rPr>
              <a:t>SA</a:t>
            </a:r>
            <a:r>
              <a:rPr sz="2000" spc="-5" dirty="0">
                <a:latin typeface="Times New Roman"/>
                <a:cs typeface="Times New Roman"/>
              </a:rPr>
              <a:t>'	</a:t>
            </a:r>
            <a:r>
              <a:rPr sz="2000" i="1" spc="10" dirty="0">
                <a:latin typeface="Times New Roman"/>
                <a:cs typeface="Times New Roman"/>
              </a:rPr>
              <a:t>SA	</a:t>
            </a:r>
            <a:r>
              <a:rPr sz="2000" i="1" spc="5" dirty="0">
                <a:latin typeface="Times New Roman"/>
                <a:cs typeface="Times New Roman"/>
              </a:rPr>
              <a:t>SC</a:t>
            </a:r>
            <a:endParaRPr sz="2000">
              <a:latin typeface="Times New Roman"/>
              <a:cs typeface="Times New Roman"/>
            </a:endParaRPr>
          </a:p>
          <a:p>
            <a:pPr marL="887730">
              <a:lnSpc>
                <a:spcPts val="540"/>
              </a:lnSpc>
              <a:tabLst>
                <a:tab pos="1574800" algn="l"/>
              </a:tabLst>
            </a:pPr>
            <a:r>
              <a:rPr sz="700" dirty="0">
                <a:latin typeface="Times New Roman"/>
                <a:cs typeface="Times New Roman"/>
              </a:rPr>
              <a:t>1	2</a:t>
            </a:r>
            <a:endParaRPr sz="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sz="1200" spc="-5" dirty="0">
                <a:latin typeface="Times New Roman"/>
                <a:cs typeface="Times New Roman"/>
              </a:rPr>
              <a:t>Or </a:t>
            </a:r>
            <a:r>
              <a:rPr sz="2000" i="1" spc="15" dirty="0">
                <a:latin typeface="Times New Roman"/>
                <a:cs typeface="Times New Roman"/>
              </a:rPr>
              <a:t>SA </a:t>
            </a:r>
            <a:r>
              <a:rPr sz="2000" spc="30" dirty="0">
                <a:latin typeface="Symbol"/>
                <a:cs typeface="Symbol"/>
              </a:rPr>
              <a:t>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i="1" spc="5" dirty="0">
                <a:latin typeface="Times New Roman"/>
                <a:cs typeface="Times New Roman"/>
              </a:rPr>
              <a:t>OA </a:t>
            </a:r>
            <a:r>
              <a:rPr sz="2000" spc="30" dirty="0">
                <a:latin typeface="Symbol"/>
                <a:cs typeface="Symbol"/>
              </a:rPr>
              <a:t>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i="1" spc="25" dirty="0">
                <a:latin typeface="Times New Roman"/>
                <a:cs typeface="Times New Roman"/>
              </a:rPr>
              <a:t>p </a:t>
            </a:r>
            <a:r>
              <a:rPr sz="1200" spc="-5" dirty="0">
                <a:latin typeface="Times New Roman"/>
                <a:cs typeface="Times New Roman"/>
              </a:rPr>
              <a:t>et </a:t>
            </a:r>
            <a:r>
              <a:rPr sz="2000" i="1" spc="-10" dirty="0">
                <a:latin typeface="Times New Roman"/>
                <a:cs typeface="Times New Roman"/>
              </a:rPr>
              <a:t>SA</a:t>
            </a:r>
            <a:r>
              <a:rPr sz="2000" spc="-10" dirty="0">
                <a:latin typeface="Times New Roman"/>
                <a:cs typeface="Times New Roman"/>
              </a:rPr>
              <a:t>' </a:t>
            </a:r>
            <a:r>
              <a:rPr sz="2000" spc="30" dirty="0">
                <a:latin typeface="Symbol"/>
                <a:cs typeface="Symbol"/>
              </a:rPr>
              <a:t></a:t>
            </a:r>
            <a:r>
              <a:rPr sz="2000" spc="30" dirty="0">
                <a:latin typeface="Times New Roman"/>
                <a:cs typeface="Times New Roman"/>
              </a:rPr>
              <a:t> </a:t>
            </a:r>
            <a:r>
              <a:rPr sz="2000" i="1" spc="-15" dirty="0">
                <a:latin typeface="Times New Roman"/>
                <a:cs typeface="Times New Roman"/>
              </a:rPr>
              <a:t>OA</a:t>
            </a:r>
            <a:r>
              <a:rPr sz="2000" spc="-15" dirty="0">
                <a:latin typeface="Times New Roman"/>
                <a:cs typeface="Times New Roman"/>
              </a:rPr>
              <a:t>' </a:t>
            </a:r>
            <a:r>
              <a:rPr sz="2000" spc="30" dirty="0">
                <a:latin typeface="Symbol"/>
                <a:cs typeface="Symbol"/>
              </a:rPr>
              <a:t></a:t>
            </a:r>
            <a:r>
              <a:rPr sz="2000" spc="160" dirty="0">
                <a:latin typeface="Times New Roman"/>
                <a:cs typeface="Times New Roman"/>
              </a:rPr>
              <a:t> </a:t>
            </a:r>
            <a:r>
              <a:rPr sz="2000" i="1" spc="35" dirty="0">
                <a:latin typeface="Times New Roman"/>
                <a:cs typeface="Times New Roman"/>
              </a:rPr>
              <a:t>p</a:t>
            </a:r>
            <a:r>
              <a:rPr sz="2000" spc="35" dirty="0">
                <a:latin typeface="Times New Roman"/>
                <a:cs typeface="Times New Roman"/>
              </a:rPr>
              <a:t>'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10"/>
              </a:lnSpc>
            </a:pPr>
            <a:fld id="{81D60167-4931-47E6-BA6A-407CBD079E47}" type="slidenum">
              <a:rPr dirty="0"/>
              <a:t>39</a:t>
            </a:fld>
            <a:endParaRPr dirty="0"/>
          </a:p>
        </p:txBody>
      </p:sp>
      <p:sp>
        <p:nvSpPr>
          <p:cNvPr id="66" name="object 66"/>
          <p:cNvSpPr txBox="1"/>
          <p:nvPr/>
        </p:nvSpPr>
        <p:spPr>
          <a:xfrm>
            <a:off x="559250" y="5646364"/>
            <a:ext cx="1622425" cy="331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322580" algn="l"/>
                <a:tab pos="621030" algn="l"/>
                <a:tab pos="922019" algn="l"/>
              </a:tabLst>
            </a:pPr>
            <a:r>
              <a:rPr sz="2000" spc="10" dirty="0">
                <a:latin typeface="Times New Roman"/>
                <a:cs typeface="Times New Roman"/>
              </a:rPr>
              <a:t>1	</a:t>
            </a:r>
            <a:r>
              <a:rPr sz="3000" spc="15" baseline="-34722" dirty="0">
                <a:latin typeface="Symbol"/>
                <a:cs typeface="Symbol"/>
              </a:rPr>
              <a:t></a:t>
            </a:r>
            <a:r>
              <a:rPr sz="3000" spc="15" baseline="-34722" dirty="0">
                <a:latin typeface="Times New Roman"/>
                <a:cs typeface="Times New Roman"/>
              </a:rPr>
              <a:t>	</a:t>
            </a:r>
            <a:r>
              <a:rPr sz="2000" i="1" spc="10" dirty="0">
                <a:latin typeface="Times New Roman"/>
                <a:cs typeface="Times New Roman"/>
              </a:rPr>
              <a:t>n	</a:t>
            </a:r>
            <a:r>
              <a:rPr sz="3000" spc="15" baseline="-34722" dirty="0">
                <a:latin typeface="Symbol"/>
                <a:cs typeface="Symbol"/>
              </a:rPr>
              <a:t></a:t>
            </a:r>
            <a:r>
              <a:rPr sz="3000" spc="15" baseline="-34722" dirty="0">
                <a:latin typeface="Times New Roman"/>
                <a:cs typeface="Times New Roman"/>
              </a:rPr>
              <a:t> </a:t>
            </a:r>
            <a:r>
              <a:rPr sz="2000" spc="90" dirty="0">
                <a:latin typeface="Times New Roman"/>
                <a:cs typeface="Times New Roman"/>
              </a:rPr>
              <a:t>1</a:t>
            </a:r>
            <a:r>
              <a:rPr sz="2000" spc="90" dirty="0">
                <a:latin typeface="Symbol"/>
                <a:cs typeface="Symbol"/>
              </a:rPr>
              <a:t></a:t>
            </a:r>
            <a:r>
              <a:rPr sz="2000" spc="-370" dirty="0">
                <a:latin typeface="Times New Roman"/>
                <a:cs typeface="Times New Roman"/>
              </a:rPr>
              <a:t> </a:t>
            </a:r>
            <a:r>
              <a:rPr sz="2000" i="1" spc="10" dirty="0">
                <a:latin typeface="Times New Roman"/>
                <a:cs typeface="Times New Roman"/>
              </a:rPr>
              <a:t>n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299719"/>
            <a:ext cx="6648450" cy="672465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marL="12700" marR="5080" algn="just">
              <a:lnSpc>
                <a:spcPct val="101400"/>
              </a:lnSpc>
              <a:spcBef>
                <a:spcPts val="80"/>
              </a:spcBef>
            </a:pPr>
            <a:r>
              <a:rPr sz="1400" spc="-5" dirty="0">
                <a:latin typeface="Times New Roman"/>
                <a:cs typeface="Times New Roman"/>
              </a:rPr>
              <a:t>Ci-dessous nous donnons le spectre </a:t>
            </a:r>
            <a:r>
              <a:rPr sz="1400" spc="-1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ondes électromagnétiques,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domaine visible  n’occupe qu’une petite partie </a:t>
            </a:r>
            <a:r>
              <a:rPr sz="1400" dirty="0">
                <a:latin typeface="Times New Roman"/>
                <a:cs typeface="Times New Roman"/>
              </a:rPr>
              <a:t>(entre </a:t>
            </a:r>
            <a:r>
              <a:rPr sz="1400" spc="-5" dirty="0">
                <a:latin typeface="Times New Roman"/>
                <a:cs typeface="Times New Roman"/>
              </a:rPr>
              <a:t>0,4 </a:t>
            </a:r>
            <a:r>
              <a:rPr sz="1400" dirty="0">
                <a:latin typeface="Times New Roman"/>
                <a:cs typeface="Times New Roman"/>
              </a:rPr>
              <a:t>et 0,8 </a:t>
            </a:r>
            <a:r>
              <a:rPr sz="1250" b="1" i="1" spc="-5" dirty="0">
                <a:latin typeface="Symbol"/>
                <a:cs typeface="Symbol"/>
              </a:rPr>
              <a:t></a:t>
            </a:r>
            <a:r>
              <a:rPr sz="1150" b="1" i="1" spc="-5" dirty="0">
                <a:latin typeface="Times New Roman"/>
                <a:cs typeface="Times New Roman"/>
              </a:rPr>
              <a:t>m </a:t>
            </a:r>
            <a:r>
              <a:rPr sz="1400" dirty="0">
                <a:latin typeface="Times New Roman"/>
                <a:cs typeface="Times New Roman"/>
              </a:rPr>
              <a:t>). La </a:t>
            </a:r>
            <a:r>
              <a:rPr sz="1400" spc="-5" dirty="0">
                <a:latin typeface="Times New Roman"/>
                <a:cs typeface="Times New Roman"/>
              </a:rPr>
              <a:t>superposition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toutes les radiations  visibles donne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blanche.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19479" y="1086659"/>
            <a:ext cx="5560515" cy="20496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3528" y="3162045"/>
            <a:ext cx="19278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0000FF"/>
                </a:solidFill>
                <a:latin typeface="Times New Roman"/>
                <a:cs typeface="Times New Roman"/>
              </a:rPr>
              <a:t>2.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Théorie</a:t>
            </a:r>
            <a:r>
              <a:rPr sz="1400" b="1" spc="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corpusculaire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5052" y="3418458"/>
            <a:ext cx="620141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une structure corpusculaire (théorie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Planck) </a:t>
            </a:r>
            <a:r>
              <a:rPr sz="1400" spc="5" dirty="0">
                <a:latin typeface="Times New Roman"/>
                <a:cs typeface="Times New Roman"/>
              </a:rPr>
              <a:t>c-à-d </a:t>
            </a:r>
            <a:r>
              <a:rPr sz="1400" spc="-5" dirty="0">
                <a:latin typeface="Times New Roman"/>
                <a:cs typeface="Times New Roman"/>
              </a:rPr>
              <a:t>l’énergie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lumineuse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5622" y="3533857"/>
            <a:ext cx="6633845" cy="3467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0195" algn="l"/>
              </a:tabLst>
            </a:pPr>
            <a:r>
              <a:rPr sz="2100" i="1" spc="-75" dirty="0">
                <a:latin typeface="Symbol"/>
                <a:cs typeface="Symbol"/>
              </a:rPr>
              <a:t></a:t>
            </a:r>
            <a:r>
              <a:rPr sz="2100" spc="-75" dirty="0">
                <a:latin typeface="Times New Roman"/>
                <a:cs typeface="Times New Roman"/>
              </a:rPr>
              <a:t>	</a:t>
            </a:r>
            <a:r>
              <a:rPr sz="1400" spc="-5" dirty="0">
                <a:latin typeface="Times New Roman"/>
                <a:cs typeface="Times New Roman"/>
              </a:rPr>
              <a:t>n’est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pas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répartie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sur</a:t>
            </a:r>
            <a:r>
              <a:rPr sz="1400" spc="17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l’onde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mais</a:t>
            </a:r>
            <a:r>
              <a:rPr sz="1400" spc="1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concentrée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sous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forme</a:t>
            </a:r>
            <a:r>
              <a:rPr sz="1400" spc="1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1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particules</a:t>
            </a:r>
            <a:r>
              <a:rPr sz="1400" spc="1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appelées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168" y="3790419"/>
            <a:ext cx="6648450" cy="1021080"/>
          </a:xfrm>
          <a:prstGeom prst="rect">
            <a:avLst/>
          </a:prstGeom>
        </p:spPr>
        <p:txBody>
          <a:bodyPr vert="horz" wrap="square" lIns="0" tIns="34925" rIns="0" bIns="0" rtlCol="0">
            <a:spAutoFit/>
          </a:bodyPr>
          <a:lstStyle/>
          <a:p>
            <a:pPr marL="12700" marR="5080">
              <a:lnSpc>
                <a:spcPct val="93600"/>
              </a:lnSpc>
              <a:spcBef>
                <a:spcPts val="275"/>
              </a:spcBef>
            </a:pPr>
            <a:r>
              <a:rPr sz="1400" b="1" i="1" spc="5" dirty="0">
                <a:latin typeface="Times New Roman"/>
                <a:cs typeface="Times New Roman"/>
              </a:rPr>
              <a:t>photons</a:t>
            </a:r>
            <a:r>
              <a:rPr sz="1850" i="1" spc="5" dirty="0">
                <a:latin typeface="Symbol"/>
                <a:cs typeface="Symbol"/>
              </a:rPr>
              <a:t></a:t>
            </a:r>
            <a:r>
              <a:rPr sz="1850" i="1" spc="5" dirty="0">
                <a:latin typeface="Times New Roman"/>
                <a:cs typeface="Times New Roman"/>
              </a:rPr>
              <a:t> </a:t>
            </a:r>
            <a:r>
              <a:rPr sz="1750" spc="25" dirty="0">
                <a:latin typeface="Symbol"/>
                <a:cs typeface="Symbol"/>
              </a:rPr>
              <a:t></a:t>
            </a:r>
            <a:r>
              <a:rPr sz="1750" spc="25" dirty="0">
                <a:latin typeface="Times New Roman"/>
                <a:cs typeface="Times New Roman"/>
              </a:rPr>
              <a:t> </a:t>
            </a:r>
            <a:r>
              <a:rPr sz="1750" i="1" dirty="0">
                <a:latin typeface="Times New Roman"/>
                <a:cs typeface="Times New Roman"/>
              </a:rPr>
              <a:t>h</a:t>
            </a:r>
            <a:r>
              <a:rPr sz="1850" i="1" dirty="0">
                <a:latin typeface="Symbol"/>
                <a:cs typeface="Symbol"/>
              </a:rPr>
              <a:t></a:t>
            </a:r>
            <a:r>
              <a:rPr sz="1850" i="1" dirty="0">
                <a:latin typeface="Times New Roman"/>
                <a:cs typeface="Times New Roman"/>
              </a:rPr>
              <a:t> </a:t>
            </a:r>
            <a:r>
              <a:rPr sz="1400" b="1" dirty="0">
                <a:latin typeface="Times New Roman"/>
                <a:cs typeface="Times New Roman"/>
              </a:rPr>
              <a:t>, </a:t>
            </a:r>
            <a:r>
              <a:rPr sz="1600" b="1" i="1" spc="-5" dirty="0">
                <a:latin typeface="Times New Roman"/>
                <a:cs typeface="Times New Roman"/>
              </a:rPr>
              <a:t>h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constant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Planck.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1924 Louis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Broglie montra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double aspect 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lumière </a:t>
            </a:r>
            <a:r>
              <a:rPr sz="1400" dirty="0">
                <a:latin typeface="Times New Roman"/>
                <a:cs typeface="Times New Roman"/>
              </a:rPr>
              <a:t>: à </a:t>
            </a:r>
            <a:r>
              <a:rPr sz="1400" spc="-5" dirty="0">
                <a:latin typeface="Times New Roman"/>
                <a:cs typeface="Times New Roman"/>
              </a:rPr>
              <a:t>toute particules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mouvement on associe une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onde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</a:pP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3. Indice de</a:t>
            </a:r>
            <a:r>
              <a:rPr sz="1400" b="1" spc="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réfraction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622416" y="5147941"/>
            <a:ext cx="187325" cy="0"/>
          </a:xfrm>
          <a:custGeom>
            <a:avLst/>
            <a:gdLst/>
            <a:ahLst/>
            <a:cxnLst/>
            <a:rect l="l" t="t" r="r" b="b"/>
            <a:pathLst>
              <a:path w="187325">
                <a:moveTo>
                  <a:pt x="0" y="0"/>
                </a:moveTo>
                <a:lnTo>
                  <a:pt x="186898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649695" y="4819979"/>
            <a:ext cx="128905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00" b="1" i="1" spc="10" dirty="0">
                <a:latin typeface="Times New Roman"/>
                <a:cs typeface="Times New Roman"/>
              </a:rPr>
              <a:t>c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4</a:t>
            </a:fld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455168" y="4966036"/>
            <a:ext cx="2448560" cy="3016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469390" algn="l"/>
                <a:tab pos="2390140" algn="l"/>
              </a:tabLst>
            </a:pPr>
            <a:r>
              <a:rPr sz="1400" dirty="0">
                <a:latin typeface="Times New Roman"/>
                <a:cs typeface="Times New Roman"/>
              </a:rPr>
              <a:t>L’</a:t>
            </a:r>
            <a:r>
              <a:rPr sz="1400" spc="-10" dirty="0">
                <a:latin typeface="Times New Roman"/>
                <a:cs typeface="Times New Roman"/>
              </a:rPr>
              <a:t>in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10" dirty="0">
                <a:latin typeface="Times New Roman"/>
                <a:cs typeface="Times New Roman"/>
              </a:rPr>
              <a:t>i</a:t>
            </a:r>
            <a:r>
              <a:rPr sz="1400" dirty="0">
                <a:latin typeface="Times New Roman"/>
                <a:cs typeface="Times New Roman"/>
              </a:rPr>
              <a:t>ce 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u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10" dirty="0">
                <a:latin typeface="Times New Roman"/>
                <a:cs typeface="Times New Roman"/>
              </a:rPr>
              <a:t>l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15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u	</a:t>
            </a:r>
            <a:r>
              <a:rPr sz="1600" b="1" spc="-5" dirty="0">
                <a:latin typeface="Times New Roman"/>
                <a:cs typeface="Times New Roman"/>
              </a:rPr>
              <a:t>n</a:t>
            </a:r>
            <a:r>
              <a:rPr sz="1600" b="1" spc="-5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t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800" b="1" i="1" spc="40" dirty="0">
                <a:latin typeface="Times New Roman"/>
                <a:cs typeface="Times New Roman"/>
              </a:rPr>
              <a:t>n</a:t>
            </a:r>
            <a:r>
              <a:rPr sz="1800" b="1" spc="15" dirty="0">
                <a:latin typeface="Symbol"/>
                <a:cs typeface="Symbol"/>
              </a:rPr>
              <a:t>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400" b="1" dirty="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55168" y="5113291"/>
            <a:ext cx="6648450" cy="562610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2157095">
              <a:lnSpc>
                <a:spcPct val="100000"/>
              </a:lnSpc>
              <a:spcBef>
                <a:spcPts val="320"/>
              </a:spcBef>
            </a:pPr>
            <a:r>
              <a:rPr sz="1800" b="1" i="1" spc="20" dirty="0">
                <a:latin typeface="Times New Roman"/>
                <a:cs typeface="Times New Roman"/>
              </a:rPr>
              <a:t>V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65"/>
              </a:spcBef>
              <a:tabLst>
                <a:tab pos="417830" algn="l"/>
              </a:tabLst>
            </a:pPr>
            <a:r>
              <a:rPr sz="1400" b="1" i="1" dirty="0">
                <a:latin typeface="Times New Roman"/>
                <a:cs typeface="Times New Roman"/>
              </a:rPr>
              <a:t>C</a:t>
            </a:r>
            <a:r>
              <a:rPr sz="1400" b="1" i="1" spc="-5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:	</a:t>
            </a:r>
            <a:r>
              <a:rPr sz="1400" dirty="0">
                <a:latin typeface="Times New Roman"/>
                <a:cs typeface="Times New Roman"/>
              </a:rPr>
              <a:t>est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la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vitesse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lumière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dans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vide,</a:t>
            </a:r>
            <a:r>
              <a:rPr sz="1400" spc="15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V</a:t>
            </a:r>
            <a:r>
              <a:rPr sz="1400" i="1" spc="14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est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vitesse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la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lumière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dans</a:t>
            </a:r>
            <a:r>
              <a:rPr sz="1400" spc="1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le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milieu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55168" y="5598642"/>
            <a:ext cx="708025" cy="5378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400" spc="-5" dirty="0">
                <a:latin typeface="Times New Roman"/>
                <a:cs typeface="Times New Roman"/>
              </a:rPr>
              <a:t>considéré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Exemple</a:t>
            </a:r>
            <a:endParaRPr sz="1400">
              <a:latin typeface="Times New Roman"/>
              <a:cs typeface="Times New Roman"/>
            </a:endParaRPr>
          </a:p>
        </p:txBody>
      </p:sp>
      <p:graphicFrame>
        <p:nvGraphicFramePr>
          <p:cNvPr id="13" name="object 13"/>
          <p:cNvGraphicFramePr>
            <a:graphicFrameLocks noGrp="1"/>
          </p:cNvGraphicFramePr>
          <p:nvPr/>
        </p:nvGraphicFramePr>
        <p:xfrm>
          <a:off x="1647698" y="6176136"/>
          <a:ext cx="4269740" cy="13538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29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1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80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5" dirty="0">
                          <a:latin typeface="Times New Roman"/>
                          <a:cs typeface="Times New Roman"/>
                        </a:rPr>
                        <a:t>Air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050" i="1" spc="22" baseline="-23809" dirty="0"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050" i="1" spc="307" baseline="-2380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5" dirty="0">
                          <a:latin typeface="Symbol"/>
                          <a:cs typeface="Symbol"/>
                        </a:rPr>
                        <a:t></a:t>
                      </a:r>
                      <a:r>
                        <a:rPr sz="1200" spc="-2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spc="15" dirty="0">
                          <a:latin typeface="Times New Roman"/>
                          <a:cs typeface="Times New Roman"/>
                        </a:rPr>
                        <a:t>1.0003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80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Eau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150" i="1" spc="2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050" i="1" spc="30" baseline="-23809" dirty="0">
                          <a:latin typeface="Times New Roman"/>
                          <a:cs typeface="Times New Roman"/>
                        </a:rPr>
                        <a:t>e </a:t>
                      </a:r>
                      <a:r>
                        <a:rPr sz="1150" spc="25" dirty="0">
                          <a:latin typeface="Symbol"/>
                          <a:cs typeface="Symbol"/>
                        </a:rPr>
                        <a:t></a:t>
                      </a:r>
                      <a:r>
                        <a:rPr sz="1150" spc="-2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35" dirty="0">
                          <a:latin typeface="Times New Roman"/>
                          <a:cs typeface="Times New Roman"/>
                        </a:rPr>
                        <a:t>1.33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804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dirty="0">
                          <a:latin typeface="Times New Roman"/>
                          <a:cs typeface="Times New Roman"/>
                        </a:rPr>
                        <a:t>Verre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150" i="1" spc="20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050" i="1" spc="30" baseline="-23809" dirty="0">
                          <a:latin typeface="Times New Roman"/>
                          <a:cs typeface="Times New Roman"/>
                        </a:rPr>
                        <a:t>v </a:t>
                      </a:r>
                      <a:r>
                        <a:rPr sz="1150" spc="30" dirty="0">
                          <a:latin typeface="Symbol"/>
                          <a:cs typeface="Symbol"/>
                        </a:rPr>
                        <a:t></a:t>
                      </a:r>
                      <a:r>
                        <a:rPr sz="1150" spc="-229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15" dirty="0">
                          <a:latin typeface="Times New Roman"/>
                          <a:cs typeface="Times New Roman"/>
                        </a:rPr>
                        <a:t>1.5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80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530"/>
                        </a:spcBef>
                      </a:pPr>
                      <a:r>
                        <a:rPr sz="1400" spc="-5" dirty="0">
                          <a:latin typeface="Times New Roman"/>
                          <a:cs typeface="Times New Roman"/>
                        </a:rPr>
                        <a:t>Diamant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673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465"/>
                        </a:spcBef>
                      </a:pPr>
                      <a:r>
                        <a:rPr sz="1150" i="1" spc="25" dirty="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050" i="1" spc="37" baseline="-23809" dirty="0">
                          <a:latin typeface="Times New Roman"/>
                          <a:cs typeface="Times New Roman"/>
                        </a:rPr>
                        <a:t>d </a:t>
                      </a:r>
                      <a:r>
                        <a:rPr sz="1150" spc="35" dirty="0">
                          <a:latin typeface="Symbol"/>
                          <a:cs typeface="Symbol"/>
                        </a:rPr>
                        <a:t></a:t>
                      </a:r>
                      <a:r>
                        <a:rPr sz="115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50" spc="45" dirty="0">
                          <a:latin typeface="Times New Roman"/>
                          <a:cs typeface="Times New Roman"/>
                        </a:rPr>
                        <a:t>2.417</a:t>
                      </a:r>
                      <a:endParaRPr sz="1150">
                        <a:latin typeface="Times New Roman"/>
                        <a:cs typeface="Times New Roman"/>
                      </a:endParaRPr>
                    </a:p>
                  </a:txBody>
                  <a:tcPr marL="0" marR="0" marT="5905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" name="object 14"/>
          <p:cNvSpPr txBox="1"/>
          <p:nvPr/>
        </p:nvSpPr>
        <p:spPr>
          <a:xfrm>
            <a:off x="455168" y="7556372"/>
            <a:ext cx="85153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Remarque</a:t>
            </a:r>
            <a:r>
              <a:rPr sz="1400" spc="-5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55168" y="7835645"/>
            <a:ext cx="317373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Comme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vitesse de propagation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dépend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68766" y="7776148"/>
            <a:ext cx="3238500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fréquence </a:t>
            </a:r>
            <a:r>
              <a:rPr sz="1400" dirty="0">
                <a:latin typeface="Times New Roman"/>
                <a:cs typeface="Times New Roman"/>
              </a:rPr>
              <a:t>des </a:t>
            </a:r>
            <a:r>
              <a:rPr sz="1400" spc="-5" dirty="0">
                <a:latin typeface="Times New Roman"/>
                <a:cs typeface="Times New Roman"/>
              </a:rPr>
              <a:t>radiations</a:t>
            </a:r>
            <a:r>
              <a:rPr sz="1400" spc="-55" dirty="0">
                <a:latin typeface="Times New Roman"/>
                <a:cs typeface="Times New Roman"/>
              </a:rPr>
              <a:t> </a:t>
            </a:r>
            <a:r>
              <a:rPr sz="2625" b="1" i="1" spc="30" baseline="1587" dirty="0">
                <a:latin typeface="Times New Roman"/>
                <a:cs typeface="Times New Roman"/>
              </a:rPr>
              <a:t>V </a:t>
            </a:r>
            <a:r>
              <a:rPr sz="2625" b="1" spc="-22" baseline="1587" dirty="0">
                <a:latin typeface="Symbol"/>
                <a:cs typeface="Symbol"/>
              </a:rPr>
              <a:t></a:t>
            </a:r>
            <a:r>
              <a:rPr sz="2625" b="1" i="1" spc="-22" baseline="1587" dirty="0">
                <a:latin typeface="Times New Roman"/>
                <a:cs typeface="Times New Roman"/>
              </a:rPr>
              <a:t>V </a:t>
            </a:r>
            <a:r>
              <a:rPr sz="2625" b="1" spc="-187" baseline="1587" dirty="0">
                <a:latin typeface="Times New Roman"/>
                <a:cs typeface="Times New Roman"/>
              </a:rPr>
              <a:t>(</a:t>
            </a:r>
            <a:r>
              <a:rPr sz="2775" b="1" i="1" spc="-187" baseline="1501" dirty="0">
                <a:latin typeface="Symbol"/>
                <a:cs typeface="Symbol"/>
              </a:rPr>
              <a:t></a:t>
            </a:r>
            <a:r>
              <a:rPr sz="2775" b="1" i="1" spc="-187" baseline="1501" dirty="0">
                <a:latin typeface="Times New Roman"/>
                <a:cs typeface="Times New Roman"/>
              </a:rPr>
              <a:t> </a:t>
            </a:r>
            <a:r>
              <a:rPr sz="2625" b="1" spc="112" baseline="1587" dirty="0">
                <a:latin typeface="Times New Roman"/>
                <a:cs typeface="Times New Roman"/>
              </a:rPr>
              <a:t>)</a:t>
            </a:r>
            <a:r>
              <a:rPr sz="1400" spc="75" dirty="0">
                <a:latin typeface="Times New Roman"/>
                <a:cs typeface="Times New Roman"/>
              </a:rPr>
              <a:t>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55168" y="8042726"/>
            <a:ext cx="6009005" cy="31115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  <a:tabLst>
                <a:tab pos="2195195" algn="l"/>
              </a:tabLst>
            </a:pPr>
            <a:r>
              <a:rPr sz="1400" spc="-5" dirty="0">
                <a:latin typeface="Times New Roman"/>
                <a:cs typeface="Times New Roman"/>
              </a:rPr>
              <a:t>l’indice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réfraction dépend	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fréquence </a:t>
            </a:r>
            <a:r>
              <a:rPr sz="2625" b="1" i="1" spc="30" baseline="1587" dirty="0">
                <a:latin typeface="Times New Roman"/>
                <a:cs typeface="Times New Roman"/>
              </a:rPr>
              <a:t>n </a:t>
            </a:r>
            <a:r>
              <a:rPr sz="2625" b="1" spc="30" baseline="1587" dirty="0">
                <a:latin typeface="Symbol"/>
                <a:cs typeface="Symbol"/>
              </a:rPr>
              <a:t></a:t>
            </a:r>
            <a:r>
              <a:rPr sz="2625" b="1" spc="30" baseline="1587" dirty="0">
                <a:latin typeface="Times New Roman"/>
                <a:cs typeface="Times New Roman"/>
              </a:rPr>
              <a:t> </a:t>
            </a:r>
            <a:r>
              <a:rPr sz="2625" b="1" i="1" spc="-150" baseline="1587" dirty="0">
                <a:latin typeface="Times New Roman"/>
                <a:cs typeface="Times New Roman"/>
              </a:rPr>
              <a:t>n</a:t>
            </a:r>
            <a:r>
              <a:rPr sz="2625" b="1" spc="-150" baseline="1587" dirty="0">
                <a:latin typeface="Times New Roman"/>
                <a:cs typeface="Times New Roman"/>
              </a:rPr>
              <a:t>(</a:t>
            </a:r>
            <a:r>
              <a:rPr sz="2775" b="1" i="1" spc="-150" baseline="1501" dirty="0">
                <a:latin typeface="Symbol"/>
                <a:cs typeface="Symbol"/>
              </a:rPr>
              <a:t></a:t>
            </a:r>
            <a:r>
              <a:rPr sz="2775" b="1" i="1" spc="-150" baseline="1501" dirty="0">
                <a:latin typeface="Times New Roman"/>
                <a:cs typeface="Times New Roman"/>
              </a:rPr>
              <a:t> </a:t>
            </a:r>
            <a:r>
              <a:rPr sz="2625" b="1" spc="15" baseline="1587" dirty="0">
                <a:latin typeface="Times New Roman"/>
                <a:cs typeface="Times New Roman"/>
              </a:rPr>
              <a:t>) </a:t>
            </a:r>
            <a:r>
              <a:rPr sz="1400" spc="-5" dirty="0">
                <a:latin typeface="Times New Roman"/>
                <a:cs typeface="Times New Roman"/>
              </a:rPr>
              <a:t>sauf pour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vide </a:t>
            </a:r>
            <a:r>
              <a:rPr sz="1400" dirty="0">
                <a:latin typeface="Times New Roman"/>
                <a:cs typeface="Times New Roman"/>
              </a:rPr>
              <a:t>où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750" b="1" i="1" spc="40" dirty="0">
                <a:latin typeface="Times New Roman"/>
                <a:cs typeface="Times New Roman"/>
              </a:rPr>
              <a:t>n</a:t>
            </a:r>
            <a:r>
              <a:rPr sz="1750" b="1" spc="40" dirty="0">
                <a:latin typeface="Symbol"/>
                <a:cs typeface="Symbol"/>
              </a:rPr>
              <a:t></a:t>
            </a:r>
            <a:r>
              <a:rPr sz="1750" b="1" spc="40" dirty="0">
                <a:latin typeface="Times New Roman"/>
                <a:cs typeface="Times New Roman"/>
              </a:rPr>
              <a:t>1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5168" y="8863431"/>
            <a:ext cx="6645275" cy="94615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461009" algn="just">
              <a:lnSpc>
                <a:spcPct val="100000"/>
              </a:lnSpc>
              <a:spcBef>
                <a:spcPts val="434"/>
              </a:spcBef>
            </a:pP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4.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Chemin</a:t>
            </a:r>
            <a:r>
              <a:rPr sz="1400" b="1" spc="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optique</a:t>
            </a:r>
            <a:endParaRPr sz="1400">
              <a:latin typeface="Times New Roman"/>
              <a:cs typeface="Times New Roman"/>
            </a:endParaRPr>
          </a:p>
          <a:p>
            <a:pPr marL="12700" marR="5080" indent="43815" algn="just">
              <a:lnSpc>
                <a:spcPts val="1610"/>
              </a:lnSpc>
              <a:spcBef>
                <a:spcPts val="445"/>
              </a:spcBef>
            </a:pPr>
            <a:r>
              <a:rPr sz="1400" spc="-5" dirty="0">
                <a:latin typeface="Times New Roman"/>
                <a:cs typeface="Times New Roman"/>
              </a:rPr>
              <a:t>Soit </a:t>
            </a:r>
            <a:r>
              <a:rPr sz="1400" dirty="0">
                <a:latin typeface="Times New Roman"/>
                <a:cs typeface="Times New Roman"/>
              </a:rPr>
              <a:t>Γ : </a:t>
            </a:r>
            <a:r>
              <a:rPr sz="1400" spc="-5" dirty="0">
                <a:latin typeface="Times New Roman"/>
                <a:cs typeface="Times New Roman"/>
              </a:rPr>
              <a:t>courbe </a:t>
            </a:r>
            <a:r>
              <a:rPr sz="1400" spc="-10" dirty="0">
                <a:latin typeface="Times New Roman"/>
                <a:cs typeface="Times New Roman"/>
              </a:rPr>
              <a:t>continue </a:t>
            </a:r>
            <a:r>
              <a:rPr sz="1400" spc="-5" dirty="0">
                <a:latin typeface="Times New Roman"/>
                <a:cs typeface="Times New Roman"/>
              </a:rPr>
              <a:t>qui joigne deux points </a:t>
            </a: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B </a:t>
            </a:r>
            <a:r>
              <a:rPr sz="1400" spc="-5" dirty="0">
                <a:latin typeface="Times New Roman"/>
                <a:cs typeface="Times New Roman"/>
              </a:rPr>
              <a:t>d’un milieu transparent isotrope, non  nécessairement homogène. </a:t>
            </a:r>
            <a:r>
              <a:rPr sz="1400" dirty="0">
                <a:latin typeface="Times New Roman"/>
                <a:cs typeface="Times New Roman"/>
              </a:rPr>
              <a:t>On </a:t>
            </a:r>
            <a:r>
              <a:rPr sz="1400" spc="-5" dirty="0">
                <a:latin typeface="Times New Roman"/>
                <a:cs typeface="Times New Roman"/>
              </a:rPr>
              <a:t>appelle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400" dirty="0">
                <a:latin typeface="Times New Roman"/>
                <a:cs typeface="Times New Roman"/>
              </a:rPr>
              <a:t>(AB), entre </a:t>
            </a:r>
            <a:r>
              <a:rPr sz="1400" spc="-5" dirty="0">
                <a:latin typeface="Times New Roman"/>
                <a:cs typeface="Times New Roman"/>
              </a:rPr>
              <a:t>les deux points </a:t>
            </a:r>
            <a:r>
              <a:rPr sz="1400" dirty="0">
                <a:latin typeface="Times New Roman"/>
                <a:cs typeface="Times New Roman"/>
              </a:rPr>
              <a:t>A et B,  le </a:t>
            </a:r>
            <a:r>
              <a:rPr sz="1400" spc="-5" dirty="0">
                <a:latin typeface="Times New Roman"/>
                <a:cs typeface="Times New Roman"/>
              </a:rPr>
              <a:t>long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courbe Γ, l’intégrale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curviligne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37137" y="3077659"/>
            <a:ext cx="125730" cy="0"/>
          </a:xfrm>
          <a:custGeom>
            <a:avLst/>
            <a:gdLst/>
            <a:ahLst/>
            <a:cxnLst/>
            <a:rect l="l" t="t" r="r" b="b"/>
            <a:pathLst>
              <a:path w="125730">
                <a:moveTo>
                  <a:pt x="0" y="0"/>
                </a:moveTo>
                <a:lnTo>
                  <a:pt x="125552" y="0"/>
                </a:lnTo>
              </a:path>
            </a:pathLst>
          </a:custGeom>
          <a:ln w="61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849095" y="3178902"/>
            <a:ext cx="111633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95934" algn="l"/>
                <a:tab pos="1048385" algn="l"/>
              </a:tabLst>
            </a:pPr>
            <a:r>
              <a:rPr sz="700" b="1" dirty="0">
                <a:latin typeface="Symbol"/>
                <a:cs typeface="Symbol"/>
              </a:rPr>
              <a:t></a:t>
            </a:r>
            <a:r>
              <a:rPr sz="700" dirty="0">
                <a:latin typeface="Times New Roman"/>
                <a:cs typeface="Times New Roman"/>
              </a:rPr>
              <a:t>	</a:t>
            </a:r>
            <a:r>
              <a:rPr sz="700" b="1" dirty="0">
                <a:latin typeface="Symbol"/>
                <a:cs typeface="Symbol"/>
              </a:rPr>
              <a:t></a:t>
            </a:r>
            <a:r>
              <a:rPr sz="700" dirty="0">
                <a:latin typeface="Times New Roman"/>
                <a:cs typeface="Times New Roman"/>
              </a:rPr>
              <a:t>	</a:t>
            </a:r>
            <a:r>
              <a:rPr sz="700" b="1" dirty="0">
                <a:latin typeface="Symbol"/>
                <a:cs typeface="Symbol"/>
              </a:rPr>
              <a:t></a:t>
            </a:r>
            <a:endParaRPr sz="7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525863" y="3054664"/>
            <a:ext cx="384810" cy="132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11150" algn="l"/>
              </a:tabLst>
            </a:pPr>
            <a:r>
              <a:rPr sz="700" b="1" i="1" spc="5" dirty="0">
                <a:latin typeface="Times New Roman"/>
                <a:cs typeface="Times New Roman"/>
              </a:rPr>
              <a:t>B	A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04813" y="2929299"/>
            <a:ext cx="118935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  <a:tabLst>
                <a:tab pos="534670" algn="l"/>
                <a:tab pos="1087120" algn="l"/>
              </a:tabLst>
            </a:pPr>
            <a:r>
              <a:rPr sz="1800" b="1" dirty="0">
                <a:latin typeface="Symbol"/>
                <a:cs typeface="Symbol"/>
              </a:rPr>
              <a:t></a:t>
            </a:r>
            <a:r>
              <a:rPr sz="1800" dirty="0">
                <a:latin typeface="Times New Roman"/>
                <a:cs typeface="Times New Roman"/>
              </a:rPr>
              <a:t>	</a:t>
            </a:r>
            <a:r>
              <a:rPr sz="1800" b="1" dirty="0">
                <a:latin typeface="Symbol"/>
                <a:cs typeface="Symbol"/>
              </a:rPr>
              <a:t></a:t>
            </a:r>
            <a:r>
              <a:rPr sz="1800" b="1" spc="-229" dirty="0">
                <a:latin typeface="Times New Roman"/>
                <a:cs typeface="Times New Roman"/>
              </a:rPr>
              <a:t> </a:t>
            </a:r>
            <a:r>
              <a:rPr sz="1800" b="1" i="1" spc="7" baseline="-23148" dirty="0">
                <a:latin typeface="Times New Roman"/>
                <a:cs typeface="Times New Roman"/>
              </a:rPr>
              <a:t>V	</a:t>
            </a:r>
            <a:r>
              <a:rPr sz="1800" b="1" dirty="0">
                <a:latin typeface="Symbol"/>
                <a:cs typeface="Symbol"/>
              </a:rPr>
              <a:t></a:t>
            </a:r>
            <a:endParaRPr sz="18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29768" y="2927349"/>
            <a:ext cx="35814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  <a:tabLst>
                <a:tab pos="1520190" algn="l"/>
                <a:tab pos="2033905" algn="l"/>
                <a:tab pos="2554605" algn="l"/>
                <a:tab pos="3223895" algn="l"/>
              </a:tabLst>
            </a:pP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Remarque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: </a:t>
            </a:r>
            <a:r>
              <a:rPr sz="1200" b="1" dirty="0">
                <a:latin typeface="Times New Roman"/>
                <a:cs typeface="Times New Roman"/>
              </a:rPr>
              <a:t>(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AB</a:t>
            </a:r>
            <a:r>
              <a:rPr sz="1200" b="1" spc="20" dirty="0">
                <a:latin typeface="Times New Roman"/>
                <a:cs typeface="Times New Roman"/>
              </a:rPr>
              <a:t>)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	</a:t>
            </a:r>
            <a:r>
              <a:rPr sz="1200" b="1" i="1" dirty="0">
                <a:latin typeface="Times New Roman"/>
                <a:cs typeface="Times New Roman"/>
              </a:rPr>
              <a:t>ndl</a:t>
            </a:r>
            <a:r>
              <a:rPr sz="1200" b="1" i="1" spc="135" dirty="0">
                <a:latin typeface="Times New Roman"/>
                <a:cs typeface="Times New Roman"/>
              </a:rPr>
              <a:t> </a:t>
            </a:r>
            <a:r>
              <a:rPr sz="1200" spc="-15" dirty="0">
                <a:latin typeface="Symbol"/>
                <a:cs typeface="Symbol"/>
              </a:rPr>
              <a:t></a:t>
            </a:r>
            <a:r>
              <a:rPr sz="1200" spc="-15" dirty="0">
                <a:latin typeface="Times New Roman"/>
                <a:cs typeface="Times New Roman"/>
              </a:rPr>
              <a:t>	</a:t>
            </a:r>
            <a:r>
              <a:rPr sz="1800" b="1" i="1" spc="7" baseline="37037" dirty="0">
                <a:latin typeface="Times New Roman"/>
                <a:cs typeface="Times New Roman"/>
              </a:rPr>
              <a:t>c</a:t>
            </a:r>
            <a:r>
              <a:rPr sz="1800" b="1" i="1" spc="202" baseline="37037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dl</a:t>
            </a:r>
            <a:r>
              <a:rPr sz="1200" b="1" i="1" spc="75" dirty="0">
                <a:latin typeface="Times New Roman"/>
                <a:cs typeface="Times New Roman"/>
              </a:rPr>
              <a:t> </a:t>
            </a:r>
            <a:r>
              <a:rPr sz="1200" b="1" spc="5" dirty="0">
                <a:latin typeface="Symbol"/>
                <a:cs typeface="Symbol"/>
              </a:rPr>
              <a:t></a:t>
            </a:r>
            <a:r>
              <a:rPr sz="1200" spc="5" dirty="0">
                <a:latin typeface="Times New Roman"/>
                <a:cs typeface="Times New Roman"/>
              </a:rPr>
              <a:t>	</a:t>
            </a:r>
            <a:r>
              <a:rPr sz="1200" b="1" i="1" spc="25" dirty="0">
                <a:latin typeface="Times New Roman"/>
                <a:cs typeface="Times New Roman"/>
              </a:rPr>
              <a:t>cdt</a:t>
            </a:r>
            <a:r>
              <a:rPr sz="1200" b="1" i="1" spc="20" dirty="0">
                <a:latin typeface="Times New Roman"/>
                <a:cs typeface="Times New Roman"/>
              </a:rPr>
              <a:t> </a:t>
            </a:r>
            <a:r>
              <a:rPr sz="1200" b="1" spc="5" dirty="0">
                <a:latin typeface="Symbol"/>
                <a:cs typeface="Symbol"/>
              </a:rPr>
              <a:t></a:t>
            </a:r>
            <a:r>
              <a:rPr sz="1200" b="1" spc="40" dirty="0">
                <a:latin typeface="Times New Roman"/>
                <a:cs typeface="Times New Roman"/>
              </a:rPr>
              <a:t> </a:t>
            </a:r>
            <a:r>
              <a:rPr sz="1200" b="1" i="1" spc="25" dirty="0">
                <a:latin typeface="Times New Roman"/>
                <a:cs typeface="Times New Roman"/>
              </a:rPr>
              <a:t>c</a:t>
            </a:r>
            <a:r>
              <a:rPr sz="1200" b="1" spc="25" dirty="0">
                <a:latin typeface="Times New Roman"/>
                <a:cs typeface="Times New Roman"/>
              </a:rPr>
              <a:t>(</a:t>
            </a:r>
            <a:r>
              <a:rPr sz="1200" b="1" i="1" spc="25" dirty="0">
                <a:latin typeface="Times New Roman"/>
                <a:cs typeface="Times New Roman"/>
              </a:rPr>
              <a:t>t	</a:t>
            </a:r>
            <a:r>
              <a:rPr sz="1200" b="1" spc="5" dirty="0">
                <a:latin typeface="Symbol"/>
                <a:cs typeface="Symbol"/>
              </a:rPr>
              <a:t>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t</a:t>
            </a:r>
            <a:r>
              <a:rPr sz="1200" b="1" i="1" spc="120" dirty="0">
                <a:latin typeface="Times New Roman"/>
                <a:cs typeface="Times New Roman"/>
              </a:rPr>
              <a:t> </a:t>
            </a:r>
            <a:r>
              <a:rPr sz="1200" b="1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29768" y="3334638"/>
            <a:ext cx="6702425" cy="194945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38100" marR="30480" indent="449580">
              <a:lnSpc>
                <a:spcPts val="1610"/>
              </a:lnSpc>
              <a:spcBef>
                <a:spcPts val="215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n’est autre que le chemin parcourut </a:t>
            </a:r>
            <a:r>
              <a:rPr sz="1400" dirty="0">
                <a:latin typeface="Times New Roman"/>
                <a:cs typeface="Times New Roman"/>
              </a:rPr>
              <a:t>par la </a:t>
            </a:r>
            <a:r>
              <a:rPr sz="1400" spc="-5" dirty="0">
                <a:latin typeface="Times New Roman"/>
                <a:cs typeface="Times New Roman"/>
              </a:rPr>
              <a:t>lumière dans le </a:t>
            </a:r>
            <a:r>
              <a:rPr sz="1400" spc="-10" dirty="0">
                <a:latin typeface="Times New Roman"/>
                <a:cs typeface="Times New Roman"/>
              </a:rPr>
              <a:t>vide  </a:t>
            </a:r>
            <a:r>
              <a:rPr sz="1400" spc="-5" dirty="0">
                <a:latin typeface="Times New Roman"/>
                <a:cs typeface="Times New Roman"/>
              </a:rPr>
              <a:t>pendant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temps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propagation dans le milieu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considéré.</a:t>
            </a:r>
            <a:endParaRPr sz="1400">
              <a:latin typeface="Times New Roman"/>
              <a:cs typeface="Times New Roman"/>
            </a:endParaRPr>
          </a:p>
          <a:p>
            <a:pPr marL="487680">
              <a:lnSpc>
                <a:spcPct val="100000"/>
              </a:lnSpc>
              <a:spcBef>
                <a:spcPts val="280"/>
              </a:spcBef>
            </a:pP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vide,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confond </a:t>
            </a:r>
            <a:r>
              <a:rPr sz="1400" dirty="0">
                <a:latin typeface="Times New Roman"/>
                <a:cs typeface="Times New Roman"/>
              </a:rPr>
              <a:t>avec le </a:t>
            </a:r>
            <a:r>
              <a:rPr sz="1400" spc="-5" dirty="0">
                <a:latin typeface="Times New Roman"/>
                <a:cs typeface="Times New Roman"/>
              </a:rPr>
              <a:t>chemin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géométrique</a:t>
            </a:r>
            <a:endParaRPr sz="1400">
              <a:latin typeface="Times New Roman"/>
              <a:cs typeface="Times New Roman"/>
            </a:endParaRPr>
          </a:p>
          <a:p>
            <a:pPr marL="17780" algn="ctr">
              <a:lnSpc>
                <a:spcPct val="100000"/>
              </a:lnSpc>
              <a:spcBef>
                <a:spcPts val="335"/>
              </a:spcBef>
            </a:pPr>
            <a:r>
              <a:rPr sz="1150" b="1" spc="15" dirty="0">
                <a:latin typeface="Times New Roman"/>
                <a:cs typeface="Times New Roman"/>
              </a:rPr>
              <a:t>( </a:t>
            </a:r>
            <a:r>
              <a:rPr sz="1150" b="1" i="1" spc="45" dirty="0">
                <a:latin typeface="Times New Roman"/>
                <a:cs typeface="Times New Roman"/>
              </a:rPr>
              <a:t>AB</a:t>
            </a:r>
            <a:r>
              <a:rPr sz="1150" b="1" spc="45" dirty="0">
                <a:latin typeface="Times New Roman"/>
                <a:cs typeface="Times New Roman"/>
              </a:rPr>
              <a:t>) </a:t>
            </a:r>
            <a:r>
              <a:rPr sz="1150" b="1" spc="2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i="1" spc="15" dirty="0">
                <a:latin typeface="Times New Roman"/>
                <a:cs typeface="Times New Roman"/>
              </a:rPr>
              <a:t>nAB </a:t>
            </a:r>
            <a:r>
              <a:rPr sz="1150" b="1" spc="25" dirty="0">
                <a:latin typeface="Symbol"/>
                <a:cs typeface="Symbol"/>
              </a:rPr>
              <a:t></a:t>
            </a:r>
            <a:r>
              <a:rPr sz="1150" b="1" spc="25" dirty="0">
                <a:latin typeface="Times New Roman"/>
                <a:cs typeface="Times New Roman"/>
              </a:rPr>
              <a:t> </a:t>
            </a:r>
            <a:r>
              <a:rPr sz="1150" b="1" i="1" spc="20" dirty="0">
                <a:latin typeface="Times New Roman"/>
                <a:cs typeface="Times New Roman"/>
              </a:rPr>
              <a:t>AB  </a:t>
            </a:r>
            <a:r>
              <a:rPr sz="1400" b="1" dirty="0">
                <a:latin typeface="Times New Roman"/>
                <a:cs typeface="Times New Roman"/>
              </a:rPr>
              <a:t>( </a:t>
            </a:r>
            <a:r>
              <a:rPr sz="1400" b="1" i="1" dirty="0">
                <a:latin typeface="Times New Roman"/>
                <a:cs typeface="Times New Roman"/>
              </a:rPr>
              <a:t>n=1)</a:t>
            </a:r>
            <a:endParaRPr sz="1400">
              <a:latin typeface="Times New Roman"/>
              <a:cs typeface="Times New Roman"/>
            </a:endParaRPr>
          </a:p>
          <a:p>
            <a:pPr marL="495300">
              <a:lnSpc>
                <a:spcPct val="100000"/>
              </a:lnSpc>
              <a:spcBef>
                <a:spcPts val="530"/>
              </a:spcBef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1. Cas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de deux milieux homogènes</a:t>
            </a:r>
            <a:r>
              <a:rPr sz="1400" spc="6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38100" marR="38735">
              <a:lnSpc>
                <a:spcPts val="1610"/>
              </a:lnSpc>
              <a:spcBef>
                <a:spcPts val="434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dioptre est une surface qui sépare deux milieux d’indices différents, On applique </a:t>
            </a:r>
            <a:r>
              <a:rPr sz="1400" dirty="0">
                <a:latin typeface="Times New Roman"/>
                <a:cs typeface="Times New Roman"/>
              </a:rPr>
              <a:t>la  </a:t>
            </a:r>
            <a:r>
              <a:rPr sz="1400" spc="-5" dirty="0">
                <a:latin typeface="Times New Roman"/>
                <a:cs typeface="Times New Roman"/>
              </a:rPr>
              <a:t>définition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chemin optique aux </a:t>
            </a:r>
            <a:r>
              <a:rPr sz="1400" spc="-10" dirty="0">
                <a:latin typeface="Times New Roman"/>
                <a:cs typeface="Times New Roman"/>
              </a:rPr>
              <a:t>milieux </a:t>
            </a:r>
            <a:r>
              <a:rPr sz="1400" spc="-5" dirty="0">
                <a:latin typeface="Times New Roman"/>
                <a:cs typeface="Times New Roman"/>
              </a:rPr>
              <a:t>(1) </a:t>
            </a:r>
            <a:r>
              <a:rPr sz="140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(2) </a:t>
            </a:r>
            <a:r>
              <a:rPr sz="1400" dirty="0">
                <a:latin typeface="Times New Roman"/>
                <a:cs typeface="Times New Roman"/>
              </a:rPr>
              <a:t>on a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90"/>
              </a:spcBef>
            </a:pPr>
            <a:r>
              <a:rPr sz="1400" dirty="0">
                <a:latin typeface="Times New Roman"/>
                <a:cs typeface="Times New Roman"/>
              </a:rPr>
              <a:t>(AB)= </a:t>
            </a:r>
            <a:r>
              <a:rPr sz="1400" spc="-5" dirty="0">
                <a:latin typeface="Times New Roman"/>
                <a:cs typeface="Times New Roman"/>
              </a:rPr>
              <a:t>(AI)+(IB)= 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350" spc="7" baseline="-925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AI+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n</a:t>
            </a:r>
            <a:r>
              <a:rPr sz="1350" baseline="-9259" dirty="0">
                <a:latin typeface="Times New Roman"/>
                <a:cs typeface="Times New Roman"/>
              </a:rPr>
              <a:t>2</a:t>
            </a:r>
            <a:r>
              <a:rPr sz="1400" dirty="0">
                <a:latin typeface="Times New Roman"/>
                <a:cs typeface="Times New Roman"/>
              </a:rPr>
              <a:t>IB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321253" y="5325109"/>
            <a:ext cx="1987797" cy="1409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196769" y="7329585"/>
            <a:ext cx="238125" cy="0"/>
          </a:xfrm>
          <a:custGeom>
            <a:avLst/>
            <a:gdLst/>
            <a:ahLst/>
            <a:cxnLst/>
            <a:rect l="l" t="t" r="r" b="b"/>
            <a:pathLst>
              <a:path w="238125">
                <a:moveTo>
                  <a:pt x="0" y="0"/>
                </a:moveTo>
                <a:lnTo>
                  <a:pt x="237641" y="0"/>
                </a:lnTo>
              </a:path>
            </a:pathLst>
          </a:custGeom>
          <a:ln w="60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751157" y="7329585"/>
            <a:ext cx="269875" cy="0"/>
          </a:xfrm>
          <a:custGeom>
            <a:avLst/>
            <a:gdLst/>
            <a:ahLst/>
            <a:cxnLst/>
            <a:rect l="l" t="t" r="r" b="b"/>
            <a:pathLst>
              <a:path w="269875">
                <a:moveTo>
                  <a:pt x="0" y="0"/>
                </a:moveTo>
                <a:lnTo>
                  <a:pt x="269412" y="0"/>
                </a:lnTo>
              </a:path>
            </a:pathLst>
          </a:custGeom>
          <a:ln w="60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626376" y="7329585"/>
            <a:ext cx="368300" cy="0"/>
          </a:xfrm>
          <a:custGeom>
            <a:avLst/>
            <a:gdLst/>
            <a:ahLst/>
            <a:cxnLst/>
            <a:rect l="l" t="t" r="r" b="b"/>
            <a:pathLst>
              <a:path w="368300">
                <a:moveTo>
                  <a:pt x="0" y="0"/>
                </a:moveTo>
                <a:lnTo>
                  <a:pt x="367811" y="0"/>
                </a:lnTo>
              </a:path>
            </a:pathLst>
          </a:custGeom>
          <a:ln w="60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429768" y="6720306"/>
            <a:ext cx="4606925" cy="797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1172210" indent="457200">
              <a:lnSpc>
                <a:spcPct val="119300"/>
              </a:lnSpc>
              <a:spcBef>
                <a:spcPts val="95"/>
              </a:spcBef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2. Cas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de plusieurs </a:t>
            </a:r>
            <a:r>
              <a:rPr sz="1400" spc="-10" dirty="0">
                <a:solidFill>
                  <a:srgbClr val="0000FF"/>
                </a:solidFill>
                <a:latin typeface="Times New Roman"/>
                <a:cs typeface="Times New Roman"/>
              </a:rPr>
              <a:t>milieux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homogènes: 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400" spc="-1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donné </a:t>
            </a:r>
            <a:r>
              <a:rPr sz="1400" dirty="0">
                <a:latin typeface="Times New Roman"/>
                <a:cs typeface="Times New Roman"/>
              </a:rPr>
              <a:t>par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2117725">
              <a:lnSpc>
                <a:spcPct val="100000"/>
              </a:lnSpc>
              <a:spcBef>
                <a:spcPts val="630"/>
              </a:spcBef>
            </a:pPr>
            <a:r>
              <a:rPr sz="1200" b="1" spc="10" dirty="0">
                <a:latin typeface="Times New Roman"/>
                <a:cs typeface="Times New Roman"/>
              </a:rPr>
              <a:t>(</a:t>
            </a:r>
            <a:r>
              <a:rPr sz="1200" b="1" spc="-175" dirty="0">
                <a:latin typeface="Times New Roman"/>
                <a:cs typeface="Times New Roman"/>
              </a:rPr>
              <a:t> </a:t>
            </a:r>
            <a:r>
              <a:rPr sz="1200" b="1" i="1" spc="25" dirty="0">
                <a:latin typeface="Times New Roman"/>
                <a:cs typeface="Times New Roman"/>
              </a:rPr>
              <a:t>AB</a:t>
            </a:r>
            <a:r>
              <a:rPr sz="1200" b="1" spc="25" dirty="0">
                <a:latin typeface="Times New Roman"/>
                <a:cs typeface="Times New Roman"/>
              </a:rPr>
              <a:t>)</a:t>
            </a:r>
            <a:r>
              <a:rPr sz="1200" b="1" spc="-20" dirty="0">
                <a:latin typeface="Times New Roman"/>
                <a:cs typeface="Times New Roman"/>
              </a:rPr>
              <a:t> </a:t>
            </a:r>
            <a:r>
              <a:rPr sz="1200" b="1" spc="15" dirty="0">
                <a:latin typeface="Symbol"/>
                <a:cs typeface="Symbol"/>
              </a:rPr>
              <a:t>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i="1" spc="-5" dirty="0">
                <a:latin typeface="Times New Roman"/>
                <a:cs typeface="Times New Roman"/>
              </a:rPr>
              <a:t>n</a:t>
            </a:r>
            <a:r>
              <a:rPr sz="1050" b="1" spc="-7" baseline="-23809" dirty="0">
                <a:latin typeface="Times New Roman"/>
                <a:cs typeface="Times New Roman"/>
              </a:rPr>
              <a:t>1</a:t>
            </a:r>
            <a:r>
              <a:rPr sz="1050" b="1" spc="104" baseline="-23809" dirty="0">
                <a:latin typeface="Times New Roman"/>
                <a:cs typeface="Times New Roman"/>
              </a:rPr>
              <a:t> </a:t>
            </a:r>
            <a:r>
              <a:rPr sz="1200" b="1" i="1" spc="30" dirty="0">
                <a:latin typeface="Times New Roman"/>
                <a:cs typeface="Times New Roman"/>
              </a:rPr>
              <a:t>AI</a:t>
            </a:r>
            <a:r>
              <a:rPr sz="1050" b="1" spc="44" baseline="-23809" dirty="0">
                <a:latin typeface="Times New Roman"/>
                <a:cs typeface="Times New Roman"/>
              </a:rPr>
              <a:t>1</a:t>
            </a:r>
            <a:r>
              <a:rPr sz="1050" b="1" spc="284" baseline="-23809" dirty="0">
                <a:latin typeface="Times New Roman"/>
                <a:cs typeface="Times New Roman"/>
              </a:rPr>
              <a:t> </a:t>
            </a:r>
            <a:r>
              <a:rPr sz="1200" b="1" spc="15" dirty="0">
                <a:latin typeface="Symbol"/>
                <a:cs typeface="Symbol"/>
              </a:rPr>
              <a:t>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i="1" spc="15" dirty="0">
                <a:latin typeface="Times New Roman"/>
                <a:cs typeface="Times New Roman"/>
              </a:rPr>
              <a:t>n</a:t>
            </a:r>
            <a:r>
              <a:rPr sz="1050" b="1" spc="22" baseline="-23809" dirty="0">
                <a:latin typeface="Times New Roman"/>
                <a:cs typeface="Times New Roman"/>
              </a:rPr>
              <a:t>2</a:t>
            </a:r>
            <a:r>
              <a:rPr sz="1050" b="1" spc="89" baseline="-23809" dirty="0">
                <a:latin typeface="Times New Roman"/>
                <a:cs typeface="Times New Roman"/>
              </a:rPr>
              <a:t> 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050" b="1" spc="60" baseline="-23809" dirty="0">
                <a:latin typeface="Times New Roman"/>
                <a:cs typeface="Times New Roman"/>
              </a:rPr>
              <a:t>1</a:t>
            </a:r>
            <a:r>
              <a:rPr sz="1050" b="1" spc="-82" baseline="-23809" dirty="0">
                <a:latin typeface="Times New Roman"/>
                <a:cs typeface="Times New Roman"/>
              </a:rPr>
              <a:t> </a:t>
            </a:r>
            <a:r>
              <a:rPr sz="1200" b="1" i="1" spc="10" dirty="0">
                <a:latin typeface="Times New Roman"/>
                <a:cs typeface="Times New Roman"/>
              </a:rPr>
              <a:t>I</a:t>
            </a:r>
            <a:r>
              <a:rPr sz="1200" b="1" i="1" spc="-190" dirty="0">
                <a:latin typeface="Times New Roman"/>
                <a:cs typeface="Times New Roman"/>
              </a:rPr>
              <a:t> </a:t>
            </a:r>
            <a:r>
              <a:rPr sz="1050" b="1" spc="15" baseline="-23809" dirty="0">
                <a:latin typeface="Times New Roman"/>
                <a:cs typeface="Times New Roman"/>
              </a:rPr>
              <a:t>2</a:t>
            </a:r>
            <a:r>
              <a:rPr sz="1050" b="1" spc="22" baseline="-23809" dirty="0">
                <a:latin typeface="Times New Roman"/>
                <a:cs typeface="Times New Roman"/>
              </a:rPr>
              <a:t> </a:t>
            </a:r>
            <a:r>
              <a:rPr sz="1200" b="1" spc="15" dirty="0">
                <a:latin typeface="Symbol"/>
                <a:cs typeface="Symbol"/>
              </a:rPr>
              <a:t></a:t>
            </a:r>
            <a:r>
              <a:rPr sz="1200" b="1" spc="-40" dirty="0">
                <a:latin typeface="Times New Roman"/>
                <a:cs typeface="Times New Roman"/>
              </a:rPr>
              <a:t> </a:t>
            </a:r>
            <a:r>
              <a:rPr sz="1200" b="1" spc="-10" dirty="0">
                <a:latin typeface="Times New Roman"/>
                <a:cs typeface="Times New Roman"/>
              </a:rPr>
              <a:t>...</a:t>
            </a:r>
            <a:r>
              <a:rPr sz="1200" b="1" spc="-75" dirty="0">
                <a:latin typeface="Times New Roman"/>
                <a:cs typeface="Times New Roman"/>
              </a:rPr>
              <a:t> </a:t>
            </a:r>
            <a:r>
              <a:rPr sz="1200" b="1" spc="15" dirty="0">
                <a:latin typeface="Symbol"/>
                <a:cs typeface="Symbol"/>
              </a:rPr>
              <a:t></a:t>
            </a:r>
            <a:r>
              <a:rPr sz="1200" b="1" spc="-30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n</a:t>
            </a:r>
            <a:r>
              <a:rPr sz="1050" b="1" i="1" spc="30" baseline="-23809" dirty="0">
                <a:latin typeface="Times New Roman"/>
                <a:cs typeface="Times New Roman"/>
              </a:rPr>
              <a:t>m</a:t>
            </a:r>
            <a:r>
              <a:rPr sz="1050" b="1" i="1" spc="135" baseline="-23809" dirty="0">
                <a:latin typeface="Times New Roman"/>
                <a:cs typeface="Times New Roman"/>
              </a:rPr>
              <a:t> </a:t>
            </a:r>
            <a:r>
              <a:rPr sz="1200" b="1" i="1" spc="50" dirty="0">
                <a:latin typeface="Times New Roman"/>
                <a:cs typeface="Times New Roman"/>
              </a:rPr>
              <a:t>I</a:t>
            </a:r>
            <a:r>
              <a:rPr sz="1050" b="1" i="1" spc="75" baseline="-23809" dirty="0">
                <a:latin typeface="Times New Roman"/>
                <a:cs typeface="Times New Roman"/>
              </a:rPr>
              <a:t>m</a:t>
            </a:r>
            <a:r>
              <a:rPr sz="1050" b="1" spc="75" baseline="-23809" dirty="0">
                <a:latin typeface="Symbol"/>
                <a:cs typeface="Symbol"/>
              </a:rPr>
              <a:t></a:t>
            </a:r>
            <a:r>
              <a:rPr sz="1050" b="1" spc="75" baseline="-23809" dirty="0">
                <a:latin typeface="Times New Roman"/>
                <a:cs typeface="Times New Roman"/>
              </a:rPr>
              <a:t>1</a:t>
            </a:r>
            <a:r>
              <a:rPr sz="1050" b="1" spc="-112" baseline="-23809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83226" y="7736469"/>
            <a:ext cx="4720113" cy="118757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3528" y="9218472"/>
            <a:ext cx="3232150" cy="537845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5.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Principe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de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Fermat </a:t>
            </a:r>
            <a:r>
              <a:rPr sz="1400" b="1" dirty="0">
                <a:solidFill>
                  <a:srgbClr val="FF0000"/>
                </a:solidFill>
                <a:latin typeface="Times New Roman"/>
                <a:cs typeface="Times New Roman"/>
              </a:rPr>
              <a:t>et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ses</a:t>
            </a:r>
            <a:r>
              <a:rPr sz="1400" b="1" spc="5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FF0000"/>
                </a:solidFill>
                <a:latin typeface="Times New Roman"/>
                <a:cs typeface="Times New Roman"/>
              </a:rPr>
              <a:t>conséquences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1. </a:t>
            </a:r>
            <a:r>
              <a:rPr sz="1400" b="1" dirty="0">
                <a:solidFill>
                  <a:srgbClr val="0000FF"/>
                </a:solidFill>
                <a:latin typeface="Times New Roman"/>
                <a:cs typeface="Times New Roman"/>
              </a:rPr>
              <a:t>Enoncé </a:t>
            </a:r>
            <a:r>
              <a:rPr sz="14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du</a:t>
            </a:r>
            <a:r>
              <a:rPr sz="1400" b="1" spc="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principe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301055" y="1352196"/>
            <a:ext cx="2806065" cy="748665"/>
          </a:xfrm>
          <a:custGeom>
            <a:avLst/>
            <a:gdLst/>
            <a:ahLst/>
            <a:cxnLst/>
            <a:rect l="l" t="t" r="r" b="b"/>
            <a:pathLst>
              <a:path w="2806065" h="748664">
                <a:moveTo>
                  <a:pt x="43513" y="673286"/>
                </a:moveTo>
                <a:lnTo>
                  <a:pt x="28378" y="673961"/>
                </a:lnTo>
                <a:lnTo>
                  <a:pt x="14712" y="680452"/>
                </a:lnTo>
                <a:lnTo>
                  <a:pt x="4962" y="691312"/>
                </a:lnTo>
                <a:lnTo>
                  <a:pt x="0" y="705054"/>
                </a:lnTo>
                <a:lnTo>
                  <a:pt x="692" y="720189"/>
                </a:lnTo>
                <a:lnTo>
                  <a:pt x="7183" y="733855"/>
                </a:lnTo>
                <a:lnTo>
                  <a:pt x="18043" y="743604"/>
                </a:lnTo>
                <a:lnTo>
                  <a:pt x="31785" y="748567"/>
                </a:lnTo>
                <a:lnTo>
                  <a:pt x="46920" y="747875"/>
                </a:lnTo>
                <a:lnTo>
                  <a:pt x="60586" y="741384"/>
                </a:lnTo>
                <a:lnTo>
                  <a:pt x="70336" y="730523"/>
                </a:lnTo>
                <a:lnTo>
                  <a:pt x="75169" y="717141"/>
                </a:lnTo>
                <a:lnTo>
                  <a:pt x="39173" y="717141"/>
                </a:lnTo>
                <a:lnTo>
                  <a:pt x="36125" y="704695"/>
                </a:lnTo>
                <a:lnTo>
                  <a:pt x="71806" y="695774"/>
                </a:lnTo>
                <a:lnTo>
                  <a:pt x="68115" y="688034"/>
                </a:lnTo>
                <a:lnTo>
                  <a:pt x="57255" y="678279"/>
                </a:lnTo>
                <a:lnTo>
                  <a:pt x="43513" y="673286"/>
                </a:lnTo>
                <a:close/>
              </a:path>
              <a:path w="2806065" h="748664">
                <a:moveTo>
                  <a:pt x="71806" y="695774"/>
                </a:moveTo>
                <a:lnTo>
                  <a:pt x="36125" y="704695"/>
                </a:lnTo>
                <a:lnTo>
                  <a:pt x="39173" y="717141"/>
                </a:lnTo>
                <a:lnTo>
                  <a:pt x="74906" y="708207"/>
                </a:lnTo>
                <a:lnTo>
                  <a:pt x="74606" y="701647"/>
                </a:lnTo>
                <a:lnTo>
                  <a:pt x="71806" y="695774"/>
                </a:lnTo>
                <a:close/>
              </a:path>
              <a:path w="2806065" h="748664">
                <a:moveTo>
                  <a:pt x="74906" y="708207"/>
                </a:moveTo>
                <a:lnTo>
                  <a:pt x="39173" y="717141"/>
                </a:lnTo>
                <a:lnTo>
                  <a:pt x="75169" y="717141"/>
                </a:lnTo>
                <a:lnTo>
                  <a:pt x="75299" y="716782"/>
                </a:lnTo>
                <a:lnTo>
                  <a:pt x="74906" y="708207"/>
                </a:lnTo>
                <a:close/>
              </a:path>
              <a:path w="2806065" h="748664">
                <a:moveTo>
                  <a:pt x="2755899" y="24751"/>
                </a:moveTo>
                <a:lnTo>
                  <a:pt x="71806" y="695774"/>
                </a:lnTo>
                <a:lnTo>
                  <a:pt x="74606" y="701647"/>
                </a:lnTo>
                <a:lnTo>
                  <a:pt x="74906" y="708207"/>
                </a:lnTo>
                <a:lnTo>
                  <a:pt x="2759000" y="37184"/>
                </a:lnTo>
                <a:lnTo>
                  <a:pt x="2756211" y="31341"/>
                </a:lnTo>
                <a:lnTo>
                  <a:pt x="2755899" y="24751"/>
                </a:lnTo>
                <a:close/>
              </a:path>
              <a:path w="2806065" h="748664">
                <a:moveTo>
                  <a:pt x="2805487" y="18895"/>
                </a:moveTo>
                <a:lnTo>
                  <a:pt x="2779325" y="18895"/>
                </a:lnTo>
                <a:lnTo>
                  <a:pt x="2782373" y="31341"/>
                </a:lnTo>
                <a:lnTo>
                  <a:pt x="2759000" y="37184"/>
                </a:lnTo>
                <a:lnTo>
                  <a:pt x="2760551" y="40433"/>
                </a:lnTo>
                <a:lnTo>
                  <a:pt x="2767784" y="46930"/>
                </a:lnTo>
                <a:lnTo>
                  <a:pt x="2776946" y="50236"/>
                </a:lnTo>
                <a:lnTo>
                  <a:pt x="2787072" y="49756"/>
                </a:lnTo>
                <a:lnTo>
                  <a:pt x="2796164" y="45416"/>
                </a:lnTo>
                <a:lnTo>
                  <a:pt x="2802661" y="38183"/>
                </a:lnTo>
                <a:lnTo>
                  <a:pt x="2805967" y="29021"/>
                </a:lnTo>
                <a:lnTo>
                  <a:pt x="2805487" y="18895"/>
                </a:lnTo>
                <a:close/>
              </a:path>
              <a:path w="2806065" h="748664">
                <a:moveTo>
                  <a:pt x="2779325" y="18895"/>
                </a:moveTo>
                <a:lnTo>
                  <a:pt x="2755899" y="24751"/>
                </a:lnTo>
                <a:lnTo>
                  <a:pt x="2756211" y="31341"/>
                </a:lnTo>
                <a:lnTo>
                  <a:pt x="2759000" y="37184"/>
                </a:lnTo>
                <a:lnTo>
                  <a:pt x="2782373" y="31341"/>
                </a:lnTo>
                <a:lnTo>
                  <a:pt x="2779325" y="18895"/>
                </a:lnTo>
                <a:close/>
              </a:path>
              <a:path w="2806065" h="748664">
                <a:moveTo>
                  <a:pt x="2784752" y="0"/>
                </a:moveTo>
                <a:lnTo>
                  <a:pt x="2774626" y="480"/>
                </a:lnTo>
                <a:lnTo>
                  <a:pt x="2765534" y="4820"/>
                </a:lnTo>
                <a:lnTo>
                  <a:pt x="2759037" y="12053"/>
                </a:lnTo>
                <a:lnTo>
                  <a:pt x="2755731" y="21214"/>
                </a:lnTo>
                <a:lnTo>
                  <a:pt x="2755899" y="24751"/>
                </a:lnTo>
                <a:lnTo>
                  <a:pt x="2779325" y="18895"/>
                </a:lnTo>
                <a:lnTo>
                  <a:pt x="2805487" y="18895"/>
                </a:lnTo>
                <a:lnTo>
                  <a:pt x="2801147" y="9802"/>
                </a:lnTo>
                <a:lnTo>
                  <a:pt x="2793914" y="3305"/>
                </a:lnTo>
                <a:lnTo>
                  <a:pt x="27847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118230" y="1510283"/>
            <a:ext cx="1411605" cy="361315"/>
          </a:xfrm>
          <a:custGeom>
            <a:avLst/>
            <a:gdLst/>
            <a:ahLst/>
            <a:cxnLst/>
            <a:rect l="l" t="t" r="r" b="b"/>
            <a:pathLst>
              <a:path w="1411604" h="361314">
                <a:moveTo>
                  <a:pt x="1356190" y="25995"/>
                </a:moveTo>
                <a:lnTo>
                  <a:pt x="0" y="348488"/>
                </a:lnTo>
                <a:lnTo>
                  <a:pt x="3048" y="360933"/>
                </a:lnTo>
                <a:lnTo>
                  <a:pt x="1359214" y="38290"/>
                </a:lnTo>
                <a:lnTo>
                  <a:pt x="1361791" y="31321"/>
                </a:lnTo>
                <a:lnTo>
                  <a:pt x="1361758" y="31184"/>
                </a:lnTo>
                <a:lnTo>
                  <a:pt x="1356190" y="25995"/>
                </a:lnTo>
                <a:close/>
              </a:path>
              <a:path w="1411604" h="361314">
                <a:moveTo>
                  <a:pt x="1404559" y="25019"/>
                </a:moveTo>
                <a:lnTo>
                  <a:pt x="1360296" y="25019"/>
                </a:lnTo>
                <a:lnTo>
                  <a:pt x="1363218" y="37338"/>
                </a:lnTo>
                <a:lnTo>
                  <a:pt x="1359214" y="38290"/>
                </a:lnTo>
                <a:lnTo>
                  <a:pt x="1345945" y="74168"/>
                </a:lnTo>
                <a:lnTo>
                  <a:pt x="1404559" y="25019"/>
                </a:lnTo>
                <a:close/>
              </a:path>
              <a:path w="1411604" h="361314">
                <a:moveTo>
                  <a:pt x="1361791" y="31321"/>
                </a:moveTo>
                <a:lnTo>
                  <a:pt x="1359214" y="38290"/>
                </a:lnTo>
                <a:lnTo>
                  <a:pt x="1363218" y="37338"/>
                </a:lnTo>
                <a:lnTo>
                  <a:pt x="1361791" y="31321"/>
                </a:lnTo>
                <a:close/>
              </a:path>
              <a:path w="1411604" h="361314">
                <a:moveTo>
                  <a:pt x="1360296" y="25019"/>
                </a:moveTo>
                <a:lnTo>
                  <a:pt x="1356190" y="25995"/>
                </a:lnTo>
                <a:lnTo>
                  <a:pt x="1361758" y="31184"/>
                </a:lnTo>
                <a:lnTo>
                  <a:pt x="1360296" y="25019"/>
                </a:lnTo>
                <a:close/>
              </a:path>
              <a:path w="1411604" h="361314">
                <a:moveTo>
                  <a:pt x="1328293" y="0"/>
                </a:moveTo>
                <a:lnTo>
                  <a:pt x="1356190" y="25995"/>
                </a:lnTo>
                <a:lnTo>
                  <a:pt x="1360296" y="25019"/>
                </a:lnTo>
                <a:lnTo>
                  <a:pt x="1404559" y="25019"/>
                </a:lnTo>
                <a:lnTo>
                  <a:pt x="1411223" y="19430"/>
                </a:lnTo>
                <a:lnTo>
                  <a:pt x="13282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2189733" y="2209545"/>
            <a:ext cx="135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Times New Roman"/>
                <a:cs typeface="Times New Roman"/>
              </a:rPr>
              <a:t>A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276469" y="1400302"/>
            <a:ext cx="127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latin typeface="Times New Roman"/>
                <a:cs typeface="Times New Roman"/>
              </a:rPr>
              <a:t>B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567304" y="1605914"/>
            <a:ext cx="342900" cy="228600"/>
          </a:xfrm>
          <a:custGeom>
            <a:avLst/>
            <a:gdLst/>
            <a:ahLst/>
            <a:cxnLst/>
            <a:rect l="l" t="t" r="r" b="b"/>
            <a:pathLst>
              <a:path w="342900" h="228600">
                <a:moveTo>
                  <a:pt x="342900" y="0"/>
                </a:moveTo>
                <a:lnTo>
                  <a:pt x="0" y="0"/>
                </a:lnTo>
                <a:lnTo>
                  <a:pt x="0" y="228600"/>
                </a:lnTo>
                <a:lnTo>
                  <a:pt x="342900" y="228600"/>
                </a:lnTo>
                <a:lnTo>
                  <a:pt x="3429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567304" y="1605914"/>
            <a:ext cx="342900" cy="2286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80"/>
              </a:spcBef>
            </a:pPr>
            <a:r>
              <a:rPr sz="1200" b="1" spc="-5" dirty="0">
                <a:latin typeface="Times New Roman"/>
                <a:cs typeface="Times New Roman"/>
              </a:rPr>
              <a:t>dl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596004" y="1377314"/>
            <a:ext cx="342900" cy="228600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5560" rIns="0" bIns="0" rtlCol="0">
            <a:spAutoFit/>
          </a:bodyPr>
          <a:lstStyle/>
          <a:p>
            <a:pPr marL="92710">
              <a:lnSpc>
                <a:spcPct val="100000"/>
              </a:lnSpc>
              <a:spcBef>
                <a:spcPts val="280"/>
              </a:spcBef>
            </a:pPr>
            <a:r>
              <a:rPr sz="1200" b="1" dirty="0">
                <a:latin typeface="Times New Roman"/>
                <a:cs typeface="Times New Roman"/>
              </a:rPr>
              <a:t>Γ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3253104" y="1034414"/>
            <a:ext cx="914400" cy="342900"/>
          </a:xfrm>
          <a:custGeom>
            <a:avLst/>
            <a:gdLst/>
            <a:ahLst/>
            <a:cxnLst/>
            <a:rect l="l" t="t" r="r" b="b"/>
            <a:pathLst>
              <a:path w="914400" h="342900">
                <a:moveTo>
                  <a:pt x="914400" y="0"/>
                </a:moveTo>
                <a:lnTo>
                  <a:pt x="0" y="0"/>
                </a:lnTo>
                <a:lnTo>
                  <a:pt x="0" y="342900"/>
                </a:lnTo>
                <a:lnTo>
                  <a:pt x="914400" y="342900"/>
                </a:lnTo>
                <a:lnTo>
                  <a:pt x="914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32531" y="272386"/>
            <a:ext cx="4810760" cy="99377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305"/>
              </a:spcBef>
              <a:tabLst>
                <a:tab pos="16002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(</a:t>
            </a:r>
            <a:r>
              <a:rPr sz="1800" b="1" spc="-280" dirty="0">
                <a:latin typeface="Times New Roman"/>
                <a:cs typeface="Times New Roman"/>
              </a:rPr>
              <a:t> </a:t>
            </a:r>
            <a:r>
              <a:rPr sz="1800" b="1" i="1" spc="15" dirty="0">
                <a:latin typeface="Times New Roman"/>
                <a:cs typeface="Times New Roman"/>
              </a:rPr>
              <a:t>AB</a:t>
            </a:r>
            <a:r>
              <a:rPr sz="1800" b="1" spc="15" dirty="0">
                <a:latin typeface="Times New Roman"/>
                <a:cs typeface="Times New Roman"/>
              </a:rPr>
              <a:t>)</a:t>
            </a:r>
            <a:r>
              <a:rPr sz="1800" b="1" spc="-19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Symbol"/>
                <a:cs typeface="Symbol"/>
              </a:rPr>
              <a:t></a:t>
            </a:r>
            <a:r>
              <a:rPr sz="1800" b="1" spc="170" dirty="0">
                <a:latin typeface="Times New Roman"/>
                <a:cs typeface="Times New Roman"/>
              </a:rPr>
              <a:t> </a:t>
            </a:r>
            <a:r>
              <a:rPr sz="2700" b="1" spc="-7" baseline="-12345" dirty="0">
                <a:latin typeface="Symbol"/>
                <a:cs typeface="Symbol"/>
              </a:rPr>
              <a:t></a:t>
            </a:r>
            <a:r>
              <a:rPr sz="2700" b="1" spc="-315" baseline="-12345" dirty="0">
                <a:latin typeface="Times New Roman"/>
                <a:cs typeface="Times New Roman"/>
              </a:rPr>
              <a:t> </a:t>
            </a:r>
            <a:r>
              <a:rPr sz="1800" b="1" i="1" spc="5" dirty="0">
                <a:latin typeface="Times New Roman"/>
                <a:cs typeface="Times New Roman"/>
              </a:rPr>
              <a:t>ndl</a:t>
            </a:r>
            <a:r>
              <a:rPr sz="1800" b="1" i="1" spc="1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Où	</a:t>
            </a:r>
            <a:r>
              <a:rPr sz="1400" b="1" i="1" spc="-5" dirty="0">
                <a:latin typeface="Times New Roman"/>
                <a:cs typeface="Times New Roman"/>
              </a:rPr>
              <a:t>dl </a:t>
            </a:r>
            <a:r>
              <a:rPr sz="1400" spc="-5" dirty="0">
                <a:latin typeface="Times New Roman"/>
                <a:cs typeface="Times New Roman"/>
              </a:rPr>
              <a:t>est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élément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longueur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courbe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Γ</a:t>
            </a:r>
            <a:endParaRPr sz="1400">
              <a:latin typeface="Times New Roman"/>
              <a:cs typeface="Times New Roman"/>
            </a:endParaRPr>
          </a:p>
          <a:p>
            <a:pPr marL="735330">
              <a:lnSpc>
                <a:spcPct val="100000"/>
              </a:lnSpc>
              <a:spcBef>
                <a:spcPts val="204"/>
              </a:spcBef>
            </a:pPr>
            <a:r>
              <a:rPr sz="1800" b="1" spc="-5" dirty="0">
                <a:latin typeface="Symbol"/>
                <a:cs typeface="Symbol"/>
              </a:rPr>
              <a:t></a:t>
            </a:r>
            <a:endParaRPr sz="1800">
              <a:latin typeface="Symbol"/>
              <a:cs typeface="Symbol"/>
            </a:endParaRPr>
          </a:p>
          <a:p>
            <a:pPr marL="2912745">
              <a:lnSpc>
                <a:spcPct val="100000"/>
              </a:lnSpc>
              <a:spcBef>
                <a:spcPts val="1450"/>
              </a:spcBef>
            </a:pPr>
            <a:r>
              <a:rPr sz="1200" dirty="0">
                <a:latin typeface="Times New Roman"/>
                <a:cs typeface="Times New Roman"/>
              </a:rPr>
              <a:t>Milieu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315591" y="1346834"/>
            <a:ext cx="2782570" cy="752475"/>
          </a:xfrm>
          <a:custGeom>
            <a:avLst/>
            <a:gdLst/>
            <a:ahLst/>
            <a:cxnLst/>
            <a:rect l="l" t="t" r="r" b="b"/>
            <a:pathLst>
              <a:path w="2782570" h="752475">
                <a:moveTo>
                  <a:pt x="8889" y="637031"/>
                </a:moveTo>
                <a:lnTo>
                  <a:pt x="4825" y="637158"/>
                </a:lnTo>
                <a:lnTo>
                  <a:pt x="0" y="642239"/>
                </a:lnTo>
                <a:lnTo>
                  <a:pt x="126" y="646302"/>
                </a:lnTo>
                <a:lnTo>
                  <a:pt x="2793" y="648716"/>
                </a:lnTo>
                <a:lnTo>
                  <a:pt x="5333" y="651128"/>
                </a:lnTo>
                <a:lnTo>
                  <a:pt x="9270" y="651001"/>
                </a:lnTo>
                <a:lnTo>
                  <a:pt x="14096" y="645922"/>
                </a:lnTo>
                <a:lnTo>
                  <a:pt x="13969" y="641857"/>
                </a:lnTo>
                <a:lnTo>
                  <a:pt x="8889" y="637031"/>
                </a:lnTo>
                <a:close/>
              </a:path>
              <a:path w="2782570" h="752475">
                <a:moveTo>
                  <a:pt x="26415" y="618744"/>
                </a:moveTo>
                <a:lnTo>
                  <a:pt x="22478" y="618871"/>
                </a:lnTo>
                <a:lnTo>
                  <a:pt x="17652" y="623951"/>
                </a:lnTo>
                <a:lnTo>
                  <a:pt x="17779" y="628015"/>
                </a:lnTo>
                <a:lnTo>
                  <a:pt x="20319" y="630301"/>
                </a:lnTo>
                <a:lnTo>
                  <a:pt x="22859" y="632714"/>
                </a:lnTo>
                <a:lnTo>
                  <a:pt x="26923" y="632587"/>
                </a:lnTo>
                <a:lnTo>
                  <a:pt x="31750" y="627506"/>
                </a:lnTo>
                <a:lnTo>
                  <a:pt x="31622" y="623443"/>
                </a:lnTo>
                <a:lnTo>
                  <a:pt x="28956" y="621156"/>
                </a:lnTo>
                <a:lnTo>
                  <a:pt x="26415" y="618744"/>
                </a:lnTo>
                <a:close/>
              </a:path>
              <a:path w="2782570" h="752475">
                <a:moveTo>
                  <a:pt x="44068" y="600328"/>
                </a:moveTo>
                <a:lnTo>
                  <a:pt x="40004" y="600455"/>
                </a:lnTo>
                <a:lnTo>
                  <a:pt x="35178" y="605535"/>
                </a:lnTo>
                <a:lnTo>
                  <a:pt x="35306" y="609600"/>
                </a:lnTo>
                <a:lnTo>
                  <a:pt x="40385" y="614426"/>
                </a:lnTo>
                <a:lnTo>
                  <a:pt x="44450" y="614299"/>
                </a:lnTo>
                <a:lnTo>
                  <a:pt x="49275" y="609219"/>
                </a:lnTo>
                <a:lnTo>
                  <a:pt x="49148" y="605154"/>
                </a:lnTo>
                <a:lnTo>
                  <a:pt x="44068" y="600328"/>
                </a:lnTo>
                <a:close/>
              </a:path>
              <a:path w="2782570" h="752475">
                <a:moveTo>
                  <a:pt x="61594" y="582041"/>
                </a:moveTo>
                <a:lnTo>
                  <a:pt x="57657" y="582168"/>
                </a:lnTo>
                <a:lnTo>
                  <a:pt x="52831" y="587248"/>
                </a:lnTo>
                <a:lnTo>
                  <a:pt x="52958" y="591312"/>
                </a:lnTo>
                <a:lnTo>
                  <a:pt x="55498" y="593598"/>
                </a:lnTo>
                <a:lnTo>
                  <a:pt x="58038" y="596010"/>
                </a:lnTo>
                <a:lnTo>
                  <a:pt x="62102" y="595883"/>
                </a:lnTo>
                <a:lnTo>
                  <a:pt x="64388" y="593344"/>
                </a:lnTo>
                <a:lnTo>
                  <a:pt x="66801" y="590803"/>
                </a:lnTo>
                <a:lnTo>
                  <a:pt x="66675" y="586740"/>
                </a:lnTo>
                <a:lnTo>
                  <a:pt x="64134" y="584453"/>
                </a:lnTo>
                <a:lnTo>
                  <a:pt x="61594" y="582041"/>
                </a:lnTo>
                <a:close/>
              </a:path>
              <a:path w="2782570" h="752475">
                <a:moveTo>
                  <a:pt x="79247" y="563752"/>
                </a:moveTo>
                <a:lnTo>
                  <a:pt x="75183" y="563879"/>
                </a:lnTo>
                <a:lnTo>
                  <a:pt x="72897" y="566420"/>
                </a:lnTo>
                <a:lnTo>
                  <a:pt x="70484" y="568959"/>
                </a:lnTo>
                <a:lnTo>
                  <a:pt x="70611" y="572897"/>
                </a:lnTo>
                <a:lnTo>
                  <a:pt x="75691" y="577723"/>
                </a:lnTo>
                <a:lnTo>
                  <a:pt x="79628" y="577596"/>
                </a:lnTo>
                <a:lnTo>
                  <a:pt x="84454" y="572516"/>
                </a:lnTo>
                <a:lnTo>
                  <a:pt x="84327" y="568451"/>
                </a:lnTo>
                <a:lnTo>
                  <a:pt x="81787" y="566039"/>
                </a:lnTo>
                <a:lnTo>
                  <a:pt x="79247" y="563752"/>
                </a:lnTo>
                <a:close/>
              </a:path>
              <a:path w="2782570" h="752475">
                <a:moveTo>
                  <a:pt x="96900" y="545465"/>
                </a:moveTo>
                <a:lnTo>
                  <a:pt x="92963" y="545592"/>
                </a:lnTo>
                <a:lnTo>
                  <a:pt x="88137" y="550672"/>
                </a:lnTo>
                <a:lnTo>
                  <a:pt x="88264" y="554735"/>
                </a:lnTo>
                <a:lnTo>
                  <a:pt x="90804" y="557149"/>
                </a:lnTo>
                <a:lnTo>
                  <a:pt x="93344" y="559434"/>
                </a:lnTo>
                <a:lnTo>
                  <a:pt x="97408" y="559307"/>
                </a:lnTo>
                <a:lnTo>
                  <a:pt x="99694" y="556768"/>
                </a:lnTo>
                <a:lnTo>
                  <a:pt x="102107" y="554227"/>
                </a:lnTo>
                <a:lnTo>
                  <a:pt x="101981" y="550291"/>
                </a:lnTo>
                <a:lnTo>
                  <a:pt x="96900" y="545465"/>
                </a:lnTo>
                <a:close/>
              </a:path>
              <a:path w="2782570" h="752475">
                <a:moveTo>
                  <a:pt x="114553" y="527176"/>
                </a:moveTo>
                <a:lnTo>
                  <a:pt x="110616" y="527303"/>
                </a:lnTo>
                <a:lnTo>
                  <a:pt x="105790" y="532383"/>
                </a:lnTo>
                <a:lnTo>
                  <a:pt x="105917" y="536448"/>
                </a:lnTo>
                <a:lnTo>
                  <a:pt x="110997" y="541274"/>
                </a:lnTo>
                <a:lnTo>
                  <a:pt x="115061" y="541147"/>
                </a:lnTo>
                <a:lnTo>
                  <a:pt x="117475" y="538606"/>
                </a:lnTo>
                <a:lnTo>
                  <a:pt x="119887" y="535940"/>
                </a:lnTo>
                <a:lnTo>
                  <a:pt x="119760" y="532002"/>
                </a:lnTo>
                <a:lnTo>
                  <a:pt x="117093" y="529590"/>
                </a:lnTo>
                <a:lnTo>
                  <a:pt x="114553" y="527176"/>
                </a:lnTo>
                <a:close/>
              </a:path>
              <a:path w="2782570" h="752475">
                <a:moveTo>
                  <a:pt x="132333" y="509016"/>
                </a:moveTo>
                <a:lnTo>
                  <a:pt x="128396" y="509016"/>
                </a:lnTo>
                <a:lnTo>
                  <a:pt x="125983" y="511555"/>
                </a:lnTo>
                <a:lnTo>
                  <a:pt x="123697" y="513842"/>
                </a:lnTo>
                <a:lnTo>
                  <a:pt x="123570" y="518159"/>
                </a:lnTo>
                <a:lnTo>
                  <a:pt x="128650" y="522985"/>
                </a:lnTo>
                <a:lnTo>
                  <a:pt x="132714" y="522858"/>
                </a:lnTo>
                <a:lnTo>
                  <a:pt x="137540" y="517778"/>
                </a:lnTo>
                <a:lnTo>
                  <a:pt x="137413" y="513842"/>
                </a:lnTo>
                <a:lnTo>
                  <a:pt x="132333" y="509016"/>
                </a:lnTo>
                <a:close/>
              </a:path>
              <a:path w="2782570" h="752475">
                <a:moveTo>
                  <a:pt x="150240" y="490854"/>
                </a:moveTo>
                <a:lnTo>
                  <a:pt x="146176" y="490854"/>
                </a:lnTo>
                <a:lnTo>
                  <a:pt x="141350" y="495934"/>
                </a:lnTo>
                <a:lnTo>
                  <a:pt x="141350" y="499999"/>
                </a:lnTo>
                <a:lnTo>
                  <a:pt x="146431" y="504825"/>
                </a:lnTo>
                <a:lnTo>
                  <a:pt x="150494" y="504825"/>
                </a:lnTo>
                <a:lnTo>
                  <a:pt x="155320" y="499745"/>
                </a:lnTo>
                <a:lnTo>
                  <a:pt x="155194" y="495680"/>
                </a:lnTo>
                <a:lnTo>
                  <a:pt x="152781" y="493268"/>
                </a:lnTo>
                <a:lnTo>
                  <a:pt x="150240" y="490854"/>
                </a:lnTo>
                <a:close/>
              </a:path>
              <a:path w="2782570" h="752475">
                <a:moveTo>
                  <a:pt x="168020" y="472694"/>
                </a:moveTo>
                <a:lnTo>
                  <a:pt x="163956" y="472821"/>
                </a:lnTo>
                <a:lnTo>
                  <a:pt x="159131" y="477900"/>
                </a:lnTo>
                <a:lnTo>
                  <a:pt x="159257" y="481838"/>
                </a:lnTo>
                <a:lnTo>
                  <a:pt x="164210" y="486791"/>
                </a:lnTo>
                <a:lnTo>
                  <a:pt x="168275" y="486664"/>
                </a:lnTo>
                <a:lnTo>
                  <a:pt x="173100" y="481583"/>
                </a:lnTo>
                <a:lnTo>
                  <a:pt x="173100" y="477520"/>
                </a:lnTo>
                <a:lnTo>
                  <a:pt x="168020" y="472694"/>
                </a:lnTo>
                <a:close/>
              </a:path>
              <a:path w="2782570" h="752475">
                <a:moveTo>
                  <a:pt x="185927" y="454659"/>
                </a:moveTo>
                <a:lnTo>
                  <a:pt x="181863" y="454659"/>
                </a:lnTo>
                <a:lnTo>
                  <a:pt x="179450" y="457200"/>
                </a:lnTo>
                <a:lnTo>
                  <a:pt x="177044" y="459485"/>
                </a:lnTo>
                <a:lnTo>
                  <a:pt x="177037" y="463676"/>
                </a:lnTo>
                <a:lnTo>
                  <a:pt x="181990" y="468629"/>
                </a:lnTo>
                <a:lnTo>
                  <a:pt x="186054" y="468502"/>
                </a:lnTo>
                <a:lnTo>
                  <a:pt x="188467" y="466090"/>
                </a:lnTo>
                <a:lnTo>
                  <a:pt x="190760" y="463676"/>
                </a:lnTo>
                <a:lnTo>
                  <a:pt x="190881" y="459485"/>
                </a:lnTo>
                <a:lnTo>
                  <a:pt x="188340" y="457073"/>
                </a:lnTo>
                <a:lnTo>
                  <a:pt x="185927" y="454659"/>
                </a:lnTo>
                <a:close/>
              </a:path>
              <a:path w="2782570" h="752475">
                <a:moveTo>
                  <a:pt x="203961" y="436752"/>
                </a:moveTo>
                <a:lnTo>
                  <a:pt x="199897" y="436752"/>
                </a:lnTo>
                <a:lnTo>
                  <a:pt x="195071" y="441832"/>
                </a:lnTo>
                <a:lnTo>
                  <a:pt x="195071" y="445770"/>
                </a:lnTo>
                <a:lnTo>
                  <a:pt x="200025" y="450723"/>
                </a:lnTo>
                <a:lnTo>
                  <a:pt x="204088" y="450723"/>
                </a:lnTo>
                <a:lnTo>
                  <a:pt x="206501" y="448182"/>
                </a:lnTo>
                <a:lnTo>
                  <a:pt x="208914" y="445770"/>
                </a:lnTo>
                <a:lnTo>
                  <a:pt x="208914" y="441578"/>
                </a:lnTo>
                <a:lnTo>
                  <a:pt x="206501" y="439166"/>
                </a:lnTo>
                <a:lnTo>
                  <a:pt x="203961" y="436752"/>
                </a:lnTo>
                <a:close/>
              </a:path>
              <a:path w="2782570" h="752475">
                <a:moveTo>
                  <a:pt x="221995" y="418846"/>
                </a:moveTo>
                <a:lnTo>
                  <a:pt x="217931" y="418846"/>
                </a:lnTo>
                <a:lnTo>
                  <a:pt x="213226" y="423799"/>
                </a:lnTo>
                <a:lnTo>
                  <a:pt x="213106" y="427863"/>
                </a:lnTo>
                <a:lnTo>
                  <a:pt x="218058" y="432816"/>
                </a:lnTo>
                <a:lnTo>
                  <a:pt x="222122" y="432816"/>
                </a:lnTo>
                <a:lnTo>
                  <a:pt x="224535" y="430275"/>
                </a:lnTo>
                <a:lnTo>
                  <a:pt x="224662" y="430275"/>
                </a:lnTo>
                <a:lnTo>
                  <a:pt x="226955" y="427863"/>
                </a:lnTo>
                <a:lnTo>
                  <a:pt x="227075" y="423799"/>
                </a:lnTo>
                <a:lnTo>
                  <a:pt x="224535" y="421258"/>
                </a:lnTo>
                <a:lnTo>
                  <a:pt x="221995" y="418846"/>
                </a:lnTo>
                <a:close/>
              </a:path>
              <a:path w="2782570" h="752475">
                <a:moveTo>
                  <a:pt x="240029" y="400939"/>
                </a:moveTo>
                <a:lnTo>
                  <a:pt x="236092" y="400939"/>
                </a:lnTo>
                <a:lnTo>
                  <a:pt x="233552" y="403478"/>
                </a:lnTo>
                <a:lnTo>
                  <a:pt x="231260" y="405892"/>
                </a:lnTo>
                <a:lnTo>
                  <a:pt x="231139" y="410082"/>
                </a:lnTo>
                <a:lnTo>
                  <a:pt x="236219" y="414908"/>
                </a:lnTo>
                <a:lnTo>
                  <a:pt x="240156" y="414908"/>
                </a:lnTo>
                <a:lnTo>
                  <a:pt x="242696" y="412369"/>
                </a:lnTo>
                <a:lnTo>
                  <a:pt x="245109" y="409828"/>
                </a:lnTo>
                <a:lnTo>
                  <a:pt x="245109" y="405892"/>
                </a:lnTo>
                <a:lnTo>
                  <a:pt x="242569" y="403351"/>
                </a:lnTo>
                <a:lnTo>
                  <a:pt x="240029" y="400939"/>
                </a:lnTo>
                <a:close/>
              </a:path>
              <a:path w="2782570" h="752475">
                <a:moveTo>
                  <a:pt x="258444" y="383285"/>
                </a:moveTo>
                <a:lnTo>
                  <a:pt x="254381" y="383285"/>
                </a:lnTo>
                <a:lnTo>
                  <a:pt x="251713" y="385825"/>
                </a:lnTo>
                <a:lnTo>
                  <a:pt x="249427" y="388112"/>
                </a:lnTo>
                <a:lnTo>
                  <a:pt x="249427" y="392302"/>
                </a:lnTo>
                <a:lnTo>
                  <a:pt x="251961" y="394843"/>
                </a:lnTo>
                <a:lnTo>
                  <a:pt x="254253" y="397255"/>
                </a:lnTo>
                <a:lnTo>
                  <a:pt x="258317" y="397255"/>
                </a:lnTo>
                <a:lnTo>
                  <a:pt x="260731" y="394843"/>
                </a:lnTo>
                <a:lnTo>
                  <a:pt x="263270" y="392302"/>
                </a:lnTo>
                <a:lnTo>
                  <a:pt x="263397" y="388239"/>
                </a:lnTo>
                <a:lnTo>
                  <a:pt x="260737" y="385699"/>
                </a:lnTo>
                <a:lnTo>
                  <a:pt x="258444" y="383285"/>
                </a:lnTo>
                <a:close/>
              </a:path>
              <a:path w="2782570" h="752475">
                <a:moveTo>
                  <a:pt x="276859" y="365632"/>
                </a:moveTo>
                <a:lnTo>
                  <a:pt x="272795" y="365632"/>
                </a:lnTo>
                <a:lnTo>
                  <a:pt x="267715" y="370458"/>
                </a:lnTo>
                <a:lnTo>
                  <a:pt x="267588" y="374523"/>
                </a:lnTo>
                <a:lnTo>
                  <a:pt x="270001" y="377063"/>
                </a:lnTo>
                <a:lnTo>
                  <a:pt x="272541" y="379602"/>
                </a:lnTo>
                <a:lnTo>
                  <a:pt x="276478" y="379602"/>
                </a:lnTo>
                <a:lnTo>
                  <a:pt x="281558" y="374776"/>
                </a:lnTo>
                <a:lnTo>
                  <a:pt x="281685" y="370713"/>
                </a:lnTo>
                <a:lnTo>
                  <a:pt x="276859" y="365632"/>
                </a:lnTo>
                <a:close/>
              </a:path>
              <a:path w="2782570" h="752475">
                <a:moveTo>
                  <a:pt x="291210" y="348106"/>
                </a:moveTo>
                <a:lnTo>
                  <a:pt x="288670" y="350520"/>
                </a:lnTo>
                <a:lnTo>
                  <a:pt x="286131" y="353059"/>
                </a:lnTo>
                <a:lnTo>
                  <a:pt x="286131" y="356997"/>
                </a:lnTo>
                <a:lnTo>
                  <a:pt x="290956" y="362076"/>
                </a:lnTo>
                <a:lnTo>
                  <a:pt x="295020" y="362203"/>
                </a:lnTo>
                <a:lnTo>
                  <a:pt x="297560" y="359791"/>
                </a:lnTo>
                <a:lnTo>
                  <a:pt x="300100" y="357250"/>
                </a:lnTo>
                <a:lnTo>
                  <a:pt x="300100" y="353314"/>
                </a:lnTo>
                <a:lnTo>
                  <a:pt x="295275" y="348233"/>
                </a:lnTo>
                <a:lnTo>
                  <a:pt x="291210" y="348106"/>
                </a:lnTo>
                <a:close/>
              </a:path>
              <a:path w="2782570" h="752475">
                <a:moveTo>
                  <a:pt x="309879" y="330834"/>
                </a:moveTo>
                <a:lnTo>
                  <a:pt x="307339" y="333248"/>
                </a:lnTo>
                <a:lnTo>
                  <a:pt x="304800" y="335533"/>
                </a:lnTo>
                <a:lnTo>
                  <a:pt x="304672" y="339598"/>
                </a:lnTo>
                <a:lnTo>
                  <a:pt x="309498" y="344677"/>
                </a:lnTo>
                <a:lnTo>
                  <a:pt x="313435" y="344804"/>
                </a:lnTo>
                <a:lnTo>
                  <a:pt x="315975" y="342392"/>
                </a:lnTo>
                <a:lnTo>
                  <a:pt x="318642" y="339978"/>
                </a:lnTo>
                <a:lnTo>
                  <a:pt x="318769" y="336042"/>
                </a:lnTo>
                <a:lnTo>
                  <a:pt x="313944" y="330962"/>
                </a:lnTo>
                <a:lnTo>
                  <a:pt x="309879" y="330834"/>
                </a:lnTo>
                <a:close/>
              </a:path>
              <a:path w="2782570" h="752475">
                <a:moveTo>
                  <a:pt x="328675" y="313563"/>
                </a:moveTo>
                <a:lnTo>
                  <a:pt x="326008" y="315849"/>
                </a:lnTo>
                <a:lnTo>
                  <a:pt x="323469" y="318262"/>
                </a:lnTo>
                <a:lnTo>
                  <a:pt x="323341" y="322325"/>
                </a:lnTo>
                <a:lnTo>
                  <a:pt x="325627" y="324866"/>
                </a:lnTo>
                <a:lnTo>
                  <a:pt x="328040" y="327405"/>
                </a:lnTo>
                <a:lnTo>
                  <a:pt x="332104" y="327659"/>
                </a:lnTo>
                <a:lnTo>
                  <a:pt x="337184" y="322833"/>
                </a:lnTo>
                <a:lnTo>
                  <a:pt x="337438" y="318897"/>
                </a:lnTo>
                <a:lnTo>
                  <a:pt x="335025" y="316229"/>
                </a:lnTo>
                <a:lnTo>
                  <a:pt x="332613" y="313690"/>
                </a:lnTo>
                <a:lnTo>
                  <a:pt x="328675" y="313563"/>
                </a:lnTo>
                <a:close/>
              </a:path>
              <a:path w="2782570" h="752475">
                <a:moveTo>
                  <a:pt x="347471" y="296545"/>
                </a:moveTo>
                <a:lnTo>
                  <a:pt x="344931" y="298830"/>
                </a:lnTo>
                <a:lnTo>
                  <a:pt x="342391" y="301244"/>
                </a:lnTo>
                <a:lnTo>
                  <a:pt x="342138" y="305307"/>
                </a:lnTo>
                <a:lnTo>
                  <a:pt x="346963" y="310388"/>
                </a:lnTo>
                <a:lnTo>
                  <a:pt x="350900" y="310642"/>
                </a:lnTo>
                <a:lnTo>
                  <a:pt x="353567" y="308228"/>
                </a:lnTo>
                <a:lnTo>
                  <a:pt x="356107" y="305816"/>
                </a:lnTo>
                <a:lnTo>
                  <a:pt x="356234" y="301878"/>
                </a:lnTo>
                <a:lnTo>
                  <a:pt x="353948" y="299212"/>
                </a:lnTo>
                <a:lnTo>
                  <a:pt x="351535" y="296672"/>
                </a:lnTo>
                <a:lnTo>
                  <a:pt x="347471" y="296545"/>
                </a:lnTo>
                <a:close/>
              </a:path>
              <a:path w="2782570" h="752475">
                <a:moveTo>
                  <a:pt x="366648" y="279653"/>
                </a:moveTo>
                <a:lnTo>
                  <a:pt x="364108" y="281940"/>
                </a:lnTo>
                <a:lnTo>
                  <a:pt x="361441" y="284225"/>
                </a:lnTo>
                <a:lnTo>
                  <a:pt x="361188" y="288290"/>
                </a:lnTo>
                <a:lnTo>
                  <a:pt x="363473" y="290956"/>
                </a:lnTo>
                <a:lnTo>
                  <a:pt x="365759" y="293497"/>
                </a:lnTo>
                <a:lnTo>
                  <a:pt x="369823" y="293750"/>
                </a:lnTo>
                <a:lnTo>
                  <a:pt x="372490" y="291465"/>
                </a:lnTo>
                <a:lnTo>
                  <a:pt x="375031" y="289178"/>
                </a:lnTo>
                <a:lnTo>
                  <a:pt x="375284" y="285115"/>
                </a:lnTo>
                <a:lnTo>
                  <a:pt x="372998" y="282448"/>
                </a:lnTo>
                <a:lnTo>
                  <a:pt x="370713" y="279907"/>
                </a:lnTo>
                <a:lnTo>
                  <a:pt x="366648" y="279653"/>
                </a:lnTo>
                <a:close/>
              </a:path>
              <a:path w="2782570" h="752475">
                <a:moveTo>
                  <a:pt x="385825" y="262890"/>
                </a:moveTo>
                <a:lnTo>
                  <a:pt x="380619" y="267589"/>
                </a:lnTo>
                <a:lnTo>
                  <a:pt x="380364" y="271652"/>
                </a:lnTo>
                <a:lnTo>
                  <a:pt x="382650" y="274193"/>
                </a:lnTo>
                <a:lnTo>
                  <a:pt x="384936" y="276859"/>
                </a:lnTo>
                <a:lnTo>
                  <a:pt x="389000" y="277114"/>
                </a:lnTo>
                <a:lnTo>
                  <a:pt x="391667" y="274827"/>
                </a:lnTo>
                <a:lnTo>
                  <a:pt x="394207" y="272415"/>
                </a:lnTo>
                <a:lnTo>
                  <a:pt x="394461" y="268477"/>
                </a:lnTo>
                <a:lnTo>
                  <a:pt x="389889" y="263144"/>
                </a:lnTo>
                <a:lnTo>
                  <a:pt x="385825" y="262890"/>
                </a:lnTo>
                <a:close/>
              </a:path>
              <a:path w="2782570" h="752475">
                <a:moveTo>
                  <a:pt x="405383" y="246506"/>
                </a:moveTo>
                <a:lnTo>
                  <a:pt x="400050" y="251078"/>
                </a:lnTo>
                <a:lnTo>
                  <a:pt x="399669" y="255016"/>
                </a:lnTo>
                <a:lnTo>
                  <a:pt x="404240" y="260350"/>
                </a:lnTo>
                <a:lnTo>
                  <a:pt x="408304" y="260730"/>
                </a:lnTo>
                <a:lnTo>
                  <a:pt x="413638" y="256158"/>
                </a:lnTo>
                <a:lnTo>
                  <a:pt x="413892" y="252222"/>
                </a:lnTo>
                <a:lnTo>
                  <a:pt x="411733" y="249554"/>
                </a:lnTo>
                <a:lnTo>
                  <a:pt x="409447" y="246888"/>
                </a:lnTo>
                <a:lnTo>
                  <a:pt x="405383" y="246506"/>
                </a:lnTo>
                <a:close/>
              </a:path>
              <a:path w="2782570" h="752475">
                <a:moveTo>
                  <a:pt x="424941" y="230250"/>
                </a:moveTo>
                <a:lnTo>
                  <a:pt x="419607" y="234823"/>
                </a:lnTo>
                <a:lnTo>
                  <a:pt x="419226" y="238759"/>
                </a:lnTo>
                <a:lnTo>
                  <a:pt x="423798" y="244094"/>
                </a:lnTo>
                <a:lnTo>
                  <a:pt x="427735" y="244475"/>
                </a:lnTo>
                <a:lnTo>
                  <a:pt x="430529" y="242189"/>
                </a:lnTo>
                <a:lnTo>
                  <a:pt x="433196" y="239902"/>
                </a:lnTo>
                <a:lnTo>
                  <a:pt x="433450" y="235966"/>
                </a:lnTo>
                <a:lnTo>
                  <a:pt x="431164" y="233299"/>
                </a:lnTo>
                <a:lnTo>
                  <a:pt x="429006" y="230631"/>
                </a:lnTo>
                <a:lnTo>
                  <a:pt x="424941" y="230250"/>
                </a:lnTo>
                <a:close/>
              </a:path>
              <a:path w="2782570" h="752475">
                <a:moveTo>
                  <a:pt x="444626" y="214122"/>
                </a:moveTo>
                <a:lnTo>
                  <a:pt x="439292" y="218694"/>
                </a:lnTo>
                <a:lnTo>
                  <a:pt x="438911" y="222757"/>
                </a:lnTo>
                <a:lnTo>
                  <a:pt x="443483" y="228092"/>
                </a:lnTo>
                <a:lnTo>
                  <a:pt x="447420" y="228473"/>
                </a:lnTo>
                <a:lnTo>
                  <a:pt x="450214" y="226187"/>
                </a:lnTo>
                <a:lnTo>
                  <a:pt x="452881" y="223900"/>
                </a:lnTo>
                <a:lnTo>
                  <a:pt x="453135" y="219837"/>
                </a:lnTo>
                <a:lnTo>
                  <a:pt x="450850" y="217170"/>
                </a:lnTo>
                <a:lnTo>
                  <a:pt x="448690" y="214502"/>
                </a:lnTo>
                <a:lnTo>
                  <a:pt x="444626" y="214122"/>
                </a:lnTo>
                <a:close/>
              </a:path>
              <a:path w="2782570" h="752475">
                <a:moveTo>
                  <a:pt x="464819" y="198500"/>
                </a:moveTo>
                <a:lnTo>
                  <a:pt x="462025" y="200659"/>
                </a:lnTo>
                <a:lnTo>
                  <a:pt x="459358" y="202819"/>
                </a:lnTo>
                <a:lnTo>
                  <a:pt x="458850" y="206882"/>
                </a:lnTo>
                <a:lnTo>
                  <a:pt x="461136" y="209550"/>
                </a:lnTo>
                <a:lnTo>
                  <a:pt x="463295" y="212344"/>
                </a:lnTo>
                <a:lnTo>
                  <a:pt x="467232" y="212725"/>
                </a:lnTo>
                <a:lnTo>
                  <a:pt x="472820" y="208406"/>
                </a:lnTo>
                <a:lnTo>
                  <a:pt x="473201" y="204343"/>
                </a:lnTo>
                <a:lnTo>
                  <a:pt x="468756" y="198881"/>
                </a:lnTo>
                <a:lnTo>
                  <a:pt x="464819" y="198500"/>
                </a:lnTo>
                <a:close/>
              </a:path>
              <a:path w="2782570" h="752475">
                <a:moveTo>
                  <a:pt x="485139" y="183006"/>
                </a:moveTo>
                <a:lnTo>
                  <a:pt x="482345" y="185166"/>
                </a:lnTo>
                <a:lnTo>
                  <a:pt x="479551" y="187198"/>
                </a:lnTo>
                <a:lnTo>
                  <a:pt x="479044" y="191262"/>
                </a:lnTo>
                <a:lnTo>
                  <a:pt x="481202" y="194055"/>
                </a:lnTo>
                <a:lnTo>
                  <a:pt x="483234" y="196850"/>
                </a:lnTo>
                <a:lnTo>
                  <a:pt x="487298" y="197357"/>
                </a:lnTo>
                <a:lnTo>
                  <a:pt x="492886" y="193040"/>
                </a:lnTo>
                <a:lnTo>
                  <a:pt x="493394" y="189102"/>
                </a:lnTo>
                <a:lnTo>
                  <a:pt x="491235" y="186308"/>
                </a:lnTo>
                <a:lnTo>
                  <a:pt x="489203" y="183515"/>
                </a:lnTo>
                <a:lnTo>
                  <a:pt x="485139" y="183006"/>
                </a:lnTo>
                <a:close/>
              </a:path>
              <a:path w="2782570" h="752475">
                <a:moveTo>
                  <a:pt x="505586" y="167767"/>
                </a:moveTo>
                <a:lnTo>
                  <a:pt x="499998" y="172084"/>
                </a:lnTo>
                <a:lnTo>
                  <a:pt x="499363" y="176022"/>
                </a:lnTo>
                <a:lnTo>
                  <a:pt x="503681" y="181609"/>
                </a:lnTo>
                <a:lnTo>
                  <a:pt x="507619" y="182118"/>
                </a:lnTo>
                <a:lnTo>
                  <a:pt x="510413" y="180085"/>
                </a:lnTo>
                <a:lnTo>
                  <a:pt x="513206" y="177926"/>
                </a:lnTo>
                <a:lnTo>
                  <a:pt x="513841" y="173863"/>
                </a:lnTo>
                <a:lnTo>
                  <a:pt x="509523" y="168275"/>
                </a:lnTo>
                <a:lnTo>
                  <a:pt x="505586" y="167767"/>
                </a:lnTo>
                <a:close/>
              </a:path>
              <a:path w="2782570" h="752475">
                <a:moveTo>
                  <a:pt x="526414" y="153034"/>
                </a:moveTo>
                <a:lnTo>
                  <a:pt x="523620" y="155067"/>
                </a:lnTo>
                <a:lnTo>
                  <a:pt x="520700" y="157225"/>
                </a:lnTo>
                <a:lnTo>
                  <a:pt x="520064" y="161163"/>
                </a:lnTo>
                <a:lnTo>
                  <a:pt x="522223" y="163956"/>
                </a:lnTo>
                <a:lnTo>
                  <a:pt x="524256" y="166877"/>
                </a:lnTo>
                <a:lnTo>
                  <a:pt x="528192" y="167385"/>
                </a:lnTo>
                <a:lnTo>
                  <a:pt x="530986" y="165353"/>
                </a:lnTo>
                <a:lnTo>
                  <a:pt x="533907" y="163322"/>
                </a:lnTo>
                <a:lnTo>
                  <a:pt x="534542" y="159384"/>
                </a:lnTo>
                <a:lnTo>
                  <a:pt x="532383" y="156464"/>
                </a:lnTo>
                <a:lnTo>
                  <a:pt x="530351" y="153670"/>
                </a:lnTo>
                <a:lnTo>
                  <a:pt x="526414" y="153034"/>
                </a:lnTo>
                <a:close/>
              </a:path>
              <a:path w="2782570" h="752475">
                <a:moveTo>
                  <a:pt x="547623" y="138556"/>
                </a:moveTo>
                <a:lnTo>
                  <a:pt x="544702" y="140589"/>
                </a:lnTo>
                <a:lnTo>
                  <a:pt x="541782" y="142494"/>
                </a:lnTo>
                <a:lnTo>
                  <a:pt x="541019" y="146557"/>
                </a:lnTo>
                <a:lnTo>
                  <a:pt x="542925" y="149351"/>
                </a:lnTo>
                <a:lnTo>
                  <a:pt x="544957" y="152273"/>
                </a:lnTo>
                <a:lnTo>
                  <a:pt x="548894" y="153034"/>
                </a:lnTo>
                <a:lnTo>
                  <a:pt x="551814" y="151129"/>
                </a:lnTo>
                <a:lnTo>
                  <a:pt x="554735" y="149098"/>
                </a:lnTo>
                <a:lnTo>
                  <a:pt x="555497" y="145160"/>
                </a:lnTo>
                <a:lnTo>
                  <a:pt x="553465" y="142240"/>
                </a:lnTo>
                <a:lnTo>
                  <a:pt x="551560" y="139319"/>
                </a:lnTo>
                <a:lnTo>
                  <a:pt x="547623" y="138556"/>
                </a:lnTo>
                <a:close/>
              </a:path>
              <a:path w="2782570" h="752475">
                <a:moveTo>
                  <a:pt x="568959" y="124587"/>
                </a:moveTo>
                <a:lnTo>
                  <a:pt x="566038" y="126492"/>
                </a:lnTo>
                <a:lnTo>
                  <a:pt x="562990" y="128397"/>
                </a:lnTo>
                <a:lnTo>
                  <a:pt x="562228" y="132206"/>
                </a:lnTo>
                <a:lnTo>
                  <a:pt x="564007" y="135254"/>
                </a:lnTo>
                <a:lnTo>
                  <a:pt x="565911" y="138175"/>
                </a:lnTo>
                <a:lnTo>
                  <a:pt x="569848" y="139065"/>
                </a:lnTo>
                <a:lnTo>
                  <a:pt x="572896" y="137159"/>
                </a:lnTo>
                <a:lnTo>
                  <a:pt x="575817" y="135254"/>
                </a:lnTo>
                <a:lnTo>
                  <a:pt x="576707" y="131318"/>
                </a:lnTo>
                <a:lnTo>
                  <a:pt x="574801" y="128397"/>
                </a:lnTo>
                <a:lnTo>
                  <a:pt x="572896" y="125349"/>
                </a:lnTo>
                <a:lnTo>
                  <a:pt x="568959" y="124587"/>
                </a:lnTo>
                <a:close/>
              </a:path>
              <a:path w="2782570" h="752475">
                <a:moveTo>
                  <a:pt x="590422" y="110998"/>
                </a:moveTo>
                <a:lnTo>
                  <a:pt x="584581" y="114807"/>
                </a:lnTo>
                <a:lnTo>
                  <a:pt x="583691" y="118745"/>
                </a:lnTo>
                <a:lnTo>
                  <a:pt x="585596" y="121666"/>
                </a:lnTo>
                <a:lnTo>
                  <a:pt x="587501" y="124714"/>
                </a:lnTo>
                <a:lnTo>
                  <a:pt x="591438" y="125475"/>
                </a:lnTo>
                <a:lnTo>
                  <a:pt x="597281" y="121666"/>
                </a:lnTo>
                <a:lnTo>
                  <a:pt x="598169" y="117855"/>
                </a:lnTo>
                <a:lnTo>
                  <a:pt x="596264" y="114807"/>
                </a:lnTo>
                <a:lnTo>
                  <a:pt x="594359" y="111887"/>
                </a:lnTo>
                <a:lnTo>
                  <a:pt x="590422" y="110998"/>
                </a:lnTo>
                <a:close/>
              </a:path>
              <a:path w="2782570" h="752475">
                <a:moveTo>
                  <a:pt x="612520" y="98044"/>
                </a:moveTo>
                <a:lnTo>
                  <a:pt x="606425" y="101600"/>
                </a:lnTo>
                <a:lnTo>
                  <a:pt x="605535" y="105537"/>
                </a:lnTo>
                <a:lnTo>
                  <a:pt x="607313" y="108584"/>
                </a:lnTo>
                <a:lnTo>
                  <a:pt x="609091" y="111505"/>
                </a:lnTo>
                <a:lnTo>
                  <a:pt x="613028" y="112522"/>
                </a:lnTo>
                <a:lnTo>
                  <a:pt x="616076" y="110744"/>
                </a:lnTo>
                <a:lnTo>
                  <a:pt x="618997" y="108839"/>
                </a:lnTo>
                <a:lnTo>
                  <a:pt x="620013" y="105028"/>
                </a:lnTo>
                <a:lnTo>
                  <a:pt x="618235" y="101980"/>
                </a:lnTo>
                <a:lnTo>
                  <a:pt x="616331" y="98932"/>
                </a:lnTo>
                <a:lnTo>
                  <a:pt x="612520" y="98044"/>
                </a:lnTo>
                <a:close/>
              </a:path>
              <a:path w="2782570" h="752475">
                <a:moveTo>
                  <a:pt x="634872" y="85471"/>
                </a:moveTo>
                <a:lnTo>
                  <a:pt x="628776" y="88773"/>
                </a:lnTo>
                <a:lnTo>
                  <a:pt x="627633" y="92709"/>
                </a:lnTo>
                <a:lnTo>
                  <a:pt x="630935" y="98805"/>
                </a:lnTo>
                <a:lnTo>
                  <a:pt x="634745" y="99949"/>
                </a:lnTo>
                <a:lnTo>
                  <a:pt x="637920" y="98298"/>
                </a:lnTo>
                <a:lnTo>
                  <a:pt x="640969" y="96647"/>
                </a:lnTo>
                <a:lnTo>
                  <a:pt x="642111" y="92709"/>
                </a:lnTo>
                <a:lnTo>
                  <a:pt x="638809" y="86614"/>
                </a:lnTo>
                <a:lnTo>
                  <a:pt x="634872" y="85471"/>
                </a:lnTo>
                <a:close/>
              </a:path>
              <a:path w="2782570" h="752475">
                <a:moveTo>
                  <a:pt x="657606" y="73405"/>
                </a:moveTo>
                <a:lnTo>
                  <a:pt x="654431" y="75056"/>
                </a:lnTo>
                <a:lnTo>
                  <a:pt x="651256" y="76580"/>
                </a:lnTo>
                <a:lnTo>
                  <a:pt x="649985" y="80391"/>
                </a:lnTo>
                <a:lnTo>
                  <a:pt x="651509" y="83566"/>
                </a:lnTo>
                <a:lnTo>
                  <a:pt x="653160" y="86614"/>
                </a:lnTo>
                <a:lnTo>
                  <a:pt x="656970" y="87883"/>
                </a:lnTo>
                <a:lnTo>
                  <a:pt x="660019" y="86359"/>
                </a:lnTo>
                <a:lnTo>
                  <a:pt x="663194" y="84835"/>
                </a:lnTo>
                <a:lnTo>
                  <a:pt x="664463" y="81025"/>
                </a:lnTo>
                <a:lnTo>
                  <a:pt x="661415" y="74675"/>
                </a:lnTo>
                <a:lnTo>
                  <a:pt x="657606" y="73405"/>
                </a:lnTo>
                <a:close/>
              </a:path>
              <a:path w="2782570" h="752475">
                <a:moveTo>
                  <a:pt x="680338" y="62102"/>
                </a:moveTo>
                <a:lnTo>
                  <a:pt x="677163" y="63753"/>
                </a:lnTo>
                <a:lnTo>
                  <a:pt x="673988" y="65277"/>
                </a:lnTo>
                <a:lnTo>
                  <a:pt x="672719" y="69088"/>
                </a:lnTo>
                <a:lnTo>
                  <a:pt x="674369" y="72263"/>
                </a:lnTo>
                <a:lnTo>
                  <a:pt x="675894" y="75438"/>
                </a:lnTo>
                <a:lnTo>
                  <a:pt x="679703" y="76707"/>
                </a:lnTo>
                <a:lnTo>
                  <a:pt x="682878" y="75056"/>
                </a:lnTo>
                <a:lnTo>
                  <a:pt x="686053" y="73532"/>
                </a:lnTo>
                <a:lnTo>
                  <a:pt x="687323" y="69723"/>
                </a:lnTo>
                <a:lnTo>
                  <a:pt x="685672" y="66548"/>
                </a:lnTo>
                <a:lnTo>
                  <a:pt x="684148" y="63373"/>
                </a:lnTo>
                <a:lnTo>
                  <a:pt x="680338" y="62102"/>
                </a:lnTo>
                <a:close/>
              </a:path>
              <a:path w="2782570" h="752475">
                <a:moveTo>
                  <a:pt x="703707" y="51689"/>
                </a:moveTo>
                <a:lnTo>
                  <a:pt x="697357" y="54482"/>
                </a:lnTo>
                <a:lnTo>
                  <a:pt x="695832" y="58293"/>
                </a:lnTo>
                <a:lnTo>
                  <a:pt x="697357" y="61468"/>
                </a:lnTo>
                <a:lnTo>
                  <a:pt x="698753" y="64643"/>
                </a:lnTo>
                <a:lnTo>
                  <a:pt x="702563" y="66040"/>
                </a:lnTo>
                <a:lnTo>
                  <a:pt x="708913" y="63246"/>
                </a:lnTo>
                <a:lnTo>
                  <a:pt x="710310" y="59435"/>
                </a:lnTo>
                <a:lnTo>
                  <a:pt x="707516" y="53085"/>
                </a:lnTo>
                <a:lnTo>
                  <a:pt x="703707" y="51689"/>
                </a:lnTo>
                <a:close/>
              </a:path>
              <a:path w="2782570" h="752475">
                <a:moveTo>
                  <a:pt x="727456" y="41909"/>
                </a:moveTo>
                <a:lnTo>
                  <a:pt x="724281" y="43179"/>
                </a:lnTo>
                <a:lnTo>
                  <a:pt x="724153" y="43179"/>
                </a:lnTo>
                <a:lnTo>
                  <a:pt x="720978" y="44450"/>
                </a:lnTo>
                <a:lnTo>
                  <a:pt x="719327" y="48132"/>
                </a:lnTo>
                <a:lnTo>
                  <a:pt x="720597" y="51434"/>
                </a:lnTo>
                <a:lnTo>
                  <a:pt x="721994" y="54609"/>
                </a:lnTo>
                <a:lnTo>
                  <a:pt x="725677" y="56260"/>
                </a:lnTo>
                <a:lnTo>
                  <a:pt x="728852" y="54991"/>
                </a:lnTo>
                <a:lnTo>
                  <a:pt x="732154" y="53594"/>
                </a:lnTo>
                <a:lnTo>
                  <a:pt x="733806" y="49910"/>
                </a:lnTo>
                <a:lnTo>
                  <a:pt x="732408" y="46735"/>
                </a:lnTo>
                <a:lnTo>
                  <a:pt x="731138" y="43433"/>
                </a:lnTo>
                <a:lnTo>
                  <a:pt x="727456" y="41909"/>
                </a:lnTo>
                <a:close/>
              </a:path>
              <a:path w="2782570" h="752475">
                <a:moveTo>
                  <a:pt x="751585" y="32893"/>
                </a:moveTo>
                <a:lnTo>
                  <a:pt x="744982" y="35178"/>
                </a:lnTo>
                <a:lnTo>
                  <a:pt x="743203" y="38734"/>
                </a:lnTo>
                <a:lnTo>
                  <a:pt x="745489" y="45339"/>
                </a:lnTo>
                <a:lnTo>
                  <a:pt x="749045" y="47117"/>
                </a:lnTo>
                <a:lnTo>
                  <a:pt x="755650" y="44830"/>
                </a:lnTo>
                <a:lnTo>
                  <a:pt x="757427" y="41275"/>
                </a:lnTo>
                <a:lnTo>
                  <a:pt x="755141" y="34671"/>
                </a:lnTo>
                <a:lnTo>
                  <a:pt x="751585" y="32893"/>
                </a:lnTo>
                <a:close/>
              </a:path>
              <a:path w="2782570" h="752475">
                <a:moveTo>
                  <a:pt x="775588" y="24638"/>
                </a:moveTo>
                <a:lnTo>
                  <a:pt x="768984" y="26924"/>
                </a:lnTo>
                <a:lnTo>
                  <a:pt x="767207" y="30606"/>
                </a:lnTo>
                <a:lnTo>
                  <a:pt x="769492" y="37210"/>
                </a:lnTo>
                <a:lnTo>
                  <a:pt x="773176" y="38989"/>
                </a:lnTo>
                <a:lnTo>
                  <a:pt x="779779" y="36702"/>
                </a:lnTo>
                <a:lnTo>
                  <a:pt x="781557" y="33020"/>
                </a:lnTo>
                <a:lnTo>
                  <a:pt x="779271" y="26416"/>
                </a:lnTo>
                <a:lnTo>
                  <a:pt x="775588" y="24638"/>
                </a:lnTo>
                <a:close/>
              </a:path>
              <a:path w="2782570" h="752475">
                <a:moveTo>
                  <a:pt x="800353" y="17779"/>
                </a:moveTo>
                <a:lnTo>
                  <a:pt x="797051" y="18669"/>
                </a:lnTo>
                <a:lnTo>
                  <a:pt x="793622" y="19684"/>
                </a:lnTo>
                <a:lnTo>
                  <a:pt x="791717" y="23241"/>
                </a:lnTo>
                <a:lnTo>
                  <a:pt x="792733" y="26543"/>
                </a:lnTo>
                <a:lnTo>
                  <a:pt x="793622" y="29972"/>
                </a:lnTo>
                <a:lnTo>
                  <a:pt x="797178" y="31876"/>
                </a:lnTo>
                <a:lnTo>
                  <a:pt x="800607" y="30860"/>
                </a:lnTo>
                <a:lnTo>
                  <a:pt x="803909" y="29972"/>
                </a:lnTo>
                <a:lnTo>
                  <a:pt x="805814" y="26416"/>
                </a:lnTo>
                <a:lnTo>
                  <a:pt x="804926" y="22987"/>
                </a:lnTo>
                <a:lnTo>
                  <a:pt x="803909" y="19684"/>
                </a:lnTo>
                <a:lnTo>
                  <a:pt x="800353" y="17779"/>
                </a:lnTo>
                <a:close/>
              </a:path>
              <a:path w="2782570" h="752475">
                <a:moveTo>
                  <a:pt x="825500" y="11810"/>
                </a:moveTo>
                <a:lnTo>
                  <a:pt x="822070" y="12573"/>
                </a:lnTo>
                <a:lnTo>
                  <a:pt x="818641" y="13462"/>
                </a:lnTo>
                <a:lnTo>
                  <a:pt x="816482" y="16891"/>
                </a:lnTo>
                <a:lnTo>
                  <a:pt x="817244" y="20320"/>
                </a:lnTo>
                <a:lnTo>
                  <a:pt x="818133" y="23622"/>
                </a:lnTo>
                <a:lnTo>
                  <a:pt x="821563" y="25780"/>
                </a:lnTo>
                <a:lnTo>
                  <a:pt x="824864" y="25019"/>
                </a:lnTo>
                <a:lnTo>
                  <a:pt x="828294" y="24129"/>
                </a:lnTo>
                <a:lnTo>
                  <a:pt x="830452" y="20827"/>
                </a:lnTo>
                <a:lnTo>
                  <a:pt x="829690" y="17399"/>
                </a:lnTo>
                <a:lnTo>
                  <a:pt x="828801" y="13970"/>
                </a:lnTo>
                <a:lnTo>
                  <a:pt x="825500" y="11810"/>
                </a:lnTo>
                <a:close/>
              </a:path>
              <a:path w="2782570" h="752475">
                <a:moveTo>
                  <a:pt x="850772" y="7112"/>
                </a:moveTo>
                <a:lnTo>
                  <a:pt x="847344" y="7620"/>
                </a:lnTo>
                <a:lnTo>
                  <a:pt x="843914" y="8254"/>
                </a:lnTo>
                <a:lnTo>
                  <a:pt x="841501" y="11556"/>
                </a:lnTo>
                <a:lnTo>
                  <a:pt x="842771" y="18415"/>
                </a:lnTo>
                <a:lnTo>
                  <a:pt x="846073" y="20827"/>
                </a:lnTo>
                <a:lnTo>
                  <a:pt x="852932" y="19557"/>
                </a:lnTo>
                <a:lnTo>
                  <a:pt x="855217" y="16255"/>
                </a:lnTo>
                <a:lnTo>
                  <a:pt x="854709" y="12826"/>
                </a:lnTo>
                <a:lnTo>
                  <a:pt x="854075" y="9398"/>
                </a:lnTo>
                <a:lnTo>
                  <a:pt x="850772" y="7112"/>
                </a:lnTo>
                <a:close/>
              </a:path>
              <a:path w="2782570" h="752475">
                <a:moveTo>
                  <a:pt x="876300" y="3428"/>
                </a:moveTo>
                <a:lnTo>
                  <a:pt x="872870" y="3937"/>
                </a:lnTo>
                <a:lnTo>
                  <a:pt x="869314" y="4318"/>
                </a:lnTo>
                <a:lnTo>
                  <a:pt x="866775" y="7366"/>
                </a:lnTo>
                <a:lnTo>
                  <a:pt x="867156" y="10922"/>
                </a:lnTo>
                <a:lnTo>
                  <a:pt x="867663" y="14350"/>
                </a:lnTo>
                <a:lnTo>
                  <a:pt x="870711" y="16891"/>
                </a:lnTo>
                <a:lnTo>
                  <a:pt x="877696" y="16128"/>
                </a:lnTo>
                <a:lnTo>
                  <a:pt x="880236" y="12953"/>
                </a:lnTo>
                <a:lnTo>
                  <a:pt x="879475" y="5969"/>
                </a:lnTo>
                <a:lnTo>
                  <a:pt x="876300" y="3428"/>
                </a:lnTo>
                <a:close/>
              </a:path>
              <a:path w="2782570" h="752475">
                <a:moveTo>
                  <a:pt x="901953" y="1143"/>
                </a:moveTo>
                <a:lnTo>
                  <a:pt x="898525" y="1270"/>
                </a:lnTo>
                <a:lnTo>
                  <a:pt x="894969" y="1524"/>
                </a:lnTo>
                <a:lnTo>
                  <a:pt x="892301" y="4445"/>
                </a:lnTo>
                <a:lnTo>
                  <a:pt x="892428" y="8000"/>
                </a:lnTo>
                <a:lnTo>
                  <a:pt x="892682" y="11556"/>
                </a:lnTo>
                <a:lnTo>
                  <a:pt x="895603" y="14224"/>
                </a:lnTo>
                <a:lnTo>
                  <a:pt x="899159" y="13970"/>
                </a:lnTo>
                <a:lnTo>
                  <a:pt x="902588" y="13843"/>
                </a:lnTo>
                <a:lnTo>
                  <a:pt x="905382" y="10795"/>
                </a:lnTo>
                <a:lnTo>
                  <a:pt x="905128" y="7366"/>
                </a:lnTo>
                <a:lnTo>
                  <a:pt x="905001" y="3809"/>
                </a:lnTo>
                <a:lnTo>
                  <a:pt x="901953" y="1143"/>
                </a:lnTo>
                <a:close/>
              </a:path>
              <a:path w="2782570" h="752475">
                <a:moveTo>
                  <a:pt x="927353" y="0"/>
                </a:moveTo>
                <a:lnTo>
                  <a:pt x="923925" y="253"/>
                </a:lnTo>
                <a:lnTo>
                  <a:pt x="920369" y="380"/>
                </a:lnTo>
                <a:lnTo>
                  <a:pt x="917701" y="3428"/>
                </a:lnTo>
                <a:lnTo>
                  <a:pt x="917828" y="6857"/>
                </a:lnTo>
                <a:lnTo>
                  <a:pt x="918082" y="10414"/>
                </a:lnTo>
                <a:lnTo>
                  <a:pt x="921003" y="13080"/>
                </a:lnTo>
                <a:lnTo>
                  <a:pt x="924559" y="12953"/>
                </a:lnTo>
                <a:lnTo>
                  <a:pt x="927988" y="12700"/>
                </a:lnTo>
                <a:lnTo>
                  <a:pt x="930782" y="9778"/>
                </a:lnTo>
                <a:lnTo>
                  <a:pt x="930528" y="6223"/>
                </a:lnTo>
                <a:lnTo>
                  <a:pt x="930401" y="2667"/>
                </a:lnTo>
                <a:lnTo>
                  <a:pt x="927353" y="0"/>
                </a:lnTo>
                <a:close/>
              </a:path>
              <a:path w="2782570" h="752475">
                <a:moveTo>
                  <a:pt x="946149" y="507"/>
                </a:moveTo>
                <a:lnTo>
                  <a:pt x="943356" y="3301"/>
                </a:lnTo>
                <a:lnTo>
                  <a:pt x="943229" y="10287"/>
                </a:lnTo>
                <a:lnTo>
                  <a:pt x="946022" y="13207"/>
                </a:lnTo>
                <a:lnTo>
                  <a:pt x="949451" y="13334"/>
                </a:lnTo>
                <a:lnTo>
                  <a:pt x="953007" y="13334"/>
                </a:lnTo>
                <a:lnTo>
                  <a:pt x="955929" y="10541"/>
                </a:lnTo>
                <a:lnTo>
                  <a:pt x="956056" y="3555"/>
                </a:lnTo>
                <a:lnTo>
                  <a:pt x="953261" y="634"/>
                </a:lnTo>
                <a:lnTo>
                  <a:pt x="949706" y="634"/>
                </a:lnTo>
                <a:lnTo>
                  <a:pt x="946149" y="507"/>
                </a:lnTo>
                <a:close/>
              </a:path>
              <a:path w="2782570" h="752475">
                <a:moveTo>
                  <a:pt x="972311" y="2158"/>
                </a:moveTo>
                <a:lnTo>
                  <a:pt x="969136" y="4572"/>
                </a:lnTo>
                <a:lnTo>
                  <a:pt x="968120" y="11429"/>
                </a:lnTo>
                <a:lnTo>
                  <a:pt x="970533" y="14731"/>
                </a:lnTo>
                <a:lnTo>
                  <a:pt x="973962" y="15240"/>
                </a:lnTo>
                <a:lnTo>
                  <a:pt x="977519" y="15748"/>
                </a:lnTo>
                <a:lnTo>
                  <a:pt x="980694" y="13334"/>
                </a:lnTo>
                <a:lnTo>
                  <a:pt x="981709" y="6350"/>
                </a:lnTo>
                <a:lnTo>
                  <a:pt x="979296" y="3175"/>
                </a:lnTo>
                <a:lnTo>
                  <a:pt x="972311" y="2158"/>
                </a:lnTo>
                <a:close/>
              </a:path>
              <a:path w="2782570" h="752475">
                <a:moveTo>
                  <a:pt x="997838" y="6476"/>
                </a:moveTo>
                <a:lnTo>
                  <a:pt x="994409" y="8635"/>
                </a:lnTo>
                <a:lnTo>
                  <a:pt x="993647" y="12065"/>
                </a:lnTo>
                <a:lnTo>
                  <a:pt x="993012" y="15494"/>
                </a:lnTo>
                <a:lnTo>
                  <a:pt x="995171" y="18923"/>
                </a:lnTo>
                <a:lnTo>
                  <a:pt x="998600" y="19557"/>
                </a:lnTo>
                <a:lnTo>
                  <a:pt x="1002030" y="20320"/>
                </a:lnTo>
                <a:lnTo>
                  <a:pt x="1005458" y="18160"/>
                </a:lnTo>
                <a:lnTo>
                  <a:pt x="1006094" y="14731"/>
                </a:lnTo>
                <a:lnTo>
                  <a:pt x="1006856" y="11302"/>
                </a:lnTo>
                <a:lnTo>
                  <a:pt x="1004696" y="7874"/>
                </a:lnTo>
                <a:lnTo>
                  <a:pt x="1001268" y="7239"/>
                </a:lnTo>
                <a:lnTo>
                  <a:pt x="997838" y="6476"/>
                </a:lnTo>
                <a:close/>
              </a:path>
              <a:path w="2782570" h="752475">
                <a:moveTo>
                  <a:pt x="1022984" y="13207"/>
                </a:moveTo>
                <a:lnTo>
                  <a:pt x="1019429" y="14985"/>
                </a:lnTo>
                <a:lnTo>
                  <a:pt x="1018285" y="18415"/>
                </a:lnTo>
                <a:lnTo>
                  <a:pt x="1017269" y="21717"/>
                </a:lnTo>
                <a:lnTo>
                  <a:pt x="1019047" y="25273"/>
                </a:lnTo>
                <a:lnTo>
                  <a:pt x="1022476" y="26289"/>
                </a:lnTo>
                <a:lnTo>
                  <a:pt x="1025779" y="27431"/>
                </a:lnTo>
                <a:lnTo>
                  <a:pt x="1029334" y="25526"/>
                </a:lnTo>
                <a:lnTo>
                  <a:pt x="1030478" y="22225"/>
                </a:lnTo>
                <a:lnTo>
                  <a:pt x="1031494" y="18923"/>
                </a:lnTo>
                <a:lnTo>
                  <a:pt x="1029716" y="15367"/>
                </a:lnTo>
                <a:lnTo>
                  <a:pt x="1026286" y="14224"/>
                </a:lnTo>
                <a:lnTo>
                  <a:pt x="1022984" y="13207"/>
                </a:lnTo>
                <a:close/>
              </a:path>
              <a:path w="2782570" h="752475">
                <a:moveTo>
                  <a:pt x="1047495" y="21717"/>
                </a:moveTo>
                <a:lnTo>
                  <a:pt x="1043812" y="23241"/>
                </a:lnTo>
                <a:lnTo>
                  <a:pt x="1042416" y="26416"/>
                </a:lnTo>
                <a:lnTo>
                  <a:pt x="1041019" y="29718"/>
                </a:lnTo>
                <a:lnTo>
                  <a:pt x="1042543" y="33400"/>
                </a:lnTo>
                <a:lnTo>
                  <a:pt x="1045718" y="34798"/>
                </a:lnTo>
                <a:lnTo>
                  <a:pt x="1049020" y="36195"/>
                </a:lnTo>
                <a:lnTo>
                  <a:pt x="1052703" y="34671"/>
                </a:lnTo>
                <a:lnTo>
                  <a:pt x="1054099" y="31496"/>
                </a:lnTo>
                <a:lnTo>
                  <a:pt x="1055496" y="28194"/>
                </a:lnTo>
                <a:lnTo>
                  <a:pt x="1053972" y="24510"/>
                </a:lnTo>
                <a:lnTo>
                  <a:pt x="1050797" y="23114"/>
                </a:lnTo>
                <a:lnTo>
                  <a:pt x="1047495" y="21717"/>
                </a:lnTo>
                <a:close/>
              </a:path>
              <a:path w="2782570" h="752475">
                <a:moveTo>
                  <a:pt x="1071118" y="32003"/>
                </a:moveTo>
                <a:lnTo>
                  <a:pt x="1067308" y="33400"/>
                </a:lnTo>
                <a:lnTo>
                  <a:pt x="1065783" y="36575"/>
                </a:lnTo>
                <a:lnTo>
                  <a:pt x="1064259" y="39624"/>
                </a:lnTo>
                <a:lnTo>
                  <a:pt x="1065530" y="43433"/>
                </a:lnTo>
                <a:lnTo>
                  <a:pt x="1071880" y="46481"/>
                </a:lnTo>
                <a:lnTo>
                  <a:pt x="1075689" y="45212"/>
                </a:lnTo>
                <a:lnTo>
                  <a:pt x="1078737" y="38862"/>
                </a:lnTo>
                <a:lnTo>
                  <a:pt x="1077341" y="35051"/>
                </a:lnTo>
                <a:lnTo>
                  <a:pt x="1074293" y="33527"/>
                </a:lnTo>
                <a:lnTo>
                  <a:pt x="1071118" y="32003"/>
                </a:lnTo>
                <a:close/>
              </a:path>
              <a:path w="2782570" h="752475">
                <a:moveTo>
                  <a:pt x="1093978" y="43688"/>
                </a:moveTo>
                <a:lnTo>
                  <a:pt x="1090041" y="44830"/>
                </a:lnTo>
                <a:lnTo>
                  <a:pt x="1088389" y="47878"/>
                </a:lnTo>
                <a:lnTo>
                  <a:pt x="1086738" y="51053"/>
                </a:lnTo>
                <a:lnTo>
                  <a:pt x="1088008" y="54864"/>
                </a:lnTo>
                <a:lnTo>
                  <a:pt x="1094105" y="58166"/>
                </a:lnTo>
                <a:lnTo>
                  <a:pt x="1098042" y="57023"/>
                </a:lnTo>
                <a:lnTo>
                  <a:pt x="1099693" y="53975"/>
                </a:lnTo>
                <a:lnTo>
                  <a:pt x="1101344" y="50800"/>
                </a:lnTo>
                <a:lnTo>
                  <a:pt x="1100200" y="46990"/>
                </a:lnTo>
                <a:lnTo>
                  <a:pt x="1097025" y="45339"/>
                </a:lnTo>
                <a:lnTo>
                  <a:pt x="1093978" y="43688"/>
                </a:lnTo>
                <a:close/>
              </a:path>
              <a:path w="2782570" h="752475">
                <a:moveTo>
                  <a:pt x="1116330" y="56515"/>
                </a:moveTo>
                <a:lnTo>
                  <a:pt x="1112393" y="57403"/>
                </a:lnTo>
                <a:lnTo>
                  <a:pt x="1110614" y="60451"/>
                </a:lnTo>
                <a:lnTo>
                  <a:pt x="1108709" y="63373"/>
                </a:lnTo>
                <a:lnTo>
                  <a:pt x="1109725" y="67309"/>
                </a:lnTo>
                <a:lnTo>
                  <a:pt x="1112646" y="69088"/>
                </a:lnTo>
                <a:lnTo>
                  <a:pt x="1115695" y="70993"/>
                </a:lnTo>
                <a:lnTo>
                  <a:pt x="1119632" y="69976"/>
                </a:lnTo>
                <a:lnTo>
                  <a:pt x="1121409" y="67055"/>
                </a:lnTo>
                <a:lnTo>
                  <a:pt x="1123314" y="64007"/>
                </a:lnTo>
                <a:lnTo>
                  <a:pt x="1122298" y="60071"/>
                </a:lnTo>
                <a:lnTo>
                  <a:pt x="1119378" y="58293"/>
                </a:lnTo>
                <a:lnTo>
                  <a:pt x="1116330" y="56515"/>
                </a:lnTo>
                <a:close/>
              </a:path>
              <a:path w="2782570" h="752475">
                <a:moveTo>
                  <a:pt x="1138046" y="70103"/>
                </a:moveTo>
                <a:lnTo>
                  <a:pt x="1134109" y="70866"/>
                </a:lnTo>
                <a:lnTo>
                  <a:pt x="1132205" y="73787"/>
                </a:lnTo>
                <a:lnTo>
                  <a:pt x="1130172" y="76707"/>
                </a:lnTo>
                <a:lnTo>
                  <a:pt x="1130934" y="80645"/>
                </a:lnTo>
                <a:lnTo>
                  <a:pt x="1133856" y="82676"/>
                </a:lnTo>
                <a:lnTo>
                  <a:pt x="1136776" y="84581"/>
                </a:lnTo>
                <a:lnTo>
                  <a:pt x="1140713" y="83820"/>
                </a:lnTo>
                <a:lnTo>
                  <a:pt x="1142745" y="80899"/>
                </a:lnTo>
                <a:lnTo>
                  <a:pt x="1144650" y="77977"/>
                </a:lnTo>
                <a:lnTo>
                  <a:pt x="1143888" y="74041"/>
                </a:lnTo>
                <a:lnTo>
                  <a:pt x="1140968" y="72135"/>
                </a:lnTo>
                <a:lnTo>
                  <a:pt x="1138046" y="70103"/>
                </a:lnTo>
                <a:close/>
              </a:path>
              <a:path w="2782570" h="752475">
                <a:moveTo>
                  <a:pt x="1159256" y="84581"/>
                </a:moveTo>
                <a:lnTo>
                  <a:pt x="1155319" y="85217"/>
                </a:lnTo>
                <a:lnTo>
                  <a:pt x="1153286" y="88010"/>
                </a:lnTo>
                <a:lnTo>
                  <a:pt x="1151128" y="90804"/>
                </a:lnTo>
                <a:lnTo>
                  <a:pt x="1151762" y="94869"/>
                </a:lnTo>
                <a:lnTo>
                  <a:pt x="1154557" y="96900"/>
                </a:lnTo>
                <a:lnTo>
                  <a:pt x="1157350" y="99059"/>
                </a:lnTo>
                <a:lnTo>
                  <a:pt x="1161414" y="98425"/>
                </a:lnTo>
                <a:lnTo>
                  <a:pt x="1163446" y="95630"/>
                </a:lnTo>
                <a:lnTo>
                  <a:pt x="1165606" y="92837"/>
                </a:lnTo>
                <a:lnTo>
                  <a:pt x="1164970" y="88773"/>
                </a:lnTo>
                <a:lnTo>
                  <a:pt x="1162176" y="86741"/>
                </a:lnTo>
                <a:lnTo>
                  <a:pt x="1159256" y="84581"/>
                </a:lnTo>
                <a:close/>
              </a:path>
              <a:path w="2782570" h="752475">
                <a:moveTo>
                  <a:pt x="1179957" y="99822"/>
                </a:moveTo>
                <a:lnTo>
                  <a:pt x="1176020" y="100202"/>
                </a:lnTo>
                <a:lnTo>
                  <a:pt x="1171574" y="105664"/>
                </a:lnTo>
                <a:lnTo>
                  <a:pt x="1171956" y="109727"/>
                </a:lnTo>
                <a:lnTo>
                  <a:pt x="1174749" y="111887"/>
                </a:lnTo>
                <a:lnTo>
                  <a:pt x="1177417" y="114173"/>
                </a:lnTo>
                <a:lnTo>
                  <a:pt x="1181481" y="113665"/>
                </a:lnTo>
                <a:lnTo>
                  <a:pt x="1185925" y="108203"/>
                </a:lnTo>
                <a:lnTo>
                  <a:pt x="1185418" y="104267"/>
                </a:lnTo>
                <a:lnTo>
                  <a:pt x="1182750" y="102107"/>
                </a:lnTo>
                <a:lnTo>
                  <a:pt x="1179957" y="99822"/>
                </a:lnTo>
                <a:close/>
              </a:path>
              <a:path w="2782570" h="752475">
                <a:moveTo>
                  <a:pt x="1200022" y="115570"/>
                </a:moveTo>
                <a:lnTo>
                  <a:pt x="1195958" y="115950"/>
                </a:lnTo>
                <a:lnTo>
                  <a:pt x="1193799" y="118745"/>
                </a:lnTo>
                <a:lnTo>
                  <a:pt x="1191513" y="121412"/>
                </a:lnTo>
                <a:lnTo>
                  <a:pt x="1192021" y="125349"/>
                </a:lnTo>
                <a:lnTo>
                  <a:pt x="1194688" y="127634"/>
                </a:lnTo>
                <a:lnTo>
                  <a:pt x="1197483" y="129794"/>
                </a:lnTo>
                <a:lnTo>
                  <a:pt x="1201420" y="129413"/>
                </a:lnTo>
                <a:lnTo>
                  <a:pt x="1205864" y="123951"/>
                </a:lnTo>
                <a:lnTo>
                  <a:pt x="1205483" y="119888"/>
                </a:lnTo>
                <a:lnTo>
                  <a:pt x="1202689" y="117728"/>
                </a:lnTo>
                <a:lnTo>
                  <a:pt x="1200022" y="115570"/>
                </a:lnTo>
                <a:close/>
              </a:path>
              <a:path w="2782570" h="752475">
                <a:moveTo>
                  <a:pt x="1219708" y="131699"/>
                </a:moveTo>
                <a:lnTo>
                  <a:pt x="1215770" y="132079"/>
                </a:lnTo>
                <a:lnTo>
                  <a:pt x="1211198" y="137414"/>
                </a:lnTo>
                <a:lnTo>
                  <a:pt x="1211580" y="141477"/>
                </a:lnTo>
                <a:lnTo>
                  <a:pt x="1214246" y="143764"/>
                </a:lnTo>
                <a:lnTo>
                  <a:pt x="1216913" y="145923"/>
                </a:lnTo>
                <a:lnTo>
                  <a:pt x="1220850" y="145669"/>
                </a:lnTo>
                <a:lnTo>
                  <a:pt x="1225422" y="140334"/>
                </a:lnTo>
                <a:lnTo>
                  <a:pt x="1225042" y="136271"/>
                </a:lnTo>
                <a:lnTo>
                  <a:pt x="1219708" y="131699"/>
                </a:lnTo>
                <a:close/>
              </a:path>
              <a:path w="2782570" h="752475">
                <a:moveTo>
                  <a:pt x="1239393" y="148208"/>
                </a:moveTo>
                <a:lnTo>
                  <a:pt x="1235329" y="148463"/>
                </a:lnTo>
                <a:lnTo>
                  <a:pt x="1230630" y="153670"/>
                </a:lnTo>
                <a:lnTo>
                  <a:pt x="1230757" y="157606"/>
                </a:lnTo>
                <a:lnTo>
                  <a:pt x="1235963" y="162305"/>
                </a:lnTo>
                <a:lnTo>
                  <a:pt x="1240028" y="162178"/>
                </a:lnTo>
                <a:lnTo>
                  <a:pt x="1244726" y="156972"/>
                </a:lnTo>
                <a:lnTo>
                  <a:pt x="1244599" y="152907"/>
                </a:lnTo>
                <a:lnTo>
                  <a:pt x="1241933" y="150622"/>
                </a:lnTo>
                <a:lnTo>
                  <a:pt x="1239393" y="148208"/>
                </a:lnTo>
                <a:close/>
              </a:path>
              <a:path w="2782570" h="752475">
                <a:moveTo>
                  <a:pt x="1258188" y="165226"/>
                </a:moveTo>
                <a:lnTo>
                  <a:pt x="1254251" y="165480"/>
                </a:lnTo>
                <a:lnTo>
                  <a:pt x="1251838" y="168021"/>
                </a:lnTo>
                <a:lnTo>
                  <a:pt x="1249553" y="170560"/>
                </a:lnTo>
                <a:lnTo>
                  <a:pt x="1249680" y="174625"/>
                </a:lnTo>
                <a:lnTo>
                  <a:pt x="1254886" y="179324"/>
                </a:lnTo>
                <a:lnTo>
                  <a:pt x="1258950" y="179197"/>
                </a:lnTo>
                <a:lnTo>
                  <a:pt x="1261236" y="176529"/>
                </a:lnTo>
                <a:lnTo>
                  <a:pt x="1263649" y="173990"/>
                </a:lnTo>
                <a:lnTo>
                  <a:pt x="1263395" y="169925"/>
                </a:lnTo>
                <a:lnTo>
                  <a:pt x="1258188" y="165226"/>
                </a:lnTo>
                <a:close/>
              </a:path>
              <a:path w="2782570" h="752475">
                <a:moveTo>
                  <a:pt x="1277238" y="182499"/>
                </a:moveTo>
                <a:lnTo>
                  <a:pt x="1273174" y="182499"/>
                </a:lnTo>
                <a:lnTo>
                  <a:pt x="1270761" y="185039"/>
                </a:lnTo>
                <a:lnTo>
                  <a:pt x="1268475" y="187325"/>
                </a:lnTo>
                <a:lnTo>
                  <a:pt x="1268348" y="191643"/>
                </a:lnTo>
                <a:lnTo>
                  <a:pt x="1273429" y="196469"/>
                </a:lnTo>
                <a:lnTo>
                  <a:pt x="1277366" y="196469"/>
                </a:lnTo>
                <a:lnTo>
                  <a:pt x="1279906" y="193928"/>
                </a:lnTo>
                <a:lnTo>
                  <a:pt x="1282319" y="191389"/>
                </a:lnTo>
                <a:lnTo>
                  <a:pt x="1282192" y="187325"/>
                </a:lnTo>
                <a:lnTo>
                  <a:pt x="1279651" y="184912"/>
                </a:lnTo>
                <a:lnTo>
                  <a:pt x="1277238" y="182499"/>
                </a:lnTo>
                <a:close/>
              </a:path>
              <a:path w="2782570" h="752475">
                <a:moveTo>
                  <a:pt x="1295654" y="199898"/>
                </a:moveTo>
                <a:lnTo>
                  <a:pt x="1291589" y="200025"/>
                </a:lnTo>
                <a:lnTo>
                  <a:pt x="1286763" y="205104"/>
                </a:lnTo>
                <a:lnTo>
                  <a:pt x="1286763" y="209042"/>
                </a:lnTo>
                <a:lnTo>
                  <a:pt x="1289304" y="211454"/>
                </a:lnTo>
                <a:lnTo>
                  <a:pt x="1291844" y="213995"/>
                </a:lnTo>
                <a:lnTo>
                  <a:pt x="1295908" y="213868"/>
                </a:lnTo>
                <a:lnTo>
                  <a:pt x="1298320" y="211327"/>
                </a:lnTo>
                <a:lnTo>
                  <a:pt x="1300607" y="209042"/>
                </a:lnTo>
                <a:lnTo>
                  <a:pt x="1300733" y="204850"/>
                </a:lnTo>
                <a:lnTo>
                  <a:pt x="1298194" y="202438"/>
                </a:lnTo>
                <a:lnTo>
                  <a:pt x="1295654" y="199898"/>
                </a:lnTo>
                <a:close/>
              </a:path>
              <a:path w="2782570" h="752475">
                <a:moveTo>
                  <a:pt x="1313942" y="217677"/>
                </a:moveTo>
                <a:lnTo>
                  <a:pt x="1309878" y="217677"/>
                </a:lnTo>
                <a:lnTo>
                  <a:pt x="1307464" y="220218"/>
                </a:lnTo>
                <a:lnTo>
                  <a:pt x="1305051" y="222630"/>
                </a:lnTo>
                <a:lnTo>
                  <a:pt x="1305051" y="226695"/>
                </a:lnTo>
                <a:lnTo>
                  <a:pt x="1307464" y="229234"/>
                </a:lnTo>
                <a:lnTo>
                  <a:pt x="1307592" y="229234"/>
                </a:lnTo>
                <a:lnTo>
                  <a:pt x="1310005" y="231648"/>
                </a:lnTo>
                <a:lnTo>
                  <a:pt x="1314069" y="231648"/>
                </a:lnTo>
                <a:lnTo>
                  <a:pt x="1316482" y="229107"/>
                </a:lnTo>
                <a:lnTo>
                  <a:pt x="1318895" y="226695"/>
                </a:lnTo>
                <a:lnTo>
                  <a:pt x="1318895" y="222630"/>
                </a:lnTo>
                <a:lnTo>
                  <a:pt x="1313942" y="217677"/>
                </a:lnTo>
                <a:close/>
              </a:path>
              <a:path w="2782570" h="752475">
                <a:moveTo>
                  <a:pt x="1331975" y="235457"/>
                </a:moveTo>
                <a:lnTo>
                  <a:pt x="1328038" y="235584"/>
                </a:lnTo>
                <a:lnTo>
                  <a:pt x="1325498" y="237998"/>
                </a:lnTo>
                <a:lnTo>
                  <a:pt x="1323206" y="240410"/>
                </a:lnTo>
                <a:lnTo>
                  <a:pt x="1323085" y="244601"/>
                </a:lnTo>
                <a:lnTo>
                  <a:pt x="1325625" y="247015"/>
                </a:lnTo>
                <a:lnTo>
                  <a:pt x="1328166" y="249554"/>
                </a:lnTo>
                <a:lnTo>
                  <a:pt x="1332103" y="249427"/>
                </a:lnTo>
                <a:lnTo>
                  <a:pt x="1336929" y="244601"/>
                </a:lnTo>
                <a:lnTo>
                  <a:pt x="1337056" y="240410"/>
                </a:lnTo>
                <a:lnTo>
                  <a:pt x="1334516" y="237998"/>
                </a:lnTo>
                <a:lnTo>
                  <a:pt x="1331975" y="235457"/>
                </a:lnTo>
                <a:close/>
              </a:path>
              <a:path w="2782570" h="752475">
                <a:moveTo>
                  <a:pt x="1346072" y="253492"/>
                </a:moveTo>
                <a:lnTo>
                  <a:pt x="1343533" y="255904"/>
                </a:lnTo>
                <a:lnTo>
                  <a:pt x="1340993" y="258445"/>
                </a:lnTo>
                <a:lnTo>
                  <a:pt x="1340993" y="262381"/>
                </a:lnTo>
                <a:lnTo>
                  <a:pt x="1345819" y="267462"/>
                </a:lnTo>
                <a:lnTo>
                  <a:pt x="1349883" y="267589"/>
                </a:lnTo>
                <a:lnTo>
                  <a:pt x="1352295" y="265175"/>
                </a:lnTo>
                <a:lnTo>
                  <a:pt x="1354835" y="262763"/>
                </a:lnTo>
                <a:lnTo>
                  <a:pt x="1354962" y="258699"/>
                </a:lnTo>
                <a:lnTo>
                  <a:pt x="1350136" y="253619"/>
                </a:lnTo>
                <a:lnTo>
                  <a:pt x="1346072" y="253492"/>
                </a:lnTo>
                <a:close/>
              </a:path>
              <a:path w="2782570" h="752475">
                <a:moveTo>
                  <a:pt x="1363980" y="271652"/>
                </a:moveTo>
                <a:lnTo>
                  <a:pt x="1358899" y="276478"/>
                </a:lnTo>
                <a:lnTo>
                  <a:pt x="1358772" y="280416"/>
                </a:lnTo>
                <a:lnTo>
                  <a:pt x="1361185" y="282955"/>
                </a:lnTo>
                <a:lnTo>
                  <a:pt x="1363598" y="285623"/>
                </a:lnTo>
                <a:lnTo>
                  <a:pt x="1367535" y="285750"/>
                </a:lnTo>
                <a:lnTo>
                  <a:pt x="1370203" y="283337"/>
                </a:lnTo>
                <a:lnTo>
                  <a:pt x="1372743" y="280924"/>
                </a:lnTo>
                <a:lnTo>
                  <a:pt x="1372870" y="276859"/>
                </a:lnTo>
                <a:lnTo>
                  <a:pt x="1368044" y="271779"/>
                </a:lnTo>
                <a:lnTo>
                  <a:pt x="1363980" y="271652"/>
                </a:lnTo>
                <a:close/>
              </a:path>
              <a:path w="2782570" h="752475">
                <a:moveTo>
                  <a:pt x="1381633" y="289941"/>
                </a:moveTo>
                <a:lnTo>
                  <a:pt x="1376553" y="294767"/>
                </a:lnTo>
                <a:lnTo>
                  <a:pt x="1376425" y="298703"/>
                </a:lnTo>
                <a:lnTo>
                  <a:pt x="1381124" y="303910"/>
                </a:lnTo>
                <a:lnTo>
                  <a:pt x="1385188" y="304038"/>
                </a:lnTo>
                <a:lnTo>
                  <a:pt x="1390269" y="299212"/>
                </a:lnTo>
                <a:lnTo>
                  <a:pt x="1390395" y="295148"/>
                </a:lnTo>
                <a:lnTo>
                  <a:pt x="1387983" y="292607"/>
                </a:lnTo>
                <a:lnTo>
                  <a:pt x="1385696" y="290068"/>
                </a:lnTo>
                <a:lnTo>
                  <a:pt x="1381633" y="289941"/>
                </a:lnTo>
                <a:close/>
              </a:path>
              <a:path w="2782570" h="752475">
                <a:moveTo>
                  <a:pt x="1399158" y="308355"/>
                </a:moveTo>
                <a:lnTo>
                  <a:pt x="1396619" y="310769"/>
                </a:lnTo>
                <a:lnTo>
                  <a:pt x="1394079" y="313054"/>
                </a:lnTo>
                <a:lnTo>
                  <a:pt x="1393951" y="317119"/>
                </a:lnTo>
                <a:lnTo>
                  <a:pt x="1398778" y="322199"/>
                </a:lnTo>
                <a:lnTo>
                  <a:pt x="1402714" y="322325"/>
                </a:lnTo>
                <a:lnTo>
                  <a:pt x="1407921" y="317626"/>
                </a:lnTo>
                <a:lnTo>
                  <a:pt x="1408048" y="313563"/>
                </a:lnTo>
                <a:lnTo>
                  <a:pt x="1403222" y="308482"/>
                </a:lnTo>
                <a:lnTo>
                  <a:pt x="1399158" y="308355"/>
                </a:lnTo>
                <a:close/>
              </a:path>
              <a:path w="2782570" h="752475">
                <a:moveTo>
                  <a:pt x="1416558" y="326771"/>
                </a:moveTo>
                <a:lnTo>
                  <a:pt x="1411478" y="331597"/>
                </a:lnTo>
                <a:lnTo>
                  <a:pt x="1411350" y="335660"/>
                </a:lnTo>
                <a:lnTo>
                  <a:pt x="1416176" y="340741"/>
                </a:lnTo>
                <a:lnTo>
                  <a:pt x="1420241" y="340868"/>
                </a:lnTo>
                <a:lnTo>
                  <a:pt x="1425320" y="336042"/>
                </a:lnTo>
                <a:lnTo>
                  <a:pt x="1425447" y="332104"/>
                </a:lnTo>
                <a:lnTo>
                  <a:pt x="1423034" y="329438"/>
                </a:lnTo>
                <a:lnTo>
                  <a:pt x="1420621" y="326898"/>
                </a:lnTo>
                <a:lnTo>
                  <a:pt x="1416558" y="326771"/>
                </a:lnTo>
                <a:close/>
              </a:path>
              <a:path w="2782570" h="752475">
                <a:moveTo>
                  <a:pt x="1434083" y="345313"/>
                </a:moveTo>
                <a:lnTo>
                  <a:pt x="1431417" y="347725"/>
                </a:lnTo>
                <a:lnTo>
                  <a:pt x="1428876" y="350139"/>
                </a:lnTo>
                <a:lnTo>
                  <a:pt x="1428749" y="354075"/>
                </a:lnTo>
                <a:lnTo>
                  <a:pt x="1431162" y="356616"/>
                </a:lnTo>
                <a:lnTo>
                  <a:pt x="1433575" y="359282"/>
                </a:lnTo>
                <a:lnTo>
                  <a:pt x="1437639" y="359409"/>
                </a:lnTo>
                <a:lnTo>
                  <a:pt x="1442720" y="354583"/>
                </a:lnTo>
                <a:lnTo>
                  <a:pt x="1442846" y="350520"/>
                </a:lnTo>
                <a:lnTo>
                  <a:pt x="1438020" y="345440"/>
                </a:lnTo>
                <a:lnTo>
                  <a:pt x="1434083" y="345313"/>
                </a:lnTo>
                <a:close/>
              </a:path>
              <a:path w="2782570" h="752475">
                <a:moveTo>
                  <a:pt x="1451483" y="363854"/>
                </a:moveTo>
                <a:lnTo>
                  <a:pt x="1448943" y="366141"/>
                </a:lnTo>
                <a:lnTo>
                  <a:pt x="1446403" y="368553"/>
                </a:lnTo>
                <a:lnTo>
                  <a:pt x="1446275" y="372618"/>
                </a:lnTo>
                <a:lnTo>
                  <a:pt x="1448561" y="375157"/>
                </a:lnTo>
                <a:lnTo>
                  <a:pt x="1450974" y="377698"/>
                </a:lnTo>
                <a:lnTo>
                  <a:pt x="1455038" y="377825"/>
                </a:lnTo>
                <a:lnTo>
                  <a:pt x="1457579" y="375412"/>
                </a:lnTo>
                <a:lnTo>
                  <a:pt x="1460119" y="373125"/>
                </a:lnTo>
                <a:lnTo>
                  <a:pt x="1460245" y="369062"/>
                </a:lnTo>
                <a:lnTo>
                  <a:pt x="1455420" y="363981"/>
                </a:lnTo>
                <a:lnTo>
                  <a:pt x="1451483" y="363854"/>
                </a:lnTo>
                <a:close/>
              </a:path>
              <a:path w="2782570" h="752475">
                <a:moveTo>
                  <a:pt x="1468882" y="382270"/>
                </a:moveTo>
                <a:lnTo>
                  <a:pt x="1463801" y="387096"/>
                </a:lnTo>
                <a:lnTo>
                  <a:pt x="1463674" y="391159"/>
                </a:lnTo>
                <a:lnTo>
                  <a:pt x="1468500" y="396240"/>
                </a:lnTo>
                <a:lnTo>
                  <a:pt x="1472437" y="396367"/>
                </a:lnTo>
                <a:lnTo>
                  <a:pt x="1474978" y="393953"/>
                </a:lnTo>
                <a:lnTo>
                  <a:pt x="1477645" y="391541"/>
                </a:lnTo>
                <a:lnTo>
                  <a:pt x="1477771" y="387603"/>
                </a:lnTo>
                <a:lnTo>
                  <a:pt x="1475358" y="384937"/>
                </a:lnTo>
                <a:lnTo>
                  <a:pt x="1472945" y="382397"/>
                </a:lnTo>
                <a:lnTo>
                  <a:pt x="1468882" y="382270"/>
                </a:lnTo>
                <a:close/>
              </a:path>
              <a:path w="2782570" h="752475">
                <a:moveTo>
                  <a:pt x="1486281" y="400812"/>
                </a:moveTo>
                <a:lnTo>
                  <a:pt x="1481200" y="405638"/>
                </a:lnTo>
                <a:lnTo>
                  <a:pt x="1481073" y="409575"/>
                </a:lnTo>
                <a:lnTo>
                  <a:pt x="1483486" y="412115"/>
                </a:lnTo>
                <a:lnTo>
                  <a:pt x="1485899" y="414781"/>
                </a:lnTo>
                <a:lnTo>
                  <a:pt x="1489836" y="414908"/>
                </a:lnTo>
                <a:lnTo>
                  <a:pt x="1492504" y="412496"/>
                </a:lnTo>
                <a:lnTo>
                  <a:pt x="1495044" y="410082"/>
                </a:lnTo>
                <a:lnTo>
                  <a:pt x="1495170" y="406019"/>
                </a:lnTo>
                <a:lnTo>
                  <a:pt x="1490345" y="400939"/>
                </a:lnTo>
                <a:lnTo>
                  <a:pt x="1486281" y="400812"/>
                </a:lnTo>
                <a:close/>
              </a:path>
              <a:path w="2782570" h="752475">
                <a:moveTo>
                  <a:pt x="1507744" y="419353"/>
                </a:moveTo>
                <a:lnTo>
                  <a:pt x="1503680" y="419353"/>
                </a:lnTo>
                <a:lnTo>
                  <a:pt x="1501139" y="421640"/>
                </a:lnTo>
                <a:lnTo>
                  <a:pt x="1498599" y="424052"/>
                </a:lnTo>
                <a:lnTo>
                  <a:pt x="1498472" y="428117"/>
                </a:lnTo>
                <a:lnTo>
                  <a:pt x="1503298" y="433197"/>
                </a:lnTo>
                <a:lnTo>
                  <a:pt x="1507362" y="433324"/>
                </a:lnTo>
                <a:lnTo>
                  <a:pt x="1512443" y="428498"/>
                </a:lnTo>
                <a:lnTo>
                  <a:pt x="1512570" y="424560"/>
                </a:lnTo>
                <a:lnTo>
                  <a:pt x="1510157" y="422021"/>
                </a:lnTo>
                <a:lnTo>
                  <a:pt x="1507744" y="419353"/>
                </a:lnTo>
                <a:close/>
              </a:path>
              <a:path w="2782570" h="752475">
                <a:moveTo>
                  <a:pt x="1521206" y="437769"/>
                </a:moveTo>
                <a:lnTo>
                  <a:pt x="1518666" y="440181"/>
                </a:lnTo>
                <a:lnTo>
                  <a:pt x="1515998" y="442595"/>
                </a:lnTo>
                <a:lnTo>
                  <a:pt x="1515871" y="446658"/>
                </a:lnTo>
                <a:lnTo>
                  <a:pt x="1520697" y="451739"/>
                </a:lnTo>
                <a:lnTo>
                  <a:pt x="1524761" y="451866"/>
                </a:lnTo>
                <a:lnTo>
                  <a:pt x="1529842" y="447040"/>
                </a:lnTo>
                <a:lnTo>
                  <a:pt x="1529969" y="442975"/>
                </a:lnTo>
                <a:lnTo>
                  <a:pt x="1525143" y="437896"/>
                </a:lnTo>
                <a:lnTo>
                  <a:pt x="1521206" y="437769"/>
                </a:lnTo>
                <a:close/>
              </a:path>
              <a:path w="2782570" h="752475">
                <a:moveTo>
                  <a:pt x="1538732" y="456183"/>
                </a:moveTo>
                <a:lnTo>
                  <a:pt x="1536192" y="458597"/>
                </a:lnTo>
                <a:lnTo>
                  <a:pt x="1533524" y="461009"/>
                </a:lnTo>
                <a:lnTo>
                  <a:pt x="1533397" y="464947"/>
                </a:lnTo>
                <a:lnTo>
                  <a:pt x="1535810" y="467487"/>
                </a:lnTo>
                <a:lnTo>
                  <a:pt x="1538223" y="470153"/>
                </a:lnTo>
                <a:lnTo>
                  <a:pt x="1542287" y="470280"/>
                </a:lnTo>
                <a:lnTo>
                  <a:pt x="1547368" y="465454"/>
                </a:lnTo>
                <a:lnTo>
                  <a:pt x="1547495" y="461391"/>
                </a:lnTo>
                <a:lnTo>
                  <a:pt x="1542669" y="456310"/>
                </a:lnTo>
                <a:lnTo>
                  <a:pt x="1538732" y="456183"/>
                </a:lnTo>
                <a:close/>
              </a:path>
              <a:path w="2782570" h="752475">
                <a:moveTo>
                  <a:pt x="1560195" y="474599"/>
                </a:moveTo>
                <a:lnTo>
                  <a:pt x="1556258" y="474599"/>
                </a:lnTo>
                <a:lnTo>
                  <a:pt x="1551178" y="479425"/>
                </a:lnTo>
                <a:lnTo>
                  <a:pt x="1551050" y="483362"/>
                </a:lnTo>
                <a:lnTo>
                  <a:pt x="1555876" y="488442"/>
                </a:lnTo>
                <a:lnTo>
                  <a:pt x="1559941" y="488569"/>
                </a:lnTo>
                <a:lnTo>
                  <a:pt x="1565020" y="483743"/>
                </a:lnTo>
                <a:lnTo>
                  <a:pt x="1565147" y="479678"/>
                </a:lnTo>
                <a:lnTo>
                  <a:pt x="1562608" y="477139"/>
                </a:lnTo>
                <a:lnTo>
                  <a:pt x="1560195" y="474599"/>
                </a:lnTo>
                <a:close/>
              </a:path>
              <a:path w="2782570" h="752475">
                <a:moveTo>
                  <a:pt x="1573910" y="492759"/>
                </a:moveTo>
                <a:lnTo>
                  <a:pt x="1568831" y="497585"/>
                </a:lnTo>
                <a:lnTo>
                  <a:pt x="1568831" y="501650"/>
                </a:lnTo>
                <a:lnTo>
                  <a:pt x="1573657" y="506729"/>
                </a:lnTo>
                <a:lnTo>
                  <a:pt x="1577720" y="506729"/>
                </a:lnTo>
                <a:lnTo>
                  <a:pt x="1580260" y="504317"/>
                </a:lnTo>
                <a:lnTo>
                  <a:pt x="1582673" y="501903"/>
                </a:lnTo>
                <a:lnTo>
                  <a:pt x="1582800" y="497967"/>
                </a:lnTo>
                <a:lnTo>
                  <a:pt x="1577974" y="492887"/>
                </a:lnTo>
                <a:lnTo>
                  <a:pt x="1573910" y="492759"/>
                </a:lnTo>
                <a:close/>
              </a:path>
              <a:path w="2782570" h="752475">
                <a:moveTo>
                  <a:pt x="1595628" y="510921"/>
                </a:moveTo>
                <a:lnTo>
                  <a:pt x="1591691" y="510921"/>
                </a:lnTo>
                <a:lnTo>
                  <a:pt x="1589150" y="513333"/>
                </a:lnTo>
                <a:lnTo>
                  <a:pt x="1586610" y="515874"/>
                </a:lnTo>
                <a:lnTo>
                  <a:pt x="1586610" y="519810"/>
                </a:lnTo>
                <a:lnTo>
                  <a:pt x="1591691" y="524891"/>
                </a:lnTo>
                <a:lnTo>
                  <a:pt x="1595628" y="524891"/>
                </a:lnTo>
                <a:lnTo>
                  <a:pt x="1600581" y="519938"/>
                </a:lnTo>
                <a:lnTo>
                  <a:pt x="1600581" y="515874"/>
                </a:lnTo>
                <a:lnTo>
                  <a:pt x="1598168" y="513333"/>
                </a:lnTo>
                <a:lnTo>
                  <a:pt x="1595628" y="510921"/>
                </a:lnTo>
                <a:close/>
              </a:path>
              <a:path w="2782570" h="752475">
                <a:moveTo>
                  <a:pt x="1613661" y="528827"/>
                </a:moveTo>
                <a:lnTo>
                  <a:pt x="1609597" y="528827"/>
                </a:lnTo>
                <a:lnTo>
                  <a:pt x="1604645" y="533780"/>
                </a:lnTo>
                <a:lnTo>
                  <a:pt x="1604645" y="537845"/>
                </a:lnTo>
                <a:lnTo>
                  <a:pt x="1609597" y="542798"/>
                </a:lnTo>
                <a:lnTo>
                  <a:pt x="1613661" y="542798"/>
                </a:lnTo>
                <a:lnTo>
                  <a:pt x="1618614" y="537845"/>
                </a:lnTo>
                <a:lnTo>
                  <a:pt x="1618614" y="533780"/>
                </a:lnTo>
                <a:lnTo>
                  <a:pt x="1616074" y="531368"/>
                </a:lnTo>
                <a:lnTo>
                  <a:pt x="1613661" y="528827"/>
                </a:lnTo>
                <a:close/>
              </a:path>
              <a:path w="2782570" h="752475">
                <a:moveTo>
                  <a:pt x="1631822" y="546480"/>
                </a:moveTo>
                <a:lnTo>
                  <a:pt x="1627758" y="546607"/>
                </a:lnTo>
                <a:lnTo>
                  <a:pt x="1625345" y="549148"/>
                </a:lnTo>
                <a:lnTo>
                  <a:pt x="1622939" y="551433"/>
                </a:lnTo>
                <a:lnTo>
                  <a:pt x="1622933" y="555625"/>
                </a:lnTo>
                <a:lnTo>
                  <a:pt x="1627885" y="560577"/>
                </a:lnTo>
                <a:lnTo>
                  <a:pt x="1631949" y="560451"/>
                </a:lnTo>
                <a:lnTo>
                  <a:pt x="1636776" y="555625"/>
                </a:lnTo>
                <a:lnTo>
                  <a:pt x="1636775" y="551433"/>
                </a:lnTo>
                <a:lnTo>
                  <a:pt x="1634235" y="549021"/>
                </a:lnTo>
                <a:lnTo>
                  <a:pt x="1631822" y="546480"/>
                </a:lnTo>
                <a:close/>
              </a:path>
              <a:path w="2782570" h="752475">
                <a:moveTo>
                  <a:pt x="1649857" y="564133"/>
                </a:moveTo>
                <a:lnTo>
                  <a:pt x="1645920" y="564260"/>
                </a:lnTo>
                <a:lnTo>
                  <a:pt x="1641094" y="569341"/>
                </a:lnTo>
                <a:lnTo>
                  <a:pt x="1641347" y="573404"/>
                </a:lnTo>
                <a:lnTo>
                  <a:pt x="1646428" y="578230"/>
                </a:lnTo>
                <a:lnTo>
                  <a:pt x="1650492" y="577976"/>
                </a:lnTo>
                <a:lnTo>
                  <a:pt x="1652905" y="575437"/>
                </a:lnTo>
                <a:lnTo>
                  <a:pt x="1655191" y="572897"/>
                </a:lnTo>
                <a:lnTo>
                  <a:pt x="1655063" y="568832"/>
                </a:lnTo>
                <a:lnTo>
                  <a:pt x="1652523" y="566420"/>
                </a:lnTo>
                <a:lnTo>
                  <a:pt x="1649857" y="564133"/>
                </a:lnTo>
                <a:close/>
              </a:path>
              <a:path w="2782570" h="752475">
                <a:moveTo>
                  <a:pt x="1668653" y="581278"/>
                </a:moveTo>
                <a:lnTo>
                  <a:pt x="1664588" y="581405"/>
                </a:lnTo>
                <a:lnTo>
                  <a:pt x="1659889" y="586613"/>
                </a:lnTo>
                <a:lnTo>
                  <a:pt x="1660017" y="590676"/>
                </a:lnTo>
                <a:lnTo>
                  <a:pt x="1665223" y="595376"/>
                </a:lnTo>
                <a:lnTo>
                  <a:pt x="1669160" y="595249"/>
                </a:lnTo>
                <a:lnTo>
                  <a:pt x="1671573" y="592581"/>
                </a:lnTo>
                <a:lnTo>
                  <a:pt x="1673986" y="590042"/>
                </a:lnTo>
                <a:lnTo>
                  <a:pt x="1673733" y="585977"/>
                </a:lnTo>
                <a:lnTo>
                  <a:pt x="1671193" y="583692"/>
                </a:lnTo>
                <a:lnTo>
                  <a:pt x="1668653" y="581278"/>
                </a:lnTo>
                <a:close/>
              </a:path>
              <a:path w="2782570" h="752475">
                <a:moveTo>
                  <a:pt x="1687321" y="598297"/>
                </a:moveTo>
                <a:lnTo>
                  <a:pt x="1683258" y="598551"/>
                </a:lnTo>
                <a:lnTo>
                  <a:pt x="1680971" y="601091"/>
                </a:lnTo>
                <a:lnTo>
                  <a:pt x="1678685" y="603757"/>
                </a:lnTo>
                <a:lnTo>
                  <a:pt x="1678939" y="607822"/>
                </a:lnTo>
                <a:lnTo>
                  <a:pt x="1681607" y="610107"/>
                </a:lnTo>
                <a:lnTo>
                  <a:pt x="1684146" y="612394"/>
                </a:lnTo>
                <a:lnTo>
                  <a:pt x="1688210" y="612140"/>
                </a:lnTo>
                <a:lnTo>
                  <a:pt x="1692909" y="606932"/>
                </a:lnTo>
                <a:lnTo>
                  <a:pt x="1692529" y="602869"/>
                </a:lnTo>
                <a:lnTo>
                  <a:pt x="1689988" y="600582"/>
                </a:lnTo>
                <a:lnTo>
                  <a:pt x="1687321" y="598297"/>
                </a:lnTo>
                <a:close/>
              </a:path>
              <a:path w="2782570" h="752475">
                <a:moveTo>
                  <a:pt x="1706498" y="614933"/>
                </a:moveTo>
                <a:lnTo>
                  <a:pt x="1702434" y="615188"/>
                </a:lnTo>
                <a:lnTo>
                  <a:pt x="1700148" y="617854"/>
                </a:lnTo>
                <a:lnTo>
                  <a:pt x="1697862" y="620395"/>
                </a:lnTo>
                <a:lnTo>
                  <a:pt x="1698117" y="624458"/>
                </a:lnTo>
                <a:lnTo>
                  <a:pt x="1700783" y="626745"/>
                </a:lnTo>
                <a:lnTo>
                  <a:pt x="1703323" y="629157"/>
                </a:lnTo>
                <a:lnTo>
                  <a:pt x="1707387" y="628903"/>
                </a:lnTo>
                <a:lnTo>
                  <a:pt x="1711959" y="623570"/>
                </a:lnTo>
                <a:lnTo>
                  <a:pt x="1711706" y="619632"/>
                </a:lnTo>
                <a:lnTo>
                  <a:pt x="1709166" y="617220"/>
                </a:lnTo>
                <a:lnTo>
                  <a:pt x="1706498" y="614933"/>
                </a:lnTo>
                <a:close/>
              </a:path>
              <a:path w="2782570" h="752475">
                <a:moveTo>
                  <a:pt x="1725803" y="630935"/>
                </a:moveTo>
                <a:lnTo>
                  <a:pt x="1721866" y="631444"/>
                </a:lnTo>
                <a:lnTo>
                  <a:pt x="1719580" y="634110"/>
                </a:lnTo>
                <a:lnTo>
                  <a:pt x="1717420" y="636904"/>
                </a:lnTo>
                <a:lnTo>
                  <a:pt x="1717801" y="640842"/>
                </a:lnTo>
                <a:lnTo>
                  <a:pt x="1720595" y="643127"/>
                </a:lnTo>
                <a:lnTo>
                  <a:pt x="1723389" y="645287"/>
                </a:lnTo>
                <a:lnTo>
                  <a:pt x="1727326" y="644905"/>
                </a:lnTo>
                <a:lnTo>
                  <a:pt x="1729485" y="642112"/>
                </a:lnTo>
                <a:lnTo>
                  <a:pt x="1731771" y="639445"/>
                </a:lnTo>
                <a:lnTo>
                  <a:pt x="1731263" y="635380"/>
                </a:lnTo>
                <a:lnTo>
                  <a:pt x="1725803" y="630935"/>
                </a:lnTo>
                <a:close/>
              </a:path>
              <a:path w="2782570" h="752475">
                <a:moveTo>
                  <a:pt x="1745487" y="646810"/>
                </a:moveTo>
                <a:lnTo>
                  <a:pt x="1741550" y="647319"/>
                </a:lnTo>
                <a:lnTo>
                  <a:pt x="1737233" y="652906"/>
                </a:lnTo>
                <a:lnTo>
                  <a:pt x="1737868" y="656844"/>
                </a:lnTo>
                <a:lnTo>
                  <a:pt x="1743456" y="661162"/>
                </a:lnTo>
                <a:lnTo>
                  <a:pt x="1747393" y="660526"/>
                </a:lnTo>
                <a:lnTo>
                  <a:pt x="1751710" y="654939"/>
                </a:lnTo>
                <a:lnTo>
                  <a:pt x="1751075" y="651001"/>
                </a:lnTo>
                <a:lnTo>
                  <a:pt x="1748282" y="648843"/>
                </a:lnTo>
                <a:lnTo>
                  <a:pt x="1745487" y="646810"/>
                </a:lnTo>
                <a:close/>
              </a:path>
              <a:path w="2782570" h="752475">
                <a:moveTo>
                  <a:pt x="1765808" y="661924"/>
                </a:moveTo>
                <a:lnTo>
                  <a:pt x="1761870" y="662558"/>
                </a:lnTo>
                <a:lnTo>
                  <a:pt x="1759711" y="665352"/>
                </a:lnTo>
                <a:lnTo>
                  <a:pt x="1757680" y="668147"/>
                </a:lnTo>
                <a:lnTo>
                  <a:pt x="1758314" y="672083"/>
                </a:lnTo>
                <a:lnTo>
                  <a:pt x="1761108" y="674243"/>
                </a:lnTo>
                <a:lnTo>
                  <a:pt x="1763903" y="676275"/>
                </a:lnTo>
                <a:lnTo>
                  <a:pt x="1767839" y="675767"/>
                </a:lnTo>
                <a:lnTo>
                  <a:pt x="1769998" y="672846"/>
                </a:lnTo>
                <a:lnTo>
                  <a:pt x="1772031" y="670051"/>
                </a:lnTo>
                <a:lnTo>
                  <a:pt x="1771522" y="666115"/>
                </a:lnTo>
                <a:lnTo>
                  <a:pt x="1768601" y="663955"/>
                </a:lnTo>
                <a:lnTo>
                  <a:pt x="1765808" y="661924"/>
                </a:lnTo>
                <a:close/>
              </a:path>
              <a:path w="2782570" h="752475">
                <a:moveTo>
                  <a:pt x="1786255" y="676275"/>
                </a:moveTo>
                <a:lnTo>
                  <a:pt x="1782318" y="677164"/>
                </a:lnTo>
                <a:lnTo>
                  <a:pt x="1778508" y="683005"/>
                </a:lnTo>
                <a:lnTo>
                  <a:pt x="1779396" y="686943"/>
                </a:lnTo>
                <a:lnTo>
                  <a:pt x="1785238" y="690752"/>
                </a:lnTo>
                <a:lnTo>
                  <a:pt x="1789175" y="689991"/>
                </a:lnTo>
                <a:lnTo>
                  <a:pt x="1791081" y="686943"/>
                </a:lnTo>
                <a:lnTo>
                  <a:pt x="1792985" y="684022"/>
                </a:lnTo>
                <a:lnTo>
                  <a:pt x="1792223" y="680084"/>
                </a:lnTo>
                <a:lnTo>
                  <a:pt x="1789175" y="678179"/>
                </a:lnTo>
                <a:lnTo>
                  <a:pt x="1786255" y="676275"/>
                </a:lnTo>
                <a:close/>
              </a:path>
              <a:path w="2782570" h="752475">
                <a:moveTo>
                  <a:pt x="1807463" y="689737"/>
                </a:moveTo>
                <a:lnTo>
                  <a:pt x="1803654" y="690752"/>
                </a:lnTo>
                <a:lnTo>
                  <a:pt x="1800097" y="696849"/>
                </a:lnTo>
                <a:lnTo>
                  <a:pt x="1801113" y="700658"/>
                </a:lnTo>
                <a:lnTo>
                  <a:pt x="1807209" y="704215"/>
                </a:lnTo>
                <a:lnTo>
                  <a:pt x="1811020" y="703199"/>
                </a:lnTo>
                <a:lnTo>
                  <a:pt x="1812797" y="700277"/>
                </a:lnTo>
                <a:lnTo>
                  <a:pt x="1814575" y="697229"/>
                </a:lnTo>
                <a:lnTo>
                  <a:pt x="1813559" y="693293"/>
                </a:lnTo>
                <a:lnTo>
                  <a:pt x="1807463" y="689737"/>
                </a:lnTo>
                <a:close/>
              </a:path>
              <a:path w="2782570" h="752475">
                <a:moveTo>
                  <a:pt x="1829434" y="702182"/>
                </a:moveTo>
                <a:lnTo>
                  <a:pt x="1825624" y="703326"/>
                </a:lnTo>
                <a:lnTo>
                  <a:pt x="1823846" y="706374"/>
                </a:lnTo>
                <a:lnTo>
                  <a:pt x="1822195" y="709549"/>
                </a:lnTo>
                <a:lnTo>
                  <a:pt x="1823338" y="713358"/>
                </a:lnTo>
                <a:lnTo>
                  <a:pt x="1826386" y="715009"/>
                </a:lnTo>
                <a:lnTo>
                  <a:pt x="1829434" y="716788"/>
                </a:lnTo>
                <a:lnTo>
                  <a:pt x="1833371" y="715645"/>
                </a:lnTo>
                <a:lnTo>
                  <a:pt x="1836673" y="709549"/>
                </a:lnTo>
                <a:lnTo>
                  <a:pt x="1835658" y="705612"/>
                </a:lnTo>
                <a:lnTo>
                  <a:pt x="1832483" y="703960"/>
                </a:lnTo>
                <a:lnTo>
                  <a:pt x="1829434" y="702182"/>
                </a:lnTo>
                <a:close/>
              </a:path>
              <a:path w="2782570" h="752475">
                <a:moveTo>
                  <a:pt x="1851659" y="713485"/>
                </a:moveTo>
                <a:lnTo>
                  <a:pt x="1847976" y="714882"/>
                </a:lnTo>
                <a:lnTo>
                  <a:pt x="1846453" y="718057"/>
                </a:lnTo>
                <a:lnTo>
                  <a:pt x="1845056" y="721232"/>
                </a:lnTo>
                <a:lnTo>
                  <a:pt x="1846453" y="725043"/>
                </a:lnTo>
                <a:lnTo>
                  <a:pt x="1852803" y="727837"/>
                </a:lnTo>
                <a:lnTo>
                  <a:pt x="1856612" y="726440"/>
                </a:lnTo>
                <a:lnTo>
                  <a:pt x="1858009" y="723265"/>
                </a:lnTo>
                <a:lnTo>
                  <a:pt x="1859533" y="720090"/>
                </a:lnTo>
                <a:lnTo>
                  <a:pt x="1858136" y="716279"/>
                </a:lnTo>
                <a:lnTo>
                  <a:pt x="1854834" y="714882"/>
                </a:lnTo>
                <a:lnTo>
                  <a:pt x="1851659" y="713485"/>
                </a:lnTo>
                <a:close/>
              </a:path>
              <a:path w="2782570" h="752475">
                <a:moveTo>
                  <a:pt x="1874520" y="723138"/>
                </a:moveTo>
                <a:lnTo>
                  <a:pt x="1870963" y="724916"/>
                </a:lnTo>
                <a:lnTo>
                  <a:pt x="1868678" y="731520"/>
                </a:lnTo>
                <a:lnTo>
                  <a:pt x="1870329" y="735202"/>
                </a:lnTo>
                <a:lnTo>
                  <a:pt x="1873758" y="736346"/>
                </a:lnTo>
                <a:lnTo>
                  <a:pt x="1877059" y="737489"/>
                </a:lnTo>
                <a:lnTo>
                  <a:pt x="1880616" y="735710"/>
                </a:lnTo>
                <a:lnTo>
                  <a:pt x="1882901" y="729106"/>
                </a:lnTo>
                <a:lnTo>
                  <a:pt x="1881123" y="725424"/>
                </a:lnTo>
                <a:lnTo>
                  <a:pt x="1874520" y="723138"/>
                </a:lnTo>
                <a:close/>
              </a:path>
              <a:path w="2782570" h="752475">
                <a:moveTo>
                  <a:pt x="1898269" y="731012"/>
                </a:moveTo>
                <a:lnTo>
                  <a:pt x="1894839" y="732917"/>
                </a:lnTo>
                <a:lnTo>
                  <a:pt x="1893823" y="736346"/>
                </a:lnTo>
                <a:lnTo>
                  <a:pt x="1892934" y="739648"/>
                </a:lnTo>
                <a:lnTo>
                  <a:pt x="1894839" y="743203"/>
                </a:lnTo>
                <a:lnTo>
                  <a:pt x="1898269" y="744093"/>
                </a:lnTo>
                <a:lnTo>
                  <a:pt x="1901697" y="745108"/>
                </a:lnTo>
                <a:lnTo>
                  <a:pt x="1905126" y="743076"/>
                </a:lnTo>
                <a:lnTo>
                  <a:pt x="1906175" y="739648"/>
                </a:lnTo>
                <a:lnTo>
                  <a:pt x="1907032" y="736346"/>
                </a:lnTo>
                <a:lnTo>
                  <a:pt x="1905126" y="732917"/>
                </a:lnTo>
                <a:lnTo>
                  <a:pt x="1901697" y="731901"/>
                </a:lnTo>
                <a:lnTo>
                  <a:pt x="1898269" y="731012"/>
                </a:lnTo>
                <a:close/>
              </a:path>
              <a:path w="2782570" h="752475">
                <a:moveTo>
                  <a:pt x="1922271" y="736473"/>
                </a:moveTo>
                <a:lnTo>
                  <a:pt x="1919096" y="738885"/>
                </a:lnTo>
                <a:lnTo>
                  <a:pt x="1918588" y="742315"/>
                </a:lnTo>
                <a:lnTo>
                  <a:pt x="1917954" y="745744"/>
                </a:lnTo>
                <a:lnTo>
                  <a:pt x="1920367" y="749046"/>
                </a:lnTo>
                <a:lnTo>
                  <a:pt x="1927351" y="750062"/>
                </a:lnTo>
                <a:lnTo>
                  <a:pt x="1930526" y="747649"/>
                </a:lnTo>
                <a:lnTo>
                  <a:pt x="1931161" y="744220"/>
                </a:lnTo>
                <a:lnTo>
                  <a:pt x="1931670" y="740791"/>
                </a:lnTo>
                <a:lnTo>
                  <a:pt x="1929257" y="737489"/>
                </a:lnTo>
                <a:lnTo>
                  <a:pt x="1922271" y="736473"/>
                </a:lnTo>
                <a:close/>
              </a:path>
              <a:path w="2782570" h="752475">
                <a:moveTo>
                  <a:pt x="1946783" y="739394"/>
                </a:moveTo>
                <a:lnTo>
                  <a:pt x="1943861" y="742060"/>
                </a:lnTo>
                <a:lnTo>
                  <a:pt x="1943608" y="749173"/>
                </a:lnTo>
                <a:lnTo>
                  <a:pt x="1946401" y="752094"/>
                </a:lnTo>
                <a:lnTo>
                  <a:pt x="1949958" y="752221"/>
                </a:lnTo>
                <a:lnTo>
                  <a:pt x="1953386" y="752221"/>
                </a:lnTo>
                <a:lnTo>
                  <a:pt x="1956308" y="749553"/>
                </a:lnTo>
                <a:lnTo>
                  <a:pt x="1956561" y="742442"/>
                </a:lnTo>
                <a:lnTo>
                  <a:pt x="1953768" y="739521"/>
                </a:lnTo>
                <a:lnTo>
                  <a:pt x="1950211" y="739521"/>
                </a:lnTo>
                <a:lnTo>
                  <a:pt x="1946783" y="739394"/>
                </a:lnTo>
                <a:close/>
              </a:path>
              <a:path w="2782570" h="752475">
                <a:moveTo>
                  <a:pt x="1978659" y="739267"/>
                </a:moveTo>
                <a:lnTo>
                  <a:pt x="1971674" y="739521"/>
                </a:lnTo>
                <a:lnTo>
                  <a:pt x="1969008" y="742569"/>
                </a:lnTo>
                <a:lnTo>
                  <a:pt x="1969261" y="749553"/>
                </a:lnTo>
                <a:lnTo>
                  <a:pt x="1972309" y="752221"/>
                </a:lnTo>
                <a:lnTo>
                  <a:pt x="1979295" y="751967"/>
                </a:lnTo>
                <a:lnTo>
                  <a:pt x="1981961" y="748919"/>
                </a:lnTo>
                <a:lnTo>
                  <a:pt x="1981708" y="741933"/>
                </a:lnTo>
                <a:lnTo>
                  <a:pt x="1978659" y="739267"/>
                </a:lnTo>
                <a:close/>
              </a:path>
              <a:path w="2782570" h="752475">
                <a:moveTo>
                  <a:pt x="2003297" y="736219"/>
                </a:moveTo>
                <a:lnTo>
                  <a:pt x="1999869" y="736726"/>
                </a:lnTo>
                <a:lnTo>
                  <a:pt x="1996312" y="737234"/>
                </a:lnTo>
                <a:lnTo>
                  <a:pt x="1993899" y="740537"/>
                </a:lnTo>
                <a:lnTo>
                  <a:pt x="1994408" y="743966"/>
                </a:lnTo>
                <a:lnTo>
                  <a:pt x="1995043" y="747395"/>
                </a:lnTo>
                <a:lnTo>
                  <a:pt x="1998218" y="749807"/>
                </a:lnTo>
                <a:lnTo>
                  <a:pt x="2005203" y="748792"/>
                </a:lnTo>
                <a:lnTo>
                  <a:pt x="2007616" y="745490"/>
                </a:lnTo>
                <a:lnTo>
                  <a:pt x="2006981" y="742060"/>
                </a:lnTo>
                <a:lnTo>
                  <a:pt x="2006472" y="738631"/>
                </a:lnTo>
                <a:lnTo>
                  <a:pt x="2003297" y="736219"/>
                </a:lnTo>
                <a:close/>
              </a:path>
              <a:path w="2782570" h="752475">
                <a:moveTo>
                  <a:pt x="2027682" y="731393"/>
                </a:moveTo>
                <a:lnTo>
                  <a:pt x="2024253" y="732154"/>
                </a:lnTo>
                <a:lnTo>
                  <a:pt x="2020823" y="733044"/>
                </a:lnTo>
                <a:lnTo>
                  <a:pt x="2018664" y="736473"/>
                </a:lnTo>
                <a:lnTo>
                  <a:pt x="2019641" y="740282"/>
                </a:lnTo>
                <a:lnTo>
                  <a:pt x="2020316" y="743203"/>
                </a:lnTo>
                <a:lnTo>
                  <a:pt x="2023745" y="745363"/>
                </a:lnTo>
                <a:lnTo>
                  <a:pt x="2027173" y="744474"/>
                </a:lnTo>
                <a:lnTo>
                  <a:pt x="2030603" y="743712"/>
                </a:lnTo>
                <a:lnTo>
                  <a:pt x="2032761" y="740282"/>
                </a:lnTo>
                <a:lnTo>
                  <a:pt x="2031788" y="736473"/>
                </a:lnTo>
                <a:lnTo>
                  <a:pt x="2031110" y="733425"/>
                </a:lnTo>
                <a:lnTo>
                  <a:pt x="2027682" y="731393"/>
                </a:lnTo>
                <a:close/>
              </a:path>
              <a:path w="2782570" h="752475">
                <a:moveTo>
                  <a:pt x="2051558" y="724789"/>
                </a:moveTo>
                <a:lnTo>
                  <a:pt x="2044954" y="727075"/>
                </a:lnTo>
                <a:lnTo>
                  <a:pt x="2043175" y="730630"/>
                </a:lnTo>
                <a:lnTo>
                  <a:pt x="2044319" y="733932"/>
                </a:lnTo>
                <a:lnTo>
                  <a:pt x="2045461" y="737362"/>
                </a:lnTo>
                <a:lnTo>
                  <a:pt x="2049018" y="739140"/>
                </a:lnTo>
                <a:lnTo>
                  <a:pt x="2052320" y="737997"/>
                </a:lnTo>
                <a:lnTo>
                  <a:pt x="2055748" y="736853"/>
                </a:lnTo>
                <a:lnTo>
                  <a:pt x="2057399" y="733171"/>
                </a:lnTo>
                <a:lnTo>
                  <a:pt x="2055113" y="726567"/>
                </a:lnTo>
                <a:lnTo>
                  <a:pt x="2051558" y="724789"/>
                </a:lnTo>
                <a:close/>
              </a:path>
              <a:path w="2782570" h="752475">
                <a:moveTo>
                  <a:pt x="2075433" y="716533"/>
                </a:moveTo>
                <a:lnTo>
                  <a:pt x="2068830" y="719074"/>
                </a:lnTo>
                <a:lnTo>
                  <a:pt x="2067179" y="722629"/>
                </a:lnTo>
                <a:lnTo>
                  <a:pt x="2068448" y="725931"/>
                </a:lnTo>
                <a:lnTo>
                  <a:pt x="2069592" y="729233"/>
                </a:lnTo>
                <a:lnTo>
                  <a:pt x="2073274" y="730884"/>
                </a:lnTo>
                <a:lnTo>
                  <a:pt x="2076576" y="729742"/>
                </a:lnTo>
                <a:lnTo>
                  <a:pt x="2079879" y="728472"/>
                </a:lnTo>
                <a:lnTo>
                  <a:pt x="2081530" y="724789"/>
                </a:lnTo>
                <a:lnTo>
                  <a:pt x="2080259" y="721487"/>
                </a:lnTo>
                <a:lnTo>
                  <a:pt x="2079117" y="718184"/>
                </a:lnTo>
                <a:lnTo>
                  <a:pt x="2075433" y="716533"/>
                </a:lnTo>
                <a:close/>
              </a:path>
              <a:path w="2782570" h="752475">
                <a:moveTo>
                  <a:pt x="2098547" y="707135"/>
                </a:moveTo>
                <a:lnTo>
                  <a:pt x="2092197" y="709929"/>
                </a:lnTo>
                <a:lnTo>
                  <a:pt x="2090673" y="713740"/>
                </a:lnTo>
                <a:lnTo>
                  <a:pt x="2092197" y="716915"/>
                </a:lnTo>
                <a:lnTo>
                  <a:pt x="2093595" y="720090"/>
                </a:lnTo>
                <a:lnTo>
                  <a:pt x="2097405" y="721614"/>
                </a:lnTo>
                <a:lnTo>
                  <a:pt x="2100580" y="720090"/>
                </a:lnTo>
                <a:lnTo>
                  <a:pt x="2103755" y="718693"/>
                </a:lnTo>
                <a:lnTo>
                  <a:pt x="2105151" y="714882"/>
                </a:lnTo>
                <a:lnTo>
                  <a:pt x="2102358" y="708532"/>
                </a:lnTo>
                <a:lnTo>
                  <a:pt x="2098547" y="707135"/>
                </a:lnTo>
                <a:close/>
              </a:path>
              <a:path w="2782570" h="752475">
                <a:moveTo>
                  <a:pt x="2121408" y="696468"/>
                </a:moveTo>
                <a:lnTo>
                  <a:pt x="2118233" y="698119"/>
                </a:lnTo>
                <a:lnTo>
                  <a:pt x="2115058" y="699643"/>
                </a:lnTo>
                <a:lnTo>
                  <a:pt x="2113787" y="703452"/>
                </a:lnTo>
                <a:lnTo>
                  <a:pt x="2115311" y="706627"/>
                </a:lnTo>
                <a:lnTo>
                  <a:pt x="2116962" y="709802"/>
                </a:lnTo>
                <a:lnTo>
                  <a:pt x="2120772" y="711073"/>
                </a:lnTo>
                <a:lnTo>
                  <a:pt x="2123947" y="709422"/>
                </a:lnTo>
                <a:lnTo>
                  <a:pt x="2126996" y="707898"/>
                </a:lnTo>
                <a:lnTo>
                  <a:pt x="2128266" y="704088"/>
                </a:lnTo>
                <a:lnTo>
                  <a:pt x="2125218" y="697738"/>
                </a:lnTo>
                <a:lnTo>
                  <a:pt x="2121408" y="696468"/>
                </a:lnTo>
                <a:close/>
              </a:path>
              <a:path w="2782570" h="752475">
                <a:moveTo>
                  <a:pt x="2143633" y="684783"/>
                </a:moveTo>
                <a:lnTo>
                  <a:pt x="2140585" y="686434"/>
                </a:lnTo>
                <a:lnTo>
                  <a:pt x="2137410" y="688213"/>
                </a:lnTo>
                <a:lnTo>
                  <a:pt x="2136394" y="692023"/>
                </a:lnTo>
                <a:lnTo>
                  <a:pt x="2139696" y="698119"/>
                </a:lnTo>
                <a:lnTo>
                  <a:pt x="2143633" y="699262"/>
                </a:lnTo>
                <a:lnTo>
                  <a:pt x="2146681" y="697610"/>
                </a:lnTo>
                <a:lnTo>
                  <a:pt x="2149729" y="695832"/>
                </a:lnTo>
                <a:lnTo>
                  <a:pt x="2150872" y="692023"/>
                </a:lnTo>
                <a:lnTo>
                  <a:pt x="2149221" y="688975"/>
                </a:lnTo>
                <a:lnTo>
                  <a:pt x="2147443" y="685926"/>
                </a:lnTo>
                <a:lnTo>
                  <a:pt x="2143633" y="684783"/>
                </a:lnTo>
                <a:close/>
              </a:path>
              <a:path w="2782570" h="752475">
                <a:moveTo>
                  <a:pt x="2165476" y="672338"/>
                </a:moveTo>
                <a:lnTo>
                  <a:pt x="2162556" y="674243"/>
                </a:lnTo>
                <a:lnTo>
                  <a:pt x="2159508" y="676021"/>
                </a:lnTo>
                <a:lnTo>
                  <a:pt x="2158492" y="679957"/>
                </a:lnTo>
                <a:lnTo>
                  <a:pt x="2160397" y="682878"/>
                </a:lnTo>
                <a:lnTo>
                  <a:pt x="2162174" y="685926"/>
                </a:lnTo>
                <a:lnTo>
                  <a:pt x="2166111" y="686943"/>
                </a:lnTo>
                <a:lnTo>
                  <a:pt x="2169033" y="685038"/>
                </a:lnTo>
                <a:lnTo>
                  <a:pt x="2172081" y="683259"/>
                </a:lnTo>
                <a:lnTo>
                  <a:pt x="2173097" y="679323"/>
                </a:lnTo>
                <a:lnTo>
                  <a:pt x="2171192" y="676401"/>
                </a:lnTo>
                <a:lnTo>
                  <a:pt x="2169413" y="673353"/>
                </a:lnTo>
                <a:lnTo>
                  <a:pt x="2165476" y="672338"/>
                </a:lnTo>
                <a:close/>
              </a:path>
              <a:path w="2782570" h="752475">
                <a:moveTo>
                  <a:pt x="2186939" y="659383"/>
                </a:moveTo>
                <a:lnTo>
                  <a:pt x="2184019" y="661416"/>
                </a:lnTo>
                <a:lnTo>
                  <a:pt x="2181097" y="663321"/>
                </a:lnTo>
                <a:lnTo>
                  <a:pt x="2180335" y="667257"/>
                </a:lnTo>
                <a:lnTo>
                  <a:pt x="2182368" y="670178"/>
                </a:lnTo>
                <a:lnTo>
                  <a:pt x="2184272" y="673100"/>
                </a:lnTo>
                <a:lnTo>
                  <a:pt x="2188336" y="673862"/>
                </a:lnTo>
                <a:lnTo>
                  <a:pt x="2191131" y="671956"/>
                </a:lnTo>
                <a:lnTo>
                  <a:pt x="2194051" y="669925"/>
                </a:lnTo>
                <a:lnTo>
                  <a:pt x="2194813" y="665988"/>
                </a:lnTo>
                <a:lnTo>
                  <a:pt x="2192909" y="663067"/>
                </a:lnTo>
                <a:lnTo>
                  <a:pt x="2190876" y="660146"/>
                </a:lnTo>
                <a:lnTo>
                  <a:pt x="2186939" y="659383"/>
                </a:lnTo>
                <a:close/>
              </a:path>
              <a:path w="2782570" h="752475">
                <a:moveTo>
                  <a:pt x="2208148" y="645414"/>
                </a:moveTo>
                <a:lnTo>
                  <a:pt x="2205355" y="647446"/>
                </a:lnTo>
                <a:lnTo>
                  <a:pt x="2202434" y="649351"/>
                </a:lnTo>
                <a:lnTo>
                  <a:pt x="2201672" y="653415"/>
                </a:lnTo>
                <a:lnTo>
                  <a:pt x="2203576" y="656208"/>
                </a:lnTo>
                <a:lnTo>
                  <a:pt x="2205609" y="659129"/>
                </a:lnTo>
                <a:lnTo>
                  <a:pt x="2209546" y="659892"/>
                </a:lnTo>
                <a:lnTo>
                  <a:pt x="2212467" y="657987"/>
                </a:lnTo>
                <a:lnTo>
                  <a:pt x="2215387" y="655954"/>
                </a:lnTo>
                <a:lnTo>
                  <a:pt x="2216022" y="652018"/>
                </a:lnTo>
                <a:lnTo>
                  <a:pt x="2214118" y="649097"/>
                </a:lnTo>
                <a:lnTo>
                  <a:pt x="2212085" y="646176"/>
                </a:lnTo>
                <a:lnTo>
                  <a:pt x="2208148" y="645414"/>
                </a:lnTo>
                <a:close/>
              </a:path>
              <a:path w="2782570" h="752475">
                <a:moveTo>
                  <a:pt x="2228849" y="631063"/>
                </a:moveTo>
                <a:lnTo>
                  <a:pt x="2226056" y="633222"/>
                </a:lnTo>
                <a:lnTo>
                  <a:pt x="2223135" y="635253"/>
                </a:lnTo>
                <a:lnTo>
                  <a:pt x="2222626" y="639191"/>
                </a:lnTo>
                <a:lnTo>
                  <a:pt x="2224659" y="642112"/>
                </a:lnTo>
                <a:lnTo>
                  <a:pt x="2226818" y="644905"/>
                </a:lnTo>
                <a:lnTo>
                  <a:pt x="2230755" y="645414"/>
                </a:lnTo>
                <a:lnTo>
                  <a:pt x="2236343" y="641350"/>
                </a:lnTo>
                <a:lnTo>
                  <a:pt x="2236978" y="637285"/>
                </a:lnTo>
                <a:lnTo>
                  <a:pt x="2234946" y="634492"/>
                </a:lnTo>
                <a:lnTo>
                  <a:pt x="2232786" y="631698"/>
                </a:lnTo>
                <a:lnTo>
                  <a:pt x="2228849" y="631063"/>
                </a:lnTo>
                <a:close/>
              </a:path>
              <a:path w="2782570" h="752475">
                <a:moveTo>
                  <a:pt x="2249297" y="616330"/>
                </a:moveTo>
                <a:lnTo>
                  <a:pt x="2243709" y="620649"/>
                </a:lnTo>
                <a:lnTo>
                  <a:pt x="2243328" y="624585"/>
                </a:lnTo>
                <a:lnTo>
                  <a:pt x="2245360" y="627379"/>
                </a:lnTo>
                <a:lnTo>
                  <a:pt x="2247519" y="630174"/>
                </a:lnTo>
                <a:lnTo>
                  <a:pt x="2251583" y="630681"/>
                </a:lnTo>
                <a:lnTo>
                  <a:pt x="2257171" y="626364"/>
                </a:lnTo>
                <a:lnTo>
                  <a:pt x="2257551" y="622300"/>
                </a:lnTo>
                <a:lnTo>
                  <a:pt x="2255393" y="619632"/>
                </a:lnTo>
                <a:lnTo>
                  <a:pt x="2253360" y="616839"/>
                </a:lnTo>
                <a:lnTo>
                  <a:pt x="2249297" y="616330"/>
                </a:lnTo>
                <a:close/>
              </a:path>
              <a:path w="2782570" h="752475">
                <a:moveTo>
                  <a:pt x="2269489" y="600837"/>
                </a:moveTo>
                <a:lnTo>
                  <a:pt x="2266696" y="602996"/>
                </a:lnTo>
                <a:lnTo>
                  <a:pt x="2264029" y="605154"/>
                </a:lnTo>
                <a:lnTo>
                  <a:pt x="2263521" y="609219"/>
                </a:lnTo>
                <a:lnTo>
                  <a:pt x="2265680" y="612013"/>
                </a:lnTo>
                <a:lnTo>
                  <a:pt x="2267838" y="614679"/>
                </a:lnTo>
                <a:lnTo>
                  <a:pt x="2271775" y="615188"/>
                </a:lnTo>
                <a:lnTo>
                  <a:pt x="2277363" y="610870"/>
                </a:lnTo>
                <a:lnTo>
                  <a:pt x="2277872" y="606932"/>
                </a:lnTo>
                <a:lnTo>
                  <a:pt x="2273554" y="601345"/>
                </a:lnTo>
                <a:lnTo>
                  <a:pt x="2269489" y="600837"/>
                </a:lnTo>
                <a:close/>
              </a:path>
              <a:path w="2782570" h="752475">
                <a:moveTo>
                  <a:pt x="2289301" y="585216"/>
                </a:moveTo>
                <a:lnTo>
                  <a:pt x="2286508" y="587375"/>
                </a:lnTo>
                <a:lnTo>
                  <a:pt x="2283841" y="589660"/>
                </a:lnTo>
                <a:lnTo>
                  <a:pt x="2283460" y="593725"/>
                </a:lnTo>
                <a:lnTo>
                  <a:pt x="2285746" y="596392"/>
                </a:lnTo>
                <a:lnTo>
                  <a:pt x="2287905" y="599058"/>
                </a:lnTo>
                <a:lnTo>
                  <a:pt x="2291969" y="599440"/>
                </a:lnTo>
                <a:lnTo>
                  <a:pt x="2294635" y="597153"/>
                </a:lnTo>
                <a:lnTo>
                  <a:pt x="2297303" y="594995"/>
                </a:lnTo>
                <a:lnTo>
                  <a:pt x="2297684" y="590930"/>
                </a:lnTo>
                <a:lnTo>
                  <a:pt x="2295524" y="588264"/>
                </a:lnTo>
                <a:lnTo>
                  <a:pt x="2293238" y="585597"/>
                </a:lnTo>
                <a:lnTo>
                  <a:pt x="2289301" y="585216"/>
                </a:lnTo>
                <a:close/>
              </a:path>
              <a:path w="2782570" h="752475">
                <a:moveTo>
                  <a:pt x="2308733" y="569214"/>
                </a:moveTo>
                <a:lnTo>
                  <a:pt x="2306066" y="571626"/>
                </a:lnTo>
                <a:lnTo>
                  <a:pt x="2303398" y="573913"/>
                </a:lnTo>
                <a:lnTo>
                  <a:pt x="2303272" y="577976"/>
                </a:lnTo>
                <a:lnTo>
                  <a:pt x="2307971" y="583183"/>
                </a:lnTo>
                <a:lnTo>
                  <a:pt x="2311908" y="583310"/>
                </a:lnTo>
                <a:lnTo>
                  <a:pt x="2314574" y="581025"/>
                </a:lnTo>
                <a:lnTo>
                  <a:pt x="2317114" y="578612"/>
                </a:lnTo>
                <a:lnTo>
                  <a:pt x="2317369" y="574675"/>
                </a:lnTo>
                <a:lnTo>
                  <a:pt x="2315083" y="572007"/>
                </a:lnTo>
                <a:lnTo>
                  <a:pt x="2312670" y="569468"/>
                </a:lnTo>
                <a:lnTo>
                  <a:pt x="2308733" y="569214"/>
                </a:lnTo>
                <a:close/>
              </a:path>
              <a:path w="2782570" h="752475">
                <a:moveTo>
                  <a:pt x="2328036" y="552703"/>
                </a:moveTo>
                <a:lnTo>
                  <a:pt x="2322830" y="557402"/>
                </a:lnTo>
                <a:lnTo>
                  <a:pt x="2322575" y="561467"/>
                </a:lnTo>
                <a:lnTo>
                  <a:pt x="2327274" y="566674"/>
                </a:lnTo>
                <a:lnTo>
                  <a:pt x="2331211" y="566927"/>
                </a:lnTo>
                <a:lnTo>
                  <a:pt x="2333879" y="564515"/>
                </a:lnTo>
                <a:lnTo>
                  <a:pt x="2336546" y="562228"/>
                </a:lnTo>
                <a:lnTo>
                  <a:pt x="2336672" y="558165"/>
                </a:lnTo>
                <a:lnTo>
                  <a:pt x="2334386" y="555498"/>
                </a:lnTo>
                <a:lnTo>
                  <a:pt x="2331973" y="552957"/>
                </a:lnTo>
                <a:lnTo>
                  <a:pt x="2328036" y="552703"/>
                </a:lnTo>
                <a:close/>
              </a:path>
              <a:path w="2782570" h="752475">
                <a:moveTo>
                  <a:pt x="2347086" y="536067"/>
                </a:moveTo>
                <a:lnTo>
                  <a:pt x="2344420" y="538352"/>
                </a:lnTo>
                <a:lnTo>
                  <a:pt x="2341880" y="540766"/>
                </a:lnTo>
                <a:lnTo>
                  <a:pt x="2341753" y="544829"/>
                </a:lnTo>
                <a:lnTo>
                  <a:pt x="2344038" y="547370"/>
                </a:lnTo>
                <a:lnTo>
                  <a:pt x="2346451" y="549909"/>
                </a:lnTo>
                <a:lnTo>
                  <a:pt x="2350516" y="550164"/>
                </a:lnTo>
                <a:lnTo>
                  <a:pt x="2353056" y="547751"/>
                </a:lnTo>
                <a:lnTo>
                  <a:pt x="2355722" y="545338"/>
                </a:lnTo>
                <a:lnTo>
                  <a:pt x="2355849" y="541401"/>
                </a:lnTo>
                <a:lnTo>
                  <a:pt x="2353436" y="538733"/>
                </a:lnTo>
                <a:lnTo>
                  <a:pt x="2351023" y="536194"/>
                </a:lnTo>
                <a:lnTo>
                  <a:pt x="2347086" y="536067"/>
                </a:lnTo>
                <a:close/>
              </a:path>
              <a:path w="2782570" h="752475">
                <a:moveTo>
                  <a:pt x="2366010" y="519175"/>
                </a:moveTo>
                <a:lnTo>
                  <a:pt x="2360803" y="523875"/>
                </a:lnTo>
                <a:lnTo>
                  <a:pt x="2360675" y="527939"/>
                </a:lnTo>
                <a:lnTo>
                  <a:pt x="2365501" y="533019"/>
                </a:lnTo>
                <a:lnTo>
                  <a:pt x="2369438" y="533273"/>
                </a:lnTo>
                <a:lnTo>
                  <a:pt x="2371979" y="530859"/>
                </a:lnTo>
                <a:lnTo>
                  <a:pt x="2374646" y="528447"/>
                </a:lnTo>
                <a:lnTo>
                  <a:pt x="2374772" y="524509"/>
                </a:lnTo>
                <a:lnTo>
                  <a:pt x="2372486" y="521843"/>
                </a:lnTo>
                <a:lnTo>
                  <a:pt x="2370073" y="519302"/>
                </a:lnTo>
                <a:lnTo>
                  <a:pt x="2366010" y="519175"/>
                </a:lnTo>
                <a:close/>
              </a:path>
              <a:path w="2782570" h="752475">
                <a:moveTo>
                  <a:pt x="2384551" y="501903"/>
                </a:moveTo>
                <a:lnTo>
                  <a:pt x="2379472" y="506729"/>
                </a:lnTo>
                <a:lnTo>
                  <a:pt x="2379345" y="510667"/>
                </a:lnTo>
                <a:lnTo>
                  <a:pt x="2384171" y="515747"/>
                </a:lnTo>
                <a:lnTo>
                  <a:pt x="2388235" y="515874"/>
                </a:lnTo>
                <a:lnTo>
                  <a:pt x="2390774" y="513588"/>
                </a:lnTo>
                <a:lnTo>
                  <a:pt x="2390774" y="513460"/>
                </a:lnTo>
                <a:lnTo>
                  <a:pt x="2393314" y="511175"/>
                </a:lnTo>
                <a:lnTo>
                  <a:pt x="2393442" y="507110"/>
                </a:lnTo>
                <a:lnTo>
                  <a:pt x="2388616" y="502030"/>
                </a:lnTo>
                <a:lnTo>
                  <a:pt x="2384551" y="501903"/>
                </a:lnTo>
                <a:close/>
              </a:path>
              <a:path w="2782570" h="752475">
                <a:moveTo>
                  <a:pt x="2406904" y="484504"/>
                </a:moveTo>
                <a:lnTo>
                  <a:pt x="2402839" y="484504"/>
                </a:lnTo>
                <a:lnTo>
                  <a:pt x="2400426" y="487045"/>
                </a:lnTo>
                <a:lnTo>
                  <a:pt x="2397886" y="489457"/>
                </a:lnTo>
                <a:lnTo>
                  <a:pt x="2397886" y="493522"/>
                </a:lnTo>
                <a:lnTo>
                  <a:pt x="2400426" y="495934"/>
                </a:lnTo>
                <a:lnTo>
                  <a:pt x="2402839" y="498475"/>
                </a:lnTo>
                <a:lnTo>
                  <a:pt x="2406904" y="498475"/>
                </a:lnTo>
                <a:lnTo>
                  <a:pt x="2411857" y="493522"/>
                </a:lnTo>
                <a:lnTo>
                  <a:pt x="2411857" y="489457"/>
                </a:lnTo>
                <a:lnTo>
                  <a:pt x="2406904" y="484504"/>
                </a:lnTo>
                <a:close/>
              </a:path>
              <a:path w="2782570" h="752475">
                <a:moveTo>
                  <a:pt x="2425192" y="466851"/>
                </a:moveTo>
                <a:lnTo>
                  <a:pt x="2421255" y="466851"/>
                </a:lnTo>
                <a:lnTo>
                  <a:pt x="2418714" y="469392"/>
                </a:lnTo>
                <a:lnTo>
                  <a:pt x="2416422" y="471804"/>
                </a:lnTo>
                <a:lnTo>
                  <a:pt x="2416301" y="475869"/>
                </a:lnTo>
                <a:lnTo>
                  <a:pt x="2418714" y="478408"/>
                </a:lnTo>
                <a:lnTo>
                  <a:pt x="2421255" y="480822"/>
                </a:lnTo>
                <a:lnTo>
                  <a:pt x="2425192" y="480822"/>
                </a:lnTo>
                <a:lnTo>
                  <a:pt x="2427732" y="478408"/>
                </a:lnTo>
                <a:lnTo>
                  <a:pt x="2430145" y="475869"/>
                </a:lnTo>
                <a:lnTo>
                  <a:pt x="2430145" y="471804"/>
                </a:lnTo>
                <a:lnTo>
                  <a:pt x="2425192" y="466851"/>
                </a:lnTo>
                <a:close/>
              </a:path>
              <a:path w="2782570" h="752475">
                <a:moveTo>
                  <a:pt x="2443353" y="449072"/>
                </a:moveTo>
                <a:lnTo>
                  <a:pt x="2439416" y="449072"/>
                </a:lnTo>
                <a:lnTo>
                  <a:pt x="2436875" y="451612"/>
                </a:lnTo>
                <a:lnTo>
                  <a:pt x="2434335" y="454025"/>
                </a:lnTo>
                <a:lnTo>
                  <a:pt x="2434335" y="458089"/>
                </a:lnTo>
                <a:lnTo>
                  <a:pt x="2439288" y="463042"/>
                </a:lnTo>
                <a:lnTo>
                  <a:pt x="2443353" y="463042"/>
                </a:lnTo>
                <a:lnTo>
                  <a:pt x="2445893" y="460628"/>
                </a:lnTo>
                <a:lnTo>
                  <a:pt x="2448306" y="458089"/>
                </a:lnTo>
                <a:lnTo>
                  <a:pt x="2448306" y="454025"/>
                </a:lnTo>
                <a:lnTo>
                  <a:pt x="2443353" y="449072"/>
                </a:lnTo>
                <a:close/>
              </a:path>
              <a:path w="2782570" h="752475">
                <a:moveTo>
                  <a:pt x="2461133" y="431165"/>
                </a:moveTo>
                <a:lnTo>
                  <a:pt x="2457196" y="431292"/>
                </a:lnTo>
                <a:lnTo>
                  <a:pt x="2452370" y="436372"/>
                </a:lnTo>
                <a:lnTo>
                  <a:pt x="2452497" y="440435"/>
                </a:lnTo>
                <a:lnTo>
                  <a:pt x="2457576" y="445262"/>
                </a:lnTo>
                <a:lnTo>
                  <a:pt x="2461641" y="445134"/>
                </a:lnTo>
                <a:lnTo>
                  <a:pt x="2464054" y="442468"/>
                </a:lnTo>
                <a:lnTo>
                  <a:pt x="2466467" y="439927"/>
                </a:lnTo>
                <a:lnTo>
                  <a:pt x="2466339" y="435991"/>
                </a:lnTo>
                <a:lnTo>
                  <a:pt x="2463799" y="433577"/>
                </a:lnTo>
                <a:lnTo>
                  <a:pt x="2461133" y="431165"/>
                </a:lnTo>
                <a:close/>
              </a:path>
              <a:path w="2782570" h="752475">
                <a:moveTo>
                  <a:pt x="2479039" y="413003"/>
                </a:moveTo>
                <a:lnTo>
                  <a:pt x="2474975" y="413130"/>
                </a:lnTo>
                <a:lnTo>
                  <a:pt x="2472562" y="415798"/>
                </a:lnTo>
                <a:lnTo>
                  <a:pt x="2470149" y="418338"/>
                </a:lnTo>
                <a:lnTo>
                  <a:pt x="2470276" y="422275"/>
                </a:lnTo>
                <a:lnTo>
                  <a:pt x="2472944" y="424688"/>
                </a:lnTo>
                <a:lnTo>
                  <a:pt x="2475484" y="427100"/>
                </a:lnTo>
                <a:lnTo>
                  <a:pt x="2479421" y="426974"/>
                </a:lnTo>
                <a:lnTo>
                  <a:pt x="2484247" y="421894"/>
                </a:lnTo>
                <a:lnTo>
                  <a:pt x="2484120" y="417829"/>
                </a:lnTo>
                <a:lnTo>
                  <a:pt x="2479039" y="413003"/>
                </a:lnTo>
                <a:close/>
              </a:path>
              <a:path w="2782570" h="752475">
                <a:moveTo>
                  <a:pt x="2496693" y="394843"/>
                </a:moveTo>
                <a:lnTo>
                  <a:pt x="2492629" y="394970"/>
                </a:lnTo>
                <a:lnTo>
                  <a:pt x="2490343" y="397637"/>
                </a:lnTo>
                <a:lnTo>
                  <a:pt x="2487930" y="400176"/>
                </a:lnTo>
                <a:lnTo>
                  <a:pt x="2488057" y="404241"/>
                </a:lnTo>
                <a:lnTo>
                  <a:pt x="2490723" y="406526"/>
                </a:lnTo>
                <a:lnTo>
                  <a:pt x="2493263" y="408940"/>
                </a:lnTo>
                <a:lnTo>
                  <a:pt x="2497200" y="408813"/>
                </a:lnTo>
                <a:lnTo>
                  <a:pt x="2499613" y="406146"/>
                </a:lnTo>
                <a:lnTo>
                  <a:pt x="2502026" y="403605"/>
                </a:lnTo>
                <a:lnTo>
                  <a:pt x="2501899" y="399542"/>
                </a:lnTo>
                <a:lnTo>
                  <a:pt x="2499233" y="397255"/>
                </a:lnTo>
                <a:lnTo>
                  <a:pt x="2496693" y="394843"/>
                </a:lnTo>
                <a:close/>
              </a:path>
              <a:path w="2782570" h="752475">
                <a:moveTo>
                  <a:pt x="2514346" y="376554"/>
                </a:moveTo>
                <a:lnTo>
                  <a:pt x="2510282" y="376681"/>
                </a:lnTo>
                <a:lnTo>
                  <a:pt x="2505583" y="381889"/>
                </a:lnTo>
                <a:lnTo>
                  <a:pt x="2505710" y="385825"/>
                </a:lnTo>
                <a:lnTo>
                  <a:pt x="2508249" y="388239"/>
                </a:lnTo>
                <a:lnTo>
                  <a:pt x="2510917" y="390651"/>
                </a:lnTo>
                <a:lnTo>
                  <a:pt x="2514854" y="390525"/>
                </a:lnTo>
                <a:lnTo>
                  <a:pt x="2517267" y="387857"/>
                </a:lnTo>
                <a:lnTo>
                  <a:pt x="2519680" y="385318"/>
                </a:lnTo>
                <a:lnTo>
                  <a:pt x="2519553" y="381253"/>
                </a:lnTo>
                <a:lnTo>
                  <a:pt x="2516885" y="378968"/>
                </a:lnTo>
                <a:lnTo>
                  <a:pt x="2514346" y="376554"/>
                </a:lnTo>
                <a:close/>
              </a:path>
              <a:path w="2782570" h="752475">
                <a:moveTo>
                  <a:pt x="2531745" y="358013"/>
                </a:moveTo>
                <a:lnTo>
                  <a:pt x="2527808" y="358267"/>
                </a:lnTo>
                <a:lnTo>
                  <a:pt x="2522982" y="363347"/>
                </a:lnTo>
                <a:lnTo>
                  <a:pt x="2523235" y="367410"/>
                </a:lnTo>
                <a:lnTo>
                  <a:pt x="2528316" y="372237"/>
                </a:lnTo>
                <a:lnTo>
                  <a:pt x="2532380" y="371982"/>
                </a:lnTo>
                <a:lnTo>
                  <a:pt x="2534793" y="369443"/>
                </a:lnTo>
                <a:lnTo>
                  <a:pt x="2537079" y="366775"/>
                </a:lnTo>
                <a:lnTo>
                  <a:pt x="2536951" y="362839"/>
                </a:lnTo>
                <a:lnTo>
                  <a:pt x="2534411" y="360425"/>
                </a:lnTo>
                <a:lnTo>
                  <a:pt x="2531745" y="358013"/>
                </a:lnTo>
                <a:close/>
              </a:path>
              <a:path w="2782570" h="752475">
                <a:moveTo>
                  <a:pt x="2549144" y="339598"/>
                </a:moveTo>
                <a:lnTo>
                  <a:pt x="2545207" y="339725"/>
                </a:lnTo>
                <a:lnTo>
                  <a:pt x="2542794" y="342265"/>
                </a:lnTo>
                <a:lnTo>
                  <a:pt x="2540381" y="344931"/>
                </a:lnTo>
                <a:lnTo>
                  <a:pt x="2540635" y="348869"/>
                </a:lnTo>
                <a:lnTo>
                  <a:pt x="2545714" y="353695"/>
                </a:lnTo>
                <a:lnTo>
                  <a:pt x="2549779" y="353441"/>
                </a:lnTo>
                <a:lnTo>
                  <a:pt x="2552192" y="350900"/>
                </a:lnTo>
                <a:lnTo>
                  <a:pt x="2554478" y="348360"/>
                </a:lnTo>
                <a:lnTo>
                  <a:pt x="2554350" y="344297"/>
                </a:lnTo>
                <a:lnTo>
                  <a:pt x="2551810" y="341883"/>
                </a:lnTo>
                <a:lnTo>
                  <a:pt x="2549144" y="339598"/>
                </a:lnTo>
                <a:close/>
              </a:path>
              <a:path w="2782570" h="752475">
                <a:moveTo>
                  <a:pt x="2566416" y="320928"/>
                </a:moveTo>
                <a:lnTo>
                  <a:pt x="2562479" y="321182"/>
                </a:lnTo>
                <a:lnTo>
                  <a:pt x="2560066" y="323723"/>
                </a:lnTo>
                <a:lnTo>
                  <a:pt x="2557780" y="326390"/>
                </a:lnTo>
                <a:lnTo>
                  <a:pt x="2557907" y="330453"/>
                </a:lnTo>
                <a:lnTo>
                  <a:pt x="2560573" y="332740"/>
                </a:lnTo>
                <a:lnTo>
                  <a:pt x="2563113" y="335152"/>
                </a:lnTo>
                <a:lnTo>
                  <a:pt x="2567178" y="334899"/>
                </a:lnTo>
                <a:lnTo>
                  <a:pt x="2569463" y="332231"/>
                </a:lnTo>
                <a:lnTo>
                  <a:pt x="2569591" y="332231"/>
                </a:lnTo>
                <a:lnTo>
                  <a:pt x="2571876" y="329692"/>
                </a:lnTo>
                <a:lnTo>
                  <a:pt x="2571622" y="325627"/>
                </a:lnTo>
                <a:lnTo>
                  <a:pt x="2566416" y="320928"/>
                </a:lnTo>
                <a:close/>
              </a:path>
              <a:path w="2782570" h="752475">
                <a:moveTo>
                  <a:pt x="2583687" y="302259"/>
                </a:moveTo>
                <a:lnTo>
                  <a:pt x="2579750" y="302514"/>
                </a:lnTo>
                <a:lnTo>
                  <a:pt x="2575051" y="307721"/>
                </a:lnTo>
                <a:lnTo>
                  <a:pt x="2575179" y="311784"/>
                </a:lnTo>
                <a:lnTo>
                  <a:pt x="2577846" y="314071"/>
                </a:lnTo>
                <a:lnTo>
                  <a:pt x="2580385" y="316483"/>
                </a:lnTo>
                <a:lnTo>
                  <a:pt x="2584449" y="316229"/>
                </a:lnTo>
                <a:lnTo>
                  <a:pt x="2586735" y="313690"/>
                </a:lnTo>
                <a:lnTo>
                  <a:pt x="2589148" y="311023"/>
                </a:lnTo>
                <a:lnTo>
                  <a:pt x="2588895" y="306958"/>
                </a:lnTo>
                <a:lnTo>
                  <a:pt x="2583687" y="302259"/>
                </a:lnTo>
                <a:close/>
              </a:path>
              <a:path w="2782570" h="752475">
                <a:moveTo>
                  <a:pt x="2600960" y="283591"/>
                </a:moveTo>
                <a:lnTo>
                  <a:pt x="2596896" y="283845"/>
                </a:lnTo>
                <a:lnTo>
                  <a:pt x="2592197" y="289051"/>
                </a:lnTo>
                <a:lnTo>
                  <a:pt x="2592450" y="292989"/>
                </a:lnTo>
                <a:lnTo>
                  <a:pt x="2594991" y="295401"/>
                </a:lnTo>
                <a:lnTo>
                  <a:pt x="2597658" y="297688"/>
                </a:lnTo>
                <a:lnTo>
                  <a:pt x="2601595" y="297560"/>
                </a:lnTo>
                <a:lnTo>
                  <a:pt x="2606294" y="292353"/>
                </a:lnTo>
                <a:lnTo>
                  <a:pt x="2606167" y="288290"/>
                </a:lnTo>
                <a:lnTo>
                  <a:pt x="2603499" y="286003"/>
                </a:lnTo>
                <a:lnTo>
                  <a:pt x="2600960" y="283591"/>
                </a:lnTo>
                <a:close/>
              </a:path>
              <a:path w="2782570" h="752475">
                <a:moveTo>
                  <a:pt x="2618105" y="264795"/>
                </a:moveTo>
                <a:lnTo>
                  <a:pt x="2614041" y="265049"/>
                </a:lnTo>
                <a:lnTo>
                  <a:pt x="2611755" y="267716"/>
                </a:lnTo>
                <a:lnTo>
                  <a:pt x="2609342" y="270255"/>
                </a:lnTo>
                <a:lnTo>
                  <a:pt x="2609596" y="274320"/>
                </a:lnTo>
                <a:lnTo>
                  <a:pt x="2614803" y="279019"/>
                </a:lnTo>
                <a:lnTo>
                  <a:pt x="2618739" y="278765"/>
                </a:lnTo>
                <a:lnTo>
                  <a:pt x="2621153" y="276225"/>
                </a:lnTo>
                <a:lnTo>
                  <a:pt x="2623438" y="273557"/>
                </a:lnTo>
                <a:lnTo>
                  <a:pt x="2623311" y="269494"/>
                </a:lnTo>
                <a:lnTo>
                  <a:pt x="2620645" y="267207"/>
                </a:lnTo>
                <a:lnTo>
                  <a:pt x="2618105" y="264795"/>
                </a:lnTo>
                <a:close/>
              </a:path>
              <a:path w="2782570" h="752475">
                <a:moveTo>
                  <a:pt x="2635249" y="246125"/>
                </a:moveTo>
                <a:lnTo>
                  <a:pt x="2631185" y="246379"/>
                </a:lnTo>
                <a:lnTo>
                  <a:pt x="2626486" y="251587"/>
                </a:lnTo>
                <a:lnTo>
                  <a:pt x="2626741" y="255524"/>
                </a:lnTo>
                <a:lnTo>
                  <a:pt x="2631947" y="260223"/>
                </a:lnTo>
                <a:lnTo>
                  <a:pt x="2636011" y="260096"/>
                </a:lnTo>
                <a:lnTo>
                  <a:pt x="2638297" y="257428"/>
                </a:lnTo>
                <a:lnTo>
                  <a:pt x="2640710" y="254889"/>
                </a:lnTo>
                <a:lnTo>
                  <a:pt x="2640457" y="250825"/>
                </a:lnTo>
                <a:lnTo>
                  <a:pt x="2637917" y="248412"/>
                </a:lnTo>
                <a:lnTo>
                  <a:pt x="2635249" y="246125"/>
                </a:lnTo>
                <a:close/>
              </a:path>
              <a:path w="2782570" h="752475">
                <a:moveTo>
                  <a:pt x="2652395" y="227456"/>
                </a:moveTo>
                <a:lnTo>
                  <a:pt x="2648458" y="227583"/>
                </a:lnTo>
                <a:lnTo>
                  <a:pt x="2643759" y="232791"/>
                </a:lnTo>
                <a:lnTo>
                  <a:pt x="2643885" y="236854"/>
                </a:lnTo>
                <a:lnTo>
                  <a:pt x="2646553" y="239141"/>
                </a:lnTo>
                <a:lnTo>
                  <a:pt x="2649093" y="241553"/>
                </a:lnTo>
                <a:lnTo>
                  <a:pt x="2653157" y="241300"/>
                </a:lnTo>
                <a:lnTo>
                  <a:pt x="2655443" y="238759"/>
                </a:lnTo>
                <a:lnTo>
                  <a:pt x="2657856" y="236093"/>
                </a:lnTo>
                <a:lnTo>
                  <a:pt x="2657601" y="232155"/>
                </a:lnTo>
                <a:lnTo>
                  <a:pt x="2655061" y="229743"/>
                </a:lnTo>
                <a:lnTo>
                  <a:pt x="2652395" y="227456"/>
                </a:lnTo>
                <a:close/>
              </a:path>
              <a:path w="2782570" h="752475">
                <a:moveTo>
                  <a:pt x="2669667" y="208660"/>
                </a:moveTo>
                <a:lnTo>
                  <a:pt x="2665603" y="208915"/>
                </a:lnTo>
                <a:lnTo>
                  <a:pt x="2663317" y="211454"/>
                </a:lnTo>
                <a:lnTo>
                  <a:pt x="2660904" y="214122"/>
                </a:lnTo>
                <a:lnTo>
                  <a:pt x="2661158" y="218185"/>
                </a:lnTo>
                <a:lnTo>
                  <a:pt x="2666364" y="222884"/>
                </a:lnTo>
                <a:lnTo>
                  <a:pt x="2670301" y="222630"/>
                </a:lnTo>
                <a:lnTo>
                  <a:pt x="2672714" y="220091"/>
                </a:lnTo>
                <a:lnTo>
                  <a:pt x="2675128" y="217424"/>
                </a:lnTo>
                <a:lnTo>
                  <a:pt x="2674873" y="213359"/>
                </a:lnTo>
                <a:lnTo>
                  <a:pt x="2672207" y="211074"/>
                </a:lnTo>
                <a:lnTo>
                  <a:pt x="2669667" y="208660"/>
                </a:lnTo>
                <a:close/>
              </a:path>
              <a:path w="2782570" h="752475">
                <a:moveTo>
                  <a:pt x="2686938" y="190119"/>
                </a:moveTo>
                <a:lnTo>
                  <a:pt x="2683001" y="190246"/>
                </a:lnTo>
                <a:lnTo>
                  <a:pt x="2680588" y="192785"/>
                </a:lnTo>
                <a:lnTo>
                  <a:pt x="2678175" y="195452"/>
                </a:lnTo>
                <a:lnTo>
                  <a:pt x="2678430" y="199390"/>
                </a:lnTo>
                <a:lnTo>
                  <a:pt x="2683510" y="204216"/>
                </a:lnTo>
                <a:lnTo>
                  <a:pt x="2687573" y="203962"/>
                </a:lnTo>
                <a:lnTo>
                  <a:pt x="2689986" y="201422"/>
                </a:lnTo>
                <a:lnTo>
                  <a:pt x="2692272" y="198881"/>
                </a:lnTo>
                <a:lnTo>
                  <a:pt x="2692146" y="194818"/>
                </a:lnTo>
                <a:lnTo>
                  <a:pt x="2689606" y="192404"/>
                </a:lnTo>
                <a:lnTo>
                  <a:pt x="2686938" y="190119"/>
                </a:lnTo>
                <a:close/>
              </a:path>
              <a:path w="2782570" h="752475">
                <a:moveTo>
                  <a:pt x="2704464" y="171576"/>
                </a:moveTo>
                <a:lnTo>
                  <a:pt x="2700400" y="171703"/>
                </a:lnTo>
                <a:lnTo>
                  <a:pt x="2697987" y="174244"/>
                </a:lnTo>
                <a:lnTo>
                  <a:pt x="2695701" y="176910"/>
                </a:lnTo>
                <a:lnTo>
                  <a:pt x="2695829" y="180848"/>
                </a:lnTo>
                <a:lnTo>
                  <a:pt x="2700909" y="185674"/>
                </a:lnTo>
                <a:lnTo>
                  <a:pt x="2704972" y="185547"/>
                </a:lnTo>
                <a:lnTo>
                  <a:pt x="2707385" y="183006"/>
                </a:lnTo>
                <a:lnTo>
                  <a:pt x="2709672" y="180340"/>
                </a:lnTo>
                <a:lnTo>
                  <a:pt x="2709545" y="176402"/>
                </a:lnTo>
                <a:lnTo>
                  <a:pt x="2704464" y="171576"/>
                </a:lnTo>
                <a:close/>
              </a:path>
              <a:path w="2782570" h="752475">
                <a:moveTo>
                  <a:pt x="2782316" y="102362"/>
                </a:moveTo>
                <a:lnTo>
                  <a:pt x="2700528" y="126238"/>
                </a:lnTo>
                <a:lnTo>
                  <a:pt x="2752217" y="182118"/>
                </a:lnTo>
                <a:lnTo>
                  <a:pt x="2782316" y="102362"/>
                </a:lnTo>
                <a:close/>
              </a:path>
              <a:path w="2782570" h="752475">
                <a:moveTo>
                  <a:pt x="2718308" y="153289"/>
                </a:moveTo>
                <a:lnTo>
                  <a:pt x="2715895" y="155828"/>
                </a:lnTo>
                <a:lnTo>
                  <a:pt x="2713355" y="158242"/>
                </a:lnTo>
                <a:lnTo>
                  <a:pt x="2713355" y="162305"/>
                </a:lnTo>
                <a:lnTo>
                  <a:pt x="2715768" y="164846"/>
                </a:lnTo>
                <a:lnTo>
                  <a:pt x="2718308" y="167258"/>
                </a:lnTo>
                <a:lnTo>
                  <a:pt x="2722245" y="167258"/>
                </a:lnTo>
                <a:lnTo>
                  <a:pt x="2724785" y="164846"/>
                </a:lnTo>
                <a:lnTo>
                  <a:pt x="2727324" y="162305"/>
                </a:lnTo>
                <a:lnTo>
                  <a:pt x="2727197" y="158242"/>
                </a:lnTo>
                <a:lnTo>
                  <a:pt x="2722372" y="153416"/>
                </a:lnTo>
                <a:lnTo>
                  <a:pt x="2718308" y="15328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2567304" y="1624964"/>
            <a:ext cx="114300" cy="114300"/>
          </a:xfrm>
          <a:custGeom>
            <a:avLst/>
            <a:gdLst/>
            <a:ahLst/>
            <a:cxnLst/>
            <a:rect l="l" t="t" r="r" b="b"/>
            <a:pathLst>
              <a:path w="114300" h="114300">
                <a:moveTo>
                  <a:pt x="0" y="114300"/>
                </a:moveTo>
                <a:lnTo>
                  <a:pt x="114300" y="0"/>
                </a:lnTo>
              </a:path>
            </a:pathLst>
          </a:custGeom>
          <a:ln w="2857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5</a:t>
            </a:fld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29768" y="299719"/>
            <a:ext cx="6697345" cy="817244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38100" marR="30480" indent="449580" algn="just">
              <a:lnSpc>
                <a:spcPct val="90700"/>
              </a:lnSpc>
              <a:spcBef>
                <a:spcPts val="260"/>
              </a:spcBef>
            </a:pPr>
            <a:r>
              <a:rPr sz="1400" spc="-5" dirty="0">
                <a:latin typeface="Times New Roman"/>
                <a:cs typeface="Times New Roman"/>
              </a:rPr>
              <a:t>Soient deux points </a:t>
            </a:r>
            <a:r>
              <a:rPr sz="1400" dirty="0">
                <a:latin typeface="Times New Roman"/>
                <a:cs typeface="Times New Roman"/>
              </a:rPr>
              <a:t>A et B </a:t>
            </a:r>
            <a:r>
              <a:rPr sz="1400" spc="-5" dirty="0">
                <a:latin typeface="Times New Roman"/>
                <a:cs typeface="Times New Roman"/>
              </a:rPr>
              <a:t>dans un milieu quelconque, le principe de Fermat s’énonce  </a:t>
            </a:r>
            <a:r>
              <a:rPr sz="1400" dirty="0">
                <a:latin typeface="Times New Roman"/>
                <a:cs typeface="Times New Roman"/>
              </a:rPr>
              <a:t>comme </a:t>
            </a:r>
            <a:r>
              <a:rPr sz="1400" spc="-5" dirty="0">
                <a:latin typeface="Times New Roman"/>
                <a:cs typeface="Times New Roman"/>
              </a:rPr>
              <a:t>suit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le trajet effectivement suivi </a:t>
            </a:r>
            <a:r>
              <a:rPr sz="1400" dirty="0">
                <a:latin typeface="Times New Roman"/>
                <a:cs typeface="Times New Roman"/>
              </a:rPr>
              <a:t>par la </a:t>
            </a:r>
            <a:r>
              <a:rPr sz="1400" spc="-5" dirty="0">
                <a:latin typeface="Times New Roman"/>
                <a:cs typeface="Times New Roman"/>
              </a:rPr>
              <a:t>lumière pour aller de </a:t>
            </a:r>
            <a:r>
              <a:rPr sz="1400" dirty="0">
                <a:latin typeface="Times New Roman"/>
                <a:cs typeface="Times New Roman"/>
              </a:rPr>
              <a:t>A à B </a:t>
            </a:r>
            <a:r>
              <a:rPr sz="1400" spc="-5" dirty="0">
                <a:latin typeface="Times New Roman"/>
                <a:cs typeface="Times New Roman"/>
              </a:rPr>
              <a:t>est celui pour  lequel le chemin optique </a:t>
            </a:r>
            <a:r>
              <a:rPr sz="1200" b="1" dirty="0">
                <a:latin typeface="Times New Roman"/>
                <a:cs typeface="Times New Roman"/>
              </a:rPr>
              <a:t>( </a:t>
            </a:r>
            <a:r>
              <a:rPr sz="1200" b="1" i="1" spc="20" dirty="0">
                <a:latin typeface="Times New Roman"/>
                <a:cs typeface="Times New Roman"/>
              </a:rPr>
              <a:t>AB</a:t>
            </a:r>
            <a:r>
              <a:rPr sz="1200" b="1" spc="20" dirty="0">
                <a:latin typeface="Times New Roman"/>
                <a:cs typeface="Times New Roman"/>
              </a:rPr>
              <a:t>) </a:t>
            </a:r>
            <a:r>
              <a:rPr sz="1200" b="1" dirty="0">
                <a:latin typeface="Symbol"/>
                <a:cs typeface="Symbol"/>
              </a:rPr>
              <a:t></a:t>
            </a:r>
            <a:r>
              <a:rPr sz="1200" b="1" dirty="0">
                <a:latin typeface="Times New Roman"/>
                <a:cs typeface="Times New Roman"/>
              </a:rPr>
              <a:t> </a:t>
            </a:r>
            <a:r>
              <a:rPr sz="2700" b="1" baseline="-12345" dirty="0">
                <a:latin typeface="Symbol"/>
                <a:cs typeface="Symbol"/>
              </a:rPr>
              <a:t></a:t>
            </a:r>
            <a:r>
              <a:rPr sz="2700" b="1" baseline="-123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ndl </a:t>
            </a:r>
            <a:r>
              <a:rPr sz="1400" spc="-5" dirty="0">
                <a:latin typeface="Times New Roman"/>
                <a:cs typeface="Times New Roman"/>
              </a:rPr>
              <a:t>est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stationnaire.</a:t>
            </a:r>
            <a:endParaRPr sz="1400">
              <a:latin typeface="Times New Roman"/>
              <a:cs typeface="Times New Roman"/>
            </a:endParaRPr>
          </a:p>
          <a:p>
            <a:pPr marR="1910080" algn="ctr">
              <a:lnSpc>
                <a:spcPct val="100000"/>
              </a:lnSpc>
              <a:spcBef>
                <a:spcPts val="215"/>
              </a:spcBef>
            </a:pPr>
            <a:r>
              <a:rPr sz="700" b="1" dirty="0">
                <a:latin typeface="Symbol"/>
                <a:cs typeface="Symbol"/>
              </a:rPr>
              <a:t></a:t>
            </a:r>
            <a:endParaRPr sz="700">
              <a:latin typeface="Symbol"/>
              <a:cs typeface="Symbo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747645" y="1165859"/>
            <a:ext cx="2063750" cy="12693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5168" y="2461006"/>
            <a:ext cx="6652259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Pour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préciser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la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signification</a:t>
            </a:r>
            <a:r>
              <a:rPr sz="1400" spc="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mathématique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cet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énoncé,</a:t>
            </a:r>
            <a:r>
              <a:rPr sz="1400" spc="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considérons</a:t>
            </a:r>
            <a:r>
              <a:rPr sz="1400" spc="10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une</a:t>
            </a:r>
            <a:r>
              <a:rPr sz="1400" spc="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trajectoire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6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404368" y="2679411"/>
            <a:ext cx="6737984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ts val="93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obtenue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en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déformant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Γ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par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un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déplacement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élémentaire</a:t>
            </a:r>
            <a:r>
              <a:rPr sz="1400" spc="-220" dirty="0">
                <a:latin typeface="Times New Roman"/>
                <a:cs typeface="Times New Roman"/>
              </a:rPr>
              <a:t> </a:t>
            </a:r>
            <a:r>
              <a:rPr sz="1250" b="1" i="1" spc="-5" dirty="0">
                <a:latin typeface="Symbol"/>
                <a:cs typeface="Symbol"/>
              </a:rPr>
              <a:t></a:t>
            </a:r>
            <a:r>
              <a:rPr sz="1250" b="1" i="1" spc="70" dirty="0">
                <a:latin typeface="Times New Roman"/>
                <a:cs typeface="Times New Roman"/>
              </a:rPr>
              <a:t> </a:t>
            </a:r>
            <a:r>
              <a:rPr sz="1800" spc="22" baseline="48611" dirty="0">
                <a:latin typeface="MT Extra"/>
                <a:cs typeface="MT Extra"/>
              </a:rPr>
              <a:t></a:t>
            </a:r>
            <a:r>
              <a:rPr sz="1800" spc="277" baseline="4861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en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chaque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point</a:t>
            </a:r>
            <a:r>
              <a:rPr sz="1400" spc="1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</a:t>
            </a:r>
            <a:r>
              <a:rPr sz="1400" spc="1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Γ,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tel</a:t>
            </a:r>
            <a:endParaRPr sz="1400">
              <a:latin typeface="Times New Roman"/>
              <a:cs typeface="Times New Roman"/>
            </a:endParaRPr>
          </a:p>
          <a:p>
            <a:pPr marL="1968500" algn="ctr">
              <a:lnSpc>
                <a:spcPts val="710"/>
              </a:lnSpc>
            </a:pPr>
            <a:r>
              <a:rPr sz="1200" b="1" i="1" spc="40" dirty="0">
                <a:latin typeface="Times New Roman"/>
                <a:cs typeface="Times New Roman"/>
              </a:rPr>
              <a:t>M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59204" y="2787502"/>
            <a:ext cx="654050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38455" algn="l"/>
                <a:tab pos="575310" algn="l"/>
              </a:tabLst>
            </a:pPr>
            <a:r>
              <a:rPr sz="1200" spc="20" dirty="0">
                <a:latin typeface="MT Extra"/>
                <a:cs typeface="MT Extra"/>
              </a:rPr>
              <a:t></a:t>
            </a:r>
            <a:r>
              <a:rPr sz="1200" spc="20" dirty="0">
                <a:latin typeface="Times New Roman"/>
                <a:cs typeface="Times New Roman"/>
              </a:rPr>
              <a:t>	</a:t>
            </a:r>
            <a:r>
              <a:rPr sz="1200" spc="20" dirty="0">
                <a:latin typeface="MT Extra"/>
                <a:cs typeface="MT Extra"/>
              </a:rPr>
              <a:t></a:t>
            </a:r>
            <a:r>
              <a:rPr sz="1200" spc="20" dirty="0">
                <a:latin typeface="Times New Roman"/>
                <a:cs typeface="Times New Roman"/>
              </a:rPr>
              <a:t>	</a:t>
            </a:r>
            <a:r>
              <a:rPr sz="1200" spc="20" dirty="0">
                <a:latin typeface="MT Extra"/>
                <a:cs typeface="MT Extra"/>
              </a:rPr>
              <a:t></a:t>
            </a:r>
            <a:endParaRPr sz="1200">
              <a:latin typeface="MT Extra"/>
              <a:cs typeface="MT Extr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168" y="2895648"/>
            <a:ext cx="116649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" dirty="0">
                <a:latin typeface="Times New Roman"/>
                <a:cs typeface="Times New Roman"/>
              </a:rPr>
              <a:t>que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250" i="1" dirty="0">
                <a:latin typeface="Symbol"/>
                <a:cs typeface="Symbol"/>
              </a:rPr>
              <a:t></a:t>
            </a:r>
            <a:r>
              <a:rPr sz="1200" i="1" dirty="0">
                <a:latin typeface="Times New Roman"/>
                <a:cs typeface="Times New Roman"/>
              </a:rPr>
              <a:t>A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25" dirty="0">
                <a:latin typeface="Times New Roman"/>
                <a:cs typeface="Times New Roman"/>
              </a:rPr>
              <a:t> </a:t>
            </a:r>
            <a:r>
              <a:rPr sz="1250" i="1" spc="5" dirty="0">
                <a:latin typeface="Symbol"/>
                <a:cs typeface="Symbol"/>
              </a:rPr>
              <a:t></a:t>
            </a:r>
            <a:r>
              <a:rPr sz="1200" i="1" spc="5" dirty="0">
                <a:latin typeface="Times New Roman"/>
                <a:cs typeface="Times New Roman"/>
              </a:rPr>
              <a:t>B </a:t>
            </a:r>
            <a:r>
              <a:rPr sz="1200" spc="25" dirty="0">
                <a:latin typeface="Symbol"/>
                <a:cs typeface="Symbol"/>
              </a:rPr>
              <a:t></a:t>
            </a:r>
            <a:r>
              <a:rPr sz="1200" spc="-165" dirty="0">
                <a:latin typeface="Times New Roman"/>
                <a:cs typeface="Times New Roman"/>
              </a:rPr>
              <a:t> </a:t>
            </a:r>
            <a:r>
              <a:rPr sz="1200" spc="25" dirty="0">
                <a:latin typeface="Times New Roman"/>
                <a:cs typeface="Times New Roman"/>
              </a:rPr>
              <a:t>0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3568" y="3151609"/>
            <a:ext cx="6829425" cy="6028690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14300" marR="79375" algn="just">
              <a:lnSpc>
                <a:spcPts val="1689"/>
              </a:lnSpc>
              <a:spcBef>
                <a:spcPts val="150"/>
              </a:spcBef>
            </a:pPr>
            <a:r>
              <a:rPr sz="2100" baseline="1984" dirty="0">
                <a:latin typeface="Times New Roman"/>
                <a:cs typeface="Times New Roman"/>
              </a:rPr>
              <a:t>L </a:t>
            </a:r>
            <a:r>
              <a:rPr sz="2100" spc="-7" baseline="1984" dirty="0">
                <a:latin typeface="Times New Roman"/>
                <a:cs typeface="Times New Roman"/>
              </a:rPr>
              <a:t>est stationnaire si la quantité élémentaire </a:t>
            </a:r>
            <a:r>
              <a:rPr sz="1300" b="1" i="1" dirty="0">
                <a:latin typeface="Symbol"/>
                <a:cs typeface="Symbol"/>
              </a:rPr>
              <a:t></a:t>
            </a:r>
            <a:r>
              <a:rPr sz="1200" b="1" i="1" dirty="0">
                <a:latin typeface="Times New Roman"/>
                <a:cs typeface="Times New Roman"/>
              </a:rPr>
              <a:t>L 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50" dirty="0">
                <a:latin typeface="Times New Roman"/>
                <a:cs typeface="Times New Roman"/>
              </a:rPr>
              <a:t> </a:t>
            </a:r>
            <a:r>
              <a:rPr sz="1200" b="1" i="1" spc="30" dirty="0">
                <a:latin typeface="Times New Roman"/>
                <a:cs typeface="Times New Roman"/>
              </a:rPr>
              <a:t>L</a:t>
            </a:r>
            <a:r>
              <a:rPr sz="1200" b="1" spc="30" dirty="0">
                <a:latin typeface="Times New Roman"/>
                <a:cs typeface="Times New Roman"/>
              </a:rPr>
              <a:t>'</a:t>
            </a:r>
            <a:r>
              <a:rPr sz="1200" b="1" spc="30" dirty="0">
                <a:latin typeface="Symbol"/>
                <a:cs typeface="Symbol"/>
              </a:rPr>
              <a:t></a:t>
            </a:r>
            <a:r>
              <a:rPr sz="1200" b="1" i="1" spc="30" dirty="0">
                <a:latin typeface="Times New Roman"/>
                <a:cs typeface="Times New Roman"/>
              </a:rPr>
              <a:t>L </a:t>
            </a:r>
            <a:r>
              <a:rPr sz="2100" baseline="1984" dirty="0">
                <a:latin typeface="Times New Roman"/>
                <a:cs typeface="Times New Roman"/>
              </a:rPr>
              <a:t>est </a:t>
            </a:r>
            <a:r>
              <a:rPr sz="2100" spc="-7" baseline="1984" dirty="0">
                <a:latin typeface="Times New Roman"/>
                <a:cs typeface="Times New Roman"/>
              </a:rPr>
              <a:t>infiniment petite </a:t>
            </a:r>
            <a:r>
              <a:rPr sz="2100" baseline="1984" dirty="0">
                <a:latin typeface="Times New Roman"/>
                <a:cs typeface="Times New Roman"/>
              </a:rPr>
              <a:t>par </a:t>
            </a:r>
            <a:r>
              <a:rPr sz="2100" spc="-7" baseline="1984" dirty="0">
                <a:latin typeface="Times New Roman"/>
                <a:cs typeface="Times New Roman"/>
              </a:rPr>
              <a:t>rapport </a:t>
            </a:r>
            <a:r>
              <a:rPr sz="2100" baseline="1984" dirty="0">
                <a:latin typeface="Times New Roman"/>
                <a:cs typeface="Times New Roman"/>
              </a:rPr>
              <a:t>à </a:t>
            </a:r>
            <a:r>
              <a:rPr sz="2100" spc="-7" baseline="1984" dirty="0">
                <a:latin typeface="Times New Roman"/>
                <a:cs typeface="Times New Roman"/>
              </a:rPr>
              <a:t>la  </a:t>
            </a:r>
            <a:r>
              <a:rPr sz="1400" dirty="0">
                <a:latin typeface="Times New Roman"/>
                <a:cs typeface="Times New Roman"/>
              </a:rPr>
              <a:t>valeur </a:t>
            </a:r>
            <a:r>
              <a:rPr sz="1400" spc="-5" dirty="0">
                <a:latin typeface="Times New Roman"/>
                <a:cs typeface="Times New Roman"/>
              </a:rPr>
              <a:t>supérieur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250" b="1" i="1" spc="-5" dirty="0">
                <a:latin typeface="Symbol"/>
                <a:cs typeface="Symbol"/>
              </a:rPr>
              <a:t></a:t>
            </a:r>
            <a:r>
              <a:rPr sz="1250" b="1" i="1" spc="145" dirty="0">
                <a:latin typeface="Times New Roman"/>
                <a:cs typeface="Times New Roman"/>
              </a:rPr>
              <a:t> </a:t>
            </a:r>
            <a:r>
              <a:rPr sz="1800" spc="22" baseline="48611" dirty="0">
                <a:latin typeface="MT Extra"/>
                <a:cs typeface="MT Extra"/>
              </a:rPr>
              <a:t></a:t>
            </a:r>
            <a:endParaRPr sz="1800" baseline="48611">
              <a:latin typeface="MT Extra"/>
              <a:cs typeface="MT Extra"/>
            </a:endParaRPr>
          </a:p>
          <a:p>
            <a:pPr marL="1609725">
              <a:lnSpc>
                <a:spcPts val="95"/>
              </a:lnSpc>
            </a:pPr>
            <a:r>
              <a:rPr sz="1200" b="1" i="1" spc="40" dirty="0">
                <a:latin typeface="Times New Roman"/>
                <a:cs typeface="Times New Roman"/>
              </a:rPr>
              <a:t>M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850">
              <a:latin typeface="Times New Roman"/>
              <a:cs typeface="Times New Roman"/>
            </a:endParaRPr>
          </a:p>
          <a:p>
            <a:pPr marL="114300" algn="just">
              <a:lnSpc>
                <a:spcPct val="100000"/>
              </a:lnSpc>
            </a:pP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Remarque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685800" marR="87630" indent="-228600" algn="just">
              <a:lnSpc>
                <a:spcPct val="96100"/>
              </a:lnSpc>
              <a:spcBef>
                <a:spcPts val="390"/>
              </a:spcBef>
              <a:buAutoNum type="alphaLcPeriod"/>
              <a:tabLst>
                <a:tab pos="686435" algn="l"/>
              </a:tabLst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étant proportionnel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temps que mettrait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 pour suivre 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trajet donné,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principe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Fermat exprime que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durée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trajet suivi </a:t>
            </a:r>
            <a:r>
              <a:rPr sz="1400" dirty="0">
                <a:latin typeface="Times New Roman"/>
                <a:cs typeface="Times New Roman"/>
              </a:rPr>
              <a:t>par la  </a:t>
            </a:r>
            <a:r>
              <a:rPr sz="1400" spc="-5" dirty="0">
                <a:latin typeface="Times New Roman"/>
                <a:cs typeface="Times New Roman"/>
              </a:rPr>
              <a:t>lumière est stationnaire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rapport aux trajets infiniment voisins.</a:t>
            </a:r>
            <a:endParaRPr sz="1400">
              <a:latin typeface="Times New Roman"/>
              <a:cs typeface="Times New Roman"/>
            </a:endParaRPr>
          </a:p>
          <a:p>
            <a:pPr marL="685800" indent="-229235">
              <a:lnSpc>
                <a:spcPct val="100000"/>
              </a:lnSpc>
              <a:spcBef>
                <a:spcPts val="114"/>
              </a:spcBef>
              <a:buAutoNum type="alphaLcPeriod"/>
              <a:tabLst>
                <a:tab pos="686435" algn="l"/>
                <a:tab pos="4993640" algn="l"/>
                <a:tab pos="5427980" algn="l"/>
              </a:tabLst>
            </a:pPr>
            <a:r>
              <a:rPr sz="1400" spc="-5" dirty="0">
                <a:latin typeface="Times New Roman"/>
                <a:cs typeface="Times New Roman"/>
              </a:rPr>
              <a:t>Dans   milieu   homogène   (n=cte)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et  </a:t>
            </a:r>
            <a:r>
              <a:rPr sz="1400" spc="-5" dirty="0">
                <a:latin typeface="Times New Roman"/>
                <a:cs typeface="Times New Roman"/>
              </a:rPr>
              <a:t>isotrope, </a:t>
            </a:r>
            <a:r>
              <a:rPr sz="1400" spc="1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l’intégrale	</a:t>
            </a:r>
            <a:r>
              <a:rPr sz="2700" b="1" spc="-7" baseline="-12345" dirty="0">
                <a:latin typeface="Symbol"/>
                <a:cs typeface="Symbol"/>
              </a:rPr>
              <a:t></a:t>
            </a:r>
            <a:r>
              <a:rPr sz="2700" b="1" spc="-307" baseline="-1234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ndl	</a:t>
            </a:r>
            <a:r>
              <a:rPr sz="1400" dirty="0">
                <a:latin typeface="Times New Roman"/>
                <a:cs typeface="Times New Roman"/>
              </a:rPr>
              <a:t>ne </a:t>
            </a:r>
            <a:r>
              <a:rPr sz="1400" spc="-5" dirty="0">
                <a:latin typeface="Times New Roman"/>
                <a:cs typeface="Times New Roman"/>
              </a:rPr>
              <a:t>peut </a:t>
            </a:r>
            <a:r>
              <a:rPr sz="1400" dirty="0">
                <a:latin typeface="Times New Roman"/>
                <a:cs typeface="Times New Roman"/>
              </a:rPr>
              <a:t>être</a:t>
            </a:r>
            <a:r>
              <a:rPr sz="1400" spc="3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que</a:t>
            </a:r>
            <a:endParaRPr sz="1400">
              <a:latin typeface="Times New Roman"/>
              <a:cs typeface="Times New Roman"/>
            </a:endParaRPr>
          </a:p>
          <a:p>
            <a:pPr marR="1767205" algn="r">
              <a:lnSpc>
                <a:spcPts val="835"/>
              </a:lnSpc>
              <a:spcBef>
                <a:spcPts val="220"/>
              </a:spcBef>
            </a:pPr>
            <a:r>
              <a:rPr sz="700" b="1" dirty="0">
                <a:latin typeface="Symbol"/>
                <a:cs typeface="Symbol"/>
              </a:rPr>
              <a:t></a:t>
            </a:r>
            <a:endParaRPr sz="700">
              <a:latin typeface="Symbol"/>
              <a:cs typeface="Symbol"/>
            </a:endParaRPr>
          </a:p>
          <a:p>
            <a:pPr marL="685800">
              <a:lnSpc>
                <a:spcPts val="1675"/>
              </a:lnSpc>
            </a:pPr>
            <a:r>
              <a:rPr sz="1400" spc="-5" dirty="0">
                <a:latin typeface="Times New Roman"/>
                <a:cs typeface="Times New Roman"/>
              </a:rPr>
              <a:t>minimale, </a:t>
            </a:r>
            <a:r>
              <a:rPr sz="140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qui implique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propagation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rectiligne.</a:t>
            </a:r>
            <a:endParaRPr sz="1400">
              <a:latin typeface="Times New Roman"/>
              <a:cs typeface="Times New Roman"/>
            </a:endParaRPr>
          </a:p>
          <a:p>
            <a:pPr marL="1185545">
              <a:lnSpc>
                <a:spcPts val="560"/>
              </a:lnSpc>
              <a:spcBef>
                <a:spcPts val="565"/>
              </a:spcBef>
              <a:tabLst>
                <a:tab pos="1734185" algn="l"/>
                <a:tab pos="2185035" algn="l"/>
              </a:tabLst>
            </a:pPr>
            <a:r>
              <a:rPr sz="700" i="1" spc="5" dirty="0">
                <a:latin typeface="Times New Roman"/>
                <a:cs typeface="Times New Roman"/>
              </a:rPr>
              <a:t>B	A	B</a:t>
            </a:r>
            <a:endParaRPr sz="700">
              <a:latin typeface="Times New Roman"/>
              <a:cs typeface="Times New Roman"/>
            </a:endParaRPr>
          </a:p>
          <a:p>
            <a:pPr marL="706755" indent="-250190">
              <a:lnSpc>
                <a:spcPts val="1880"/>
              </a:lnSpc>
              <a:buSzPct val="116666"/>
              <a:buAutoNum type="alphaLcPeriod" startAt="3"/>
              <a:tabLst>
                <a:tab pos="707390" algn="l"/>
              </a:tabLst>
            </a:pPr>
            <a:r>
              <a:rPr sz="1200" spc="5" dirty="0">
                <a:latin typeface="Times New Roman"/>
                <a:cs typeface="Times New Roman"/>
              </a:rPr>
              <a:t>(</a:t>
            </a:r>
            <a:r>
              <a:rPr sz="1200" spc="-190" dirty="0">
                <a:latin typeface="Times New Roman"/>
                <a:cs typeface="Times New Roman"/>
              </a:rPr>
              <a:t> </a:t>
            </a:r>
            <a:r>
              <a:rPr sz="1200" i="1" spc="10" dirty="0">
                <a:latin typeface="Times New Roman"/>
                <a:cs typeface="Times New Roman"/>
              </a:rPr>
              <a:t>AB</a:t>
            </a:r>
            <a:r>
              <a:rPr sz="1200" spc="10" dirty="0">
                <a:latin typeface="Times New Roman"/>
                <a:cs typeface="Times New Roman"/>
              </a:rPr>
              <a:t>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2700" spc="7" baseline="-13888" dirty="0">
                <a:latin typeface="Symbol"/>
                <a:cs typeface="Symbol"/>
              </a:rPr>
              <a:t></a:t>
            </a:r>
            <a:r>
              <a:rPr sz="2700" spc="-412" baseline="-13888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ndl</a:t>
            </a:r>
            <a:r>
              <a:rPr sz="1200" i="1" spc="-10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30" dirty="0">
                <a:latin typeface="Symbol"/>
                <a:cs typeface="Symbol"/>
              </a:rPr>
              <a:t></a:t>
            </a:r>
            <a:r>
              <a:rPr sz="2700" spc="44" baseline="-13888" dirty="0">
                <a:latin typeface="Symbol"/>
                <a:cs typeface="Symbol"/>
              </a:rPr>
              <a:t></a:t>
            </a:r>
            <a:r>
              <a:rPr sz="2700" spc="-405" baseline="-13888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ndl</a:t>
            </a:r>
            <a:r>
              <a:rPr sz="1200" i="1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2700" spc="7" baseline="-13888" dirty="0">
                <a:latin typeface="Symbol"/>
                <a:cs typeface="Symbol"/>
              </a:rPr>
              <a:t></a:t>
            </a:r>
            <a:r>
              <a:rPr sz="2700" spc="-412" baseline="-13888" dirty="0">
                <a:latin typeface="Times New Roman"/>
                <a:cs typeface="Times New Roman"/>
              </a:rPr>
              <a:t> </a:t>
            </a:r>
            <a:r>
              <a:rPr sz="1200" i="1" spc="25" dirty="0">
                <a:latin typeface="Times New Roman"/>
                <a:cs typeface="Times New Roman"/>
              </a:rPr>
              <a:t>n</a:t>
            </a:r>
            <a:r>
              <a:rPr sz="1200" spc="25" dirty="0">
                <a:latin typeface="Times New Roman"/>
                <a:cs typeface="Times New Roman"/>
              </a:rPr>
              <a:t>(</a:t>
            </a:r>
            <a:r>
              <a:rPr sz="1200" spc="25" dirty="0">
                <a:latin typeface="Symbol"/>
                <a:cs typeface="Symbol"/>
              </a:rPr>
              <a:t></a:t>
            </a:r>
            <a:r>
              <a:rPr sz="1200" i="1" spc="25" dirty="0">
                <a:latin typeface="Times New Roman"/>
                <a:cs typeface="Times New Roman"/>
              </a:rPr>
              <a:t>dl</a:t>
            </a:r>
            <a:r>
              <a:rPr sz="1200" spc="25" dirty="0">
                <a:latin typeface="Times New Roman"/>
                <a:cs typeface="Times New Roman"/>
              </a:rPr>
              <a:t>)</a:t>
            </a:r>
            <a:r>
              <a:rPr sz="1200" spc="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Symbol"/>
                <a:cs typeface="Symbol"/>
              </a:rPr>
              <a:t></a:t>
            </a:r>
            <a:r>
              <a:rPr sz="1200" spc="-15" dirty="0">
                <a:latin typeface="Times New Roman"/>
                <a:cs typeface="Times New Roman"/>
              </a:rPr>
              <a:t> </a:t>
            </a:r>
            <a:r>
              <a:rPr sz="1200" spc="10" dirty="0">
                <a:latin typeface="Times New Roman"/>
                <a:cs typeface="Times New Roman"/>
              </a:rPr>
              <a:t>(</a:t>
            </a:r>
            <a:r>
              <a:rPr sz="1200" i="1" spc="10" dirty="0">
                <a:latin typeface="Times New Roman"/>
                <a:cs typeface="Times New Roman"/>
              </a:rPr>
              <a:t>BA</a:t>
            </a:r>
            <a:r>
              <a:rPr sz="1200" spc="10" dirty="0">
                <a:latin typeface="Times New Roman"/>
                <a:cs typeface="Times New Roman"/>
              </a:rPr>
              <a:t>)</a:t>
            </a:r>
            <a:endParaRPr sz="1200">
              <a:latin typeface="Times New Roman"/>
              <a:cs typeface="Times New Roman"/>
            </a:endParaRPr>
          </a:p>
          <a:p>
            <a:pPr marL="1189990">
              <a:lnSpc>
                <a:spcPct val="100000"/>
              </a:lnSpc>
              <a:spcBef>
                <a:spcPts val="240"/>
              </a:spcBef>
              <a:tabLst>
                <a:tab pos="1729739" algn="l"/>
                <a:tab pos="2189480" algn="l"/>
              </a:tabLst>
            </a:pPr>
            <a:r>
              <a:rPr sz="700" i="1" spc="5" dirty="0">
                <a:latin typeface="Times New Roman"/>
                <a:cs typeface="Times New Roman"/>
              </a:rPr>
              <a:t>A	B	A</a:t>
            </a:r>
            <a:endParaRPr sz="700">
              <a:latin typeface="Times New Roman"/>
              <a:cs typeface="Times New Roman"/>
            </a:endParaRPr>
          </a:p>
          <a:p>
            <a:pPr marL="457200">
              <a:lnSpc>
                <a:spcPts val="1635"/>
              </a:lnSpc>
              <a:spcBef>
                <a:spcPts val="370"/>
              </a:spcBef>
              <a:tabLst>
                <a:tab pos="1174750" algn="l"/>
                <a:tab pos="2591435" algn="l"/>
                <a:tab pos="3495675" algn="l"/>
                <a:tab pos="4170679" algn="l"/>
                <a:tab pos="4522470" algn="l"/>
                <a:tab pos="4823460" algn="l"/>
                <a:tab pos="5301615" algn="l"/>
                <a:tab pos="5656580" algn="l"/>
                <a:tab pos="6016625" algn="l"/>
                <a:tab pos="6476365" algn="l"/>
              </a:tabLst>
            </a:pPr>
            <a:r>
              <a:rPr sz="1400" spc="-5" dirty="0">
                <a:latin typeface="Times New Roman"/>
                <a:cs typeface="Times New Roman"/>
              </a:rPr>
              <a:t>Notons	</a:t>
            </a:r>
            <a:r>
              <a:rPr sz="1200" b="1" i="1" spc="50" dirty="0">
                <a:latin typeface="Times New Roman"/>
                <a:cs typeface="Times New Roman"/>
              </a:rPr>
              <a:t>dl</a:t>
            </a:r>
            <a:r>
              <a:rPr sz="1200" b="1" spc="50" dirty="0">
                <a:latin typeface="Times New Roman"/>
                <a:cs typeface="Times New Roman"/>
              </a:rPr>
              <a:t>'</a:t>
            </a:r>
            <a:r>
              <a:rPr sz="1200" b="1" spc="50" dirty="0">
                <a:latin typeface="Symbol"/>
                <a:cs typeface="Symbol"/>
              </a:rPr>
              <a:t></a:t>
            </a:r>
            <a:r>
              <a:rPr sz="1200" b="1" spc="5" dirty="0">
                <a:latin typeface="Times New Roman"/>
                <a:cs typeface="Times New Roman"/>
              </a:rPr>
              <a:t> </a:t>
            </a:r>
            <a:r>
              <a:rPr sz="1200" b="1" spc="35" dirty="0">
                <a:latin typeface="Symbol"/>
                <a:cs typeface="Symbol"/>
              </a:rPr>
              <a:t></a:t>
            </a:r>
            <a:r>
              <a:rPr sz="1200" b="1" i="1" spc="35" dirty="0">
                <a:latin typeface="Times New Roman"/>
                <a:cs typeface="Times New Roman"/>
              </a:rPr>
              <a:t>dl</a:t>
            </a:r>
            <a:r>
              <a:rPr sz="1200" b="1" i="1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l’élément	curviligne	orienté	</a:t>
            </a:r>
            <a:r>
              <a:rPr sz="1400" dirty="0">
                <a:latin typeface="Times New Roman"/>
                <a:cs typeface="Times New Roman"/>
              </a:rPr>
              <a:t>de	B	</a:t>
            </a:r>
            <a:r>
              <a:rPr sz="1400" spc="-5" dirty="0">
                <a:latin typeface="Times New Roman"/>
                <a:cs typeface="Times New Roman"/>
              </a:rPr>
              <a:t>vers	</a:t>
            </a:r>
            <a:r>
              <a:rPr sz="1400" dirty="0">
                <a:latin typeface="Times New Roman"/>
                <a:cs typeface="Times New Roman"/>
              </a:rPr>
              <a:t>A,	on	</a:t>
            </a:r>
            <a:r>
              <a:rPr sz="1400" spc="-5" dirty="0">
                <a:latin typeface="Times New Roman"/>
                <a:cs typeface="Times New Roman"/>
              </a:rPr>
              <a:t>voit	que</a:t>
            </a:r>
            <a:endParaRPr sz="1400">
              <a:latin typeface="Times New Roman"/>
              <a:cs typeface="Times New Roman"/>
            </a:endParaRPr>
          </a:p>
          <a:p>
            <a:pPr marL="476250">
              <a:lnSpc>
                <a:spcPts val="1635"/>
              </a:lnSpc>
            </a:pPr>
            <a:r>
              <a:rPr sz="1150" b="1" spc="10" dirty="0">
                <a:latin typeface="Times New Roman"/>
                <a:cs typeface="Times New Roman"/>
              </a:rPr>
              <a:t>(</a:t>
            </a:r>
            <a:r>
              <a:rPr sz="1150" b="1" spc="-140" dirty="0">
                <a:latin typeface="Times New Roman"/>
                <a:cs typeface="Times New Roman"/>
              </a:rPr>
              <a:t> </a:t>
            </a:r>
            <a:r>
              <a:rPr sz="1150" b="1" i="1" spc="45" dirty="0">
                <a:latin typeface="Times New Roman"/>
                <a:cs typeface="Times New Roman"/>
              </a:rPr>
              <a:t>AB</a:t>
            </a:r>
            <a:r>
              <a:rPr sz="1150" b="1" spc="45" dirty="0">
                <a:latin typeface="Times New Roman"/>
                <a:cs typeface="Times New Roman"/>
              </a:rPr>
              <a:t>)</a:t>
            </a:r>
            <a:r>
              <a:rPr sz="1150" b="1" spc="10" dirty="0">
                <a:latin typeface="Times New Roman"/>
                <a:cs typeface="Times New Roman"/>
              </a:rPr>
              <a:t> </a:t>
            </a:r>
            <a:r>
              <a:rPr sz="1150" b="1" spc="20" dirty="0">
                <a:latin typeface="Symbol"/>
                <a:cs typeface="Symbol"/>
              </a:rPr>
              <a:t></a:t>
            </a:r>
            <a:r>
              <a:rPr sz="1150" b="1" spc="35" dirty="0">
                <a:latin typeface="Times New Roman"/>
                <a:cs typeface="Times New Roman"/>
              </a:rPr>
              <a:t> </a:t>
            </a:r>
            <a:r>
              <a:rPr sz="1150" b="1" spc="45" dirty="0">
                <a:latin typeface="Times New Roman"/>
                <a:cs typeface="Times New Roman"/>
              </a:rPr>
              <a:t>(</a:t>
            </a:r>
            <a:r>
              <a:rPr sz="1150" b="1" i="1" spc="45" dirty="0">
                <a:latin typeface="Times New Roman"/>
                <a:cs typeface="Times New Roman"/>
              </a:rPr>
              <a:t>BA</a:t>
            </a:r>
            <a:r>
              <a:rPr sz="1150" b="1" spc="45" dirty="0">
                <a:latin typeface="Times New Roman"/>
                <a:cs typeface="Times New Roman"/>
              </a:rPr>
              <a:t>)</a:t>
            </a:r>
            <a:r>
              <a:rPr sz="1150" b="1" spc="-1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,comme </a:t>
            </a:r>
            <a:r>
              <a:rPr sz="1400" i="1" spc="-5" dirty="0">
                <a:latin typeface="Times New Roman"/>
                <a:cs typeface="Times New Roman"/>
              </a:rPr>
              <a:t>(AB)</a:t>
            </a:r>
            <a:r>
              <a:rPr sz="1400" i="1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est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stationnaire,</a:t>
            </a:r>
            <a:r>
              <a:rPr sz="1400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(BA)</a:t>
            </a:r>
            <a:r>
              <a:rPr sz="1400" i="1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l’est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aussi.</a:t>
            </a:r>
            <a:endParaRPr sz="1400">
              <a:latin typeface="Times New Roman"/>
              <a:cs typeface="Times New Roman"/>
            </a:endParaRPr>
          </a:p>
          <a:p>
            <a:pPr marL="457200" marR="81280">
              <a:lnSpc>
                <a:spcPts val="1620"/>
              </a:lnSpc>
              <a:spcBef>
                <a:spcPts val="630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trajet suivi par la lumière </a:t>
            </a:r>
            <a:r>
              <a:rPr sz="1400" dirty="0">
                <a:latin typeface="Times New Roman"/>
                <a:cs typeface="Times New Roman"/>
              </a:rPr>
              <a:t>ne </a:t>
            </a:r>
            <a:r>
              <a:rPr sz="1400" spc="-5" dirty="0">
                <a:latin typeface="Times New Roman"/>
                <a:cs typeface="Times New Roman"/>
              </a:rPr>
              <a:t>dépend </a:t>
            </a:r>
            <a:r>
              <a:rPr sz="1400" dirty="0">
                <a:latin typeface="Times New Roman"/>
                <a:cs typeface="Times New Roman"/>
              </a:rPr>
              <a:t>pas du </a:t>
            </a:r>
            <a:r>
              <a:rPr sz="1400" spc="-5" dirty="0">
                <a:latin typeface="Times New Roman"/>
                <a:cs typeface="Times New Roman"/>
              </a:rPr>
              <a:t>sens du chemin parcouru, </a:t>
            </a:r>
            <a:r>
              <a:rPr sz="1400" u="sng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c’est le </a:t>
            </a:r>
            <a:r>
              <a:rPr sz="1400" dirty="0">
                <a:solidFill>
                  <a:srgbClr val="993300"/>
                </a:solidFill>
                <a:latin typeface="Times New Roman"/>
                <a:cs typeface="Times New Roman"/>
              </a:rPr>
              <a:t> </a:t>
            </a:r>
            <a:r>
              <a:rPr sz="1400" u="sng" spc="-5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principe </a:t>
            </a:r>
            <a:r>
              <a:rPr sz="1400" u="sng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de </a:t>
            </a:r>
            <a:r>
              <a:rPr sz="1400" u="sng" spc="-5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retour inverse </a:t>
            </a:r>
            <a:r>
              <a:rPr sz="1400" u="sng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de </a:t>
            </a:r>
            <a:r>
              <a:rPr sz="1400" u="sng" spc="-5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la</a:t>
            </a:r>
            <a:r>
              <a:rPr sz="1400" u="sng" spc="10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u="sng" spc="-5" dirty="0">
                <a:solidFill>
                  <a:srgbClr val="993300"/>
                </a:solidFill>
                <a:uFill>
                  <a:solidFill>
                    <a:srgbClr val="993300"/>
                  </a:solidFill>
                </a:uFill>
                <a:latin typeface="Times New Roman"/>
                <a:cs typeface="Times New Roman"/>
              </a:rPr>
              <a:t>lumière</a:t>
            </a:r>
            <a:r>
              <a:rPr sz="1400" spc="-5" dirty="0">
                <a:solidFill>
                  <a:srgbClr val="993300"/>
                </a:solidFill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950">
              <a:latin typeface="Times New Roman"/>
              <a:cs typeface="Times New Roman"/>
            </a:endParaRPr>
          </a:p>
          <a:p>
            <a:pPr marL="562610" algn="just">
              <a:lnSpc>
                <a:spcPct val="100000"/>
              </a:lnSpc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2. </a:t>
            </a:r>
            <a:r>
              <a:rPr sz="1400" b="1" dirty="0">
                <a:solidFill>
                  <a:srgbClr val="0000FF"/>
                </a:solidFill>
                <a:latin typeface="Times New Roman"/>
                <a:cs typeface="Times New Roman"/>
              </a:rPr>
              <a:t>Le principe </a:t>
            </a:r>
            <a:r>
              <a:rPr sz="14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de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Fermat contient les lois</a:t>
            </a:r>
            <a:r>
              <a:rPr sz="1400" b="1" spc="8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Snell-Descartes</a:t>
            </a:r>
            <a:endParaRPr sz="1400">
              <a:latin typeface="Times New Roman"/>
              <a:cs typeface="Times New Roman"/>
            </a:endParaRPr>
          </a:p>
          <a:p>
            <a:pPr marL="342900" marR="87630" indent="220979" algn="just">
              <a:lnSpc>
                <a:spcPct val="96000"/>
              </a:lnSpc>
              <a:spcBef>
                <a:spcPts val="390"/>
              </a:spcBef>
            </a:pPr>
            <a:r>
              <a:rPr sz="1400" spc="-5" dirty="0">
                <a:latin typeface="Times New Roman"/>
                <a:cs typeface="Times New Roman"/>
              </a:rPr>
              <a:t>Les lois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réflexion étaient </a:t>
            </a:r>
            <a:r>
              <a:rPr sz="1400" spc="-10" dirty="0">
                <a:latin typeface="Times New Roman"/>
                <a:cs typeface="Times New Roman"/>
              </a:rPr>
              <a:t>connues </a:t>
            </a:r>
            <a:r>
              <a:rPr sz="1400" spc="-5" dirty="0">
                <a:latin typeface="Times New Roman"/>
                <a:cs typeface="Times New Roman"/>
              </a:rPr>
              <a:t>des grecs,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lois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réfraction furent  découvertes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10" dirty="0">
                <a:latin typeface="Times New Roman"/>
                <a:cs typeface="Times New Roman"/>
              </a:rPr>
              <a:t>Ibn </a:t>
            </a:r>
            <a:r>
              <a:rPr sz="1400" spc="-5" dirty="0">
                <a:latin typeface="Times New Roman"/>
                <a:cs typeface="Times New Roman"/>
              </a:rPr>
              <a:t>Haytem, puis retrouvées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Snell, puis Descartes, elles permettent 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déterminer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1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réfracté lorsque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lumière traverse un dioptre (Lois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réfraction)  </a:t>
            </a:r>
            <a:r>
              <a:rPr sz="1400" dirty="0">
                <a:latin typeface="Times New Roman"/>
                <a:cs typeface="Times New Roman"/>
              </a:rPr>
              <a:t>ou le </a:t>
            </a:r>
            <a:r>
              <a:rPr sz="1400" spc="-5" dirty="0">
                <a:latin typeface="Times New Roman"/>
                <a:cs typeface="Times New Roman"/>
              </a:rPr>
              <a:t>rayon réfléchi sur un miroir </a:t>
            </a:r>
            <a:r>
              <a:rPr sz="1400" spc="-10" dirty="0">
                <a:latin typeface="Times New Roman"/>
                <a:cs typeface="Times New Roman"/>
              </a:rPr>
              <a:t>(Lois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réflexion)</a:t>
            </a:r>
            <a:endParaRPr sz="1400">
              <a:latin typeface="Times New Roman"/>
              <a:cs typeface="Times New Roman"/>
            </a:endParaRPr>
          </a:p>
          <a:p>
            <a:pPr marL="342900" algn="just">
              <a:lnSpc>
                <a:spcPct val="100000"/>
              </a:lnSpc>
              <a:spcBef>
                <a:spcPts val="325"/>
              </a:spcBef>
            </a:pPr>
            <a:r>
              <a:rPr sz="1400" b="1" dirty="0">
                <a:latin typeface="Times New Roman"/>
                <a:cs typeface="Times New Roman"/>
              </a:rPr>
              <a:t>1. </a:t>
            </a:r>
            <a:r>
              <a:rPr sz="1400" b="1" spc="-5" dirty="0">
                <a:latin typeface="Times New Roman"/>
                <a:cs typeface="Times New Roman"/>
              </a:rPr>
              <a:t>Lois </a:t>
            </a:r>
            <a:r>
              <a:rPr sz="1400" b="1" dirty="0">
                <a:latin typeface="Times New Roman"/>
                <a:cs typeface="Times New Roman"/>
              </a:rPr>
              <a:t>de</a:t>
            </a:r>
            <a:r>
              <a:rPr sz="1400" b="1" spc="40" dirty="0">
                <a:latin typeface="Times New Roman"/>
                <a:cs typeface="Times New Roman"/>
              </a:rPr>
              <a:t> </a:t>
            </a:r>
            <a:r>
              <a:rPr sz="1400" b="1" spc="-5" dirty="0">
                <a:latin typeface="Times New Roman"/>
                <a:cs typeface="Times New Roman"/>
              </a:rPr>
              <a:t>réfraction</a:t>
            </a:r>
            <a:endParaRPr sz="1400">
              <a:latin typeface="Times New Roman"/>
              <a:cs typeface="Times New Roman"/>
            </a:endParaRPr>
          </a:p>
          <a:p>
            <a:pPr marL="342900" marR="81915" indent="220979" algn="just">
              <a:lnSpc>
                <a:spcPct val="96100"/>
              </a:lnSpc>
              <a:spcBef>
                <a:spcPts val="390"/>
              </a:spcBef>
            </a:pPr>
            <a:r>
              <a:rPr sz="1400" spc="-5" dirty="0">
                <a:latin typeface="Times New Roman"/>
                <a:cs typeface="Times New Roman"/>
              </a:rPr>
              <a:t>Soient deux points </a:t>
            </a:r>
            <a:r>
              <a:rPr sz="1400" spc="10" dirty="0">
                <a:latin typeface="Times New Roman"/>
                <a:cs typeface="Times New Roman"/>
              </a:rPr>
              <a:t>A</a:t>
            </a:r>
            <a:r>
              <a:rPr sz="1350" spc="15" baseline="-9259" dirty="0">
                <a:latin typeface="Times New Roman"/>
                <a:cs typeface="Times New Roman"/>
              </a:rPr>
              <a:t>1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350" spc="-7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situés dans deux milieux </a:t>
            </a:r>
            <a:r>
              <a:rPr sz="1400" spc="-10" dirty="0">
                <a:latin typeface="Times New Roman"/>
                <a:cs typeface="Times New Roman"/>
              </a:rPr>
              <a:t>(1) </a:t>
            </a:r>
            <a:r>
              <a:rPr sz="1400" dirty="0">
                <a:latin typeface="Times New Roman"/>
                <a:cs typeface="Times New Roman"/>
              </a:rPr>
              <a:t>et (2) </a:t>
            </a:r>
            <a:r>
              <a:rPr sz="1400" spc="-5" dirty="0">
                <a:latin typeface="Times New Roman"/>
                <a:cs typeface="Times New Roman"/>
              </a:rPr>
              <a:t>transparents,  homogènes, séparés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une surface </a:t>
            </a:r>
            <a:r>
              <a:rPr sz="1400" dirty="0">
                <a:latin typeface="Times New Roman"/>
                <a:cs typeface="Times New Roman"/>
              </a:rPr>
              <a:t>S, le </a:t>
            </a:r>
            <a:r>
              <a:rPr sz="1400" spc="-5" dirty="0">
                <a:latin typeface="Times New Roman"/>
                <a:cs typeface="Times New Roman"/>
              </a:rPr>
              <a:t>trajets </a:t>
            </a:r>
            <a:r>
              <a:rPr sz="1400" spc="15" dirty="0">
                <a:latin typeface="Times New Roman"/>
                <a:cs typeface="Times New Roman"/>
              </a:rPr>
              <a:t>A</a:t>
            </a:r>
            <a:r>
              <a:rPr sz="1350" spc="22" baseline="-9259" dirty="0">
                <a:latin typeface="Times New Roman"/>
                <a:cs typeface="Times New Roman"/>
              </a:rPr>
              <a:t>1</a:t>
            </a:r>
            <a:r>
              <a:rPr sz="1400" spc="15" dirty="0">
                <a:latin typeface="Times New Roman"/>
                <a:cs typeface="Times New Roman"/>
              </a:rPr>
              <a:t>I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350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suivi </a:t>
            </a:r>
            <a:r>
              <a:rPr sz="1400" dirty="0">
                <a:latin typeface="Times New Roman"/>
                <a:cs typeface="Times New Roman"/>
              </a:rPr>
              <a:t>par la </a:t>
            </a:r>
            <a:r>
              <a:rPr sz="1400" spc="-5" dirty="0">
                <a:latin typeface="Times New Roman"/>
                <a:cs typeface="Times New Roman"/>
              </a:rPr>
              <a:t>lumière comporte  deux portions rectilignes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350" spc="7" baseline="-9259" dirty="0"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I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milieu </a:t>
            </a:r>
            <a:r>
              <a:rPr sz="1400" dirty="0">
                <a:latin typeface="Times New Roman"/>
                <a:cs typeface="Times New Roman"/>
              </a:rPr>
              <a:t>(1) </a:t>
            </a:r>
            <a:r>
              <a:rPr sz="1400" spc="-5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I </a:t>
            </a:r>
            <a:r>
              <a:rPr sz="1400" spc="5" dirty="0">
                <a:latin typeface="Times New Roman"/>
                <a:cs typeface="Times New Roman"/>
              </a:rPr>
              <a:t>A</a:t>
            </a:r>
            <a:r>
              <a:rPr sz="1350" spc="7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dans le milieu</a:t>
            </a:r>
            <a:r>
              <a:rPr sz="1400" spc="-11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(2)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14172" y="324484"/>
            <a:ext cx="2724593" cy="20291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697320" y="2756444"/>
            <a:ext cx="108585" cy="25400"/>
          </a:xfrm>
          <a:custGeom>
            <a:avLst/>
            <a:gdLst/>
            <a:ahLst/>
            <a:cxnLst/>
            <a:rect l="l" t="t" r="r" b="b"/>
            <a:pathLst>
              <a:path w="108585" h="25400">
                <a:moveTo>
                  <a:pt x="82967" y="0"/>
                </a:moveTo>
                <a:lnTo>
                  <a:pt x="87022" y="9356"/>
                </a:lnTo>
                <a:lnTo>
                  <a:pt x="0" y="9356"/>
                </a:lnTo>
                <a:lnTo>
                  <a:pt x="0" y="15701"/>
                </a:lnTo>
                <a:lnTo>
                  <a:pt x="87022" y="15701"/>
                </a:lnTo>
                <a:lnTo>
                  <a:pt x="82967" y="25365"/>
                </a:lnTo>
                <a:lnTo>
                  <a:pt x="108553" y="12688"/>
                </a:lnTo>
                <a:lnTo>
                  <a:pt x="829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922803" y="2756444"/>
            <a:ext cx="231775" cy="25400"/>
          </a:xfrm>
          <a:custGeom>
            <a:avLst/>
            <a:gdLst/>
            <a:ahLst/>
            <a:cxnLst/>
            <a:rect l="l" t="t" r="r" b="b"/>
            <a:pathLst>
              <a:path w="231775" h="25400">
                <a:moveTo>
                  <a:pt x="206562" y="0"/>
                </a:moveTo>
                <a:lnTo>
                  <a:pt x="210617" y="9356"/>
                </a:lnTo>
                <a:lnTo>
                  <a:pt x="0" y="9356"/>
                </a:lnTo>
                <a:lnTo>
                  <a:pt x="0" y="15701"/>
                </a:lnTo>
                <a:lnTo>
                  <a:pt x="210617" y="15701"/>
                </a:lnTo>
                <a:lnTo>
                  <a:pt x="206562" y="25365"/>
                </a:lnTo>
                <a:lnTo>
                  <a:pt x="231780" y="12688"/>
                </a:lnTo>
                <a:lnTo>
                  <a:pt x="2065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69370" y="2756444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20" h="25400">
                <a:moveTo>
                  <a:pt x="83258" y="0"/>
                </a:moveTo>
                <a:lnTo>
                  <a:pt x="87313" y="9356"/>
                </a:lnTo>
                <a:lnTo>
                  <a:pt x="0" y="9356"/>
                </a:lnTo>
                <a:lnTo>
                  <a:pt x="0" y="15701"/>
                </a:lnTo>
                <a:lnTo>
                  <a:pt x="87313" y="15701"/>
                </a:lnTo>
                <a:lnTo>
                  <a:pt x="83258" y="25365"/>
                </a:lnTo>
                <a:lnTo>
                  <a:pt x="108603" y="12688"/>
                </a:lnTo>
                <a:lnTo>
                  <a:pt x="83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03305" y="2756444"/>
            <a:ext cx="240665" cy="25400"/>
          </a:xfrm>
          <a:custGeom>
            <a:avLst/>
            <a:gdLst/>
            <a:ahLst/>
            <a:cxnLst/>
            <a:rect l="l" t="t" r="r" b="b"/>
            <a:pathLst>
              <a:path w="240664" h="25400">
                <a:moveTo>
                  <a:pt x="214926" y="0"/>
                </a:moveTo>
                <a:lnTo>
                  <a:pt x="218981" y="9356"/>
                </a:lnTo>
                <a:lnTo>
                  <a:pt x="0" y="9356"/>
                </a:lnTo>
                <a:lnTo>
                  <a:pt x="0" y="15701"/>
                </a:lnTo>
                <a:lnTo>
                  <a:pt x="218981" y="15701"/>
                </a:lnTo>
                <a:lnTo>
                  <a:pt x="214926" y="25365"/>
                </a:lnTo>
                <a:lnTo>
                  <a:pt x="240271" y="12688"/>
                </a:lnTo>
                <a:lnTo>
                  <a:pt x="21492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044374" y="3061051"/>
            <a:ext cx="137160" cy="25400"/>
          </a:xfrm>
          <a:custGeom>
            <a:avLst/>
            <a:gdLst/>
            <a:ahLst/>
            <a:cxnLst/>
            <a:rect l="l" t="t" r="r" b="b"/>
            <a:pathLst>
              <a:path w="137160" h="25400">
                <a:moveTo>
                  <a:pt x="112062" y="0"/>
                </a:moveTo>
                <a:lnTo>
                  <a:pt x="116010" y="9404"/>
                </a:lnTo>
                <a:lnTo>
                  <a:pt x="0" y="9404"/>
                </a:lnTo>
                <a:lnTo>
                  <a:pt x="0" y="15773"/>
                </a:lnTo>
                <a:lnTo>
                  <a:pt x="116010" y="15773"/>
                </a:lnTo>
                <a:lnTo>
                  <a:pt x="112062" y="25166"/>
                </a:lnTo>
                <a:lnTo>
                  <a:pt x="136972" y="12441"/>
                </a:lnTo>
                <a:lnTo>
                  <a:pt x="1120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582343" y="3061051"/>
            <a:ext cx="137160" cy="25400"/>
          </a:xfrm>
          <a:custGeom>
            <a:avLst/>
            <a:gdLst/>
            <a:ahLst/>
            <a:cxnLst/>
            <a:rect l="l" t="t" r="r" b="b"/>
            <a:pathLst>
              <a:path w="137159" h="25400">
                <a:moveTo>
                  <a:pt x="112062" y="0"/>
                </a:moveTo>
                <a:lnTo>
                  <a:pt x="116010" y="9404"/>
                </a:lnTo>
                <a:lnTo>
                  <a:pt x="0" y="9404"/>
                </a:lnTo>
                <a:lnTo>
                  <a:pt x="0" y="15773"/>
                </a:lnTo>
                <a:lnTo>
                  <a:pt x="116010" y="15773"/>
                </a:lnTo>
                <a:lnTo>
                  <a:pt x="112062" y="25166"/>
                </a:lnTo>
                <a:lnTo>
                  <a:pt x="136972" y="12441"/>
                </a:lnTo>
                <a:lnTo>
                  <a:pt x="1120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15301" y="3545825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19" h="26035">
                <a:moveTo>
                  <a:pt x="83320" y="0"/>
                </a:moveTo>
                <a:lnTo>
                  <a:pt x="87377" y="9380"/>
                </a:lnTo>
                <a:lnTo>
                  <a:pt x="0" y="9380"/>
                </a:lnTo>
                <a:lnTo>
                  <a:pt x="0" y="15740"/>
                </a:lnTo>
                <a:lnTo>
                  <a:pt x="87377" y="15740"/>
                </a:lnTo>
                <a:lnTo>
                  <a:pt x="83320" y="25428"/>
                </a:lnTo>
                <a:lnTo>
                  <a:pt x="108917" y="12720"/>
                </a:lnTo>
                <a:lnTo>
                  <a:pt x="833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045661" y="3545825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19" h="26035">
                <a:moveTo>
                  <a:pt x="83308" y="0"/>
                </a:moveTo>
                <a:lnTo>
                  <a:pt x="87365" y="9380"/>
                </a:lnTo>
                <a:lnTo>
                  <a:pt x="0" y="9380"/>
                </a:lnTo>
                <a:lnTo>
                  <a:pt x="0" y="15740"/>
                </a:lnTo>
                <a:lnTo>
                  <a:pt x="87365" y="15740"/>
                </a:lnTo>
                <a:lnTo>
                  <a:pt x="83308" y="25428"/>
                </a:lnTo>
                <a:lnTo>
                  <a:pt x="108917" y="12720"/>
                </a:lnTo>
                <a:lnTo>
                  <a:pt x="833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342723" y="3545825"/>
            <a:ext cx="232410" cy="26034"/>
          </a:xfrm>
          <a:custGeom>
            <a:avLst/>
            <a:gdLst/>
            <a:ahLst/>
            <a:cxnLst/>
            <a:rect l="l" t="t" r="r" b="b"/>
            <a:pathLst>
              <a:path w="232410" h="26035">
                <a:moveTo>
                  <a:pt x="206907" y="0"/>
                </a:moveTo>
                <a:lnTo>
                  <a:pt x="210710" y="9380"/>
                </a:lnTo>
                <a:lnTo>
                  <a:pt x="0" y="9380"/>
                </a:lnTo>
                <a:lnTo>
                  <a:pt x="0" y="15740"/>
                </a:lnTo>
                <a:lnTo>
                  <a:pt x="210710" y="15740"/>
                </a:lnTo>
                <a:lnTo>
                  <a:pt x="206907" y="25428"/>
                </a:lnTo>
                <a:lnTo>
                  <a:pt x="232263" y="12720"/>
                </a:lnTo>
                <a:lnTo>
                  <a:pt x="20690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28042" y="3545825"/>
            <a:ext cx="73025" cy="26034"/>
          </a:xfrm>
          <a:custGeom>
            <a:avLst/>
            <a:gdLst/>
            <a:ahLst/>
            <a:cxnLst/>
            <a:rect l="l" t="t" r="r" b="b"/>
            <a:pathLst>
              <a:path w="73025" h="26035">
                <a:moveTo>
                  <a:pt x="47416" y="0"/>
                </a:moveTo>
                <a:lnTo>
                  <a:pt x="51473" y="9380"/>
                </a:lnTo>
                <a:lnTo>
                  <a:pt x="0" y="9380"/>
                </a:lnTo>
                <a:lnTo>
                  <a:pt x="0" y="15740"/>
                </a:lnTo>
                <a:lnTo>
                  <a:pt x="51473" y="15740"/>
                </a:lnTo>
                <a:lnTo>
                  <a:pt x="47416" y="25428"/>
                </a:lnTo>
                <a:lnTo>
                  <a:pt x="73026" y="12720"/>
                </a:lnTo>
                <a:lnTo>
                  <a:pt x="474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320842" y="3545825"/>
            <a:ext cx="108585" cy="26034"/>
          </a:xfrm>
          <a:custGeom>
            <a:avLst/>
            <a:gdLst/>
            <a:ahLst/>
            <a:cxnLst/>
            <a:rect l="l" t="t" r="r" b="b"/>
            <a:pathLst>
              <a:path w="108585" h="26035">
                <a:moveTo>
                  <a:pt x="83041" y="0"/>
                </a:moveTo>
                <a:lnTo>
                  <a:pt x="87098" y="9380"/>
                </a:lnTo>
                <a:lnTo>
                  <a:pt x="0" y="9380"/>
                </a:lnTo>
                <a:lnTo>
                  <a:pt x="0" y="15740"/>
                </a:lnTo>
                <a:lnTo>
                  <a:pt x="87098" y="15740"/>
                </a:lnTo>
                <a:lnTo>
                  <a:pt x="83041" y="25428"/>
                </a:lnTo>
                <a:lnTo>
                  <a:pt x="108524" y="12720"/>
                </a:lnTo>
                <a:lnTo>
                  <a:pt x="8304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59252" y="3545825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20" h="26035">
                <a:moveTo>
                  <a:pt x="83295" y="0"/>
                </a:moveTo>
                <a:lnTo>
                  <a:pt x="87352" y="9380"/>
                </a:lnTo>
                <a:lnTo>
                  <a:pt x="0" y="9380"/>
                </a:lnTo>
                <a:lnTo>
                  <a:pt x="0" y="15740"/>
                </a:lnTo>
                <a:lnTo>
                  <a:pt x="87352" y="15740"/>
                </a:lnTo>
                <a:lnTo>
                  <a:pt x="83295" y="25428"/>
                </a:lnTo>
                <a:lnTo>
                  <a:pt x="108905" y="12720"/>
                </a:lnTo>
                <a:lnTo>
                  <a:pt x="8329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064795" y="3545825"/>
            <a:ext cx="240665" cy="26034"/>
          </a:xfrm>
          <a:custGeom>
            <a:avLst/>
            <a:gdLst/>
            <a:ahLst/>
            <a:cxnLst/>
            <a:rect l="l" t="t" r="r" b="b"/>
            <a:pathLst>
              <a:path w="240664" h="26035">
                <a:moveTo>
                  <a:pt x="215021" y="0"/>
                </a:moveTo>
                <a:lnTo>
                  <a:pt x="219078" y="9380"/>
                </a:lnTo>
                <a:lnTo>
                  <a:pt x="0" y="9380"/>
                </a:lnTo>
                <a:lnTo>
                  <a:pt x="0" y="15740"/>
                </a:lnTo>
                <a:lnTo>
                  <a:pt x="219078" y="15740"/>
                </a:lnTo>
                <a:lnTo>
                  <a:pt x="215021" y="25428"/>
                </a:lnTo>
                <a:lnTo>
                  <a:pt x="240377" y="12720"/>
                </a:lnTo>
                <a:lnTo>
                  <a:pt x="21502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558229" y="3545825"/>
            <a:ext cx="73025" cy="26034"/>
          </a:xfrm>
          <a:custGeom>
            <a:avLst/>
            <a:gdLst/>
            <a:ahLst/>
            <a:cxnLst/>
            <a:rect l="l" t="t" r="r" b="b"/>
            <a:pathLst>
              <a:path w="73025" h="26035">
                <a:moveTo>
                  <a:pt x="47669" y="0"/>
                </a:moveTo>
                <a:lnTo>
                  <a:pt x="51473" y="9380"/>
                </a:lnTo>
                <a:lnTo>
                  <a:pt x="0" y="9380"/>
                </a:lnTo>
                <a:lnTo>
                  <a:pt x="0" y="15740"/>
                </a:lnTo>
                <a:lnTo>
                  <a:pt x="51473" y="15740"/>
                </a:lnTo>
                <a:lnTo>
                  <a:pt x="47669" y="25428"/>
                </a:lnTo>
                <a:lnTo>
                  <a:pt x="73026" y="12720"/>
                </a:lnTo>
                <a:lnTo>
                  <a:pt x="4766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2631801" y="4106530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19" h="26035">
                <a:moveTo>
                  <a:pt x="83348" y="0"/>
                </a:moveTo>
                <a:lnTo>
                  <a:pt x="87405" y="9380"/>
                </a:lnTo>
                <a:lnTo>
                  <a:pt x="0" y="9380"/>
                </a:lnTo>
                <a:lnTo>
                  <a:pt x="0" y="15740"/>
                </a:lnTo>
                <a:lnTo>
                  <a:pt x="87405" y="15740"/>
                </a:lnTo>
                <a:lnTo>
                  <a:pt x="83348" y="25428"/>
                </a:lnTo>
                <a:lnTo>
                  <a:pt x="108632" y="12720"/>
                </a:lnTo>
                <a:lnTo>
                  <a:pt x="833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24042" y="4106530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19" h="26035">
                <a:moveTo>
                  <a:pt x="83031" y="0"/>
                </a:moveTo>
                <a:lnTo>
                  <a:pt x="87088" y="9380"/>
                </a:lnTo>
                <a:lnTo>
                  <a:pt x="0" y="9380"/>
                </a:lnTo>
                <a:lnTo>
                  <a:pt x="0" y="15740"/>
                </a:lnTo>
                <a:lnTo>
                  <a:pt x="87088" y="15740"/>
                </a:lnTo>
                <a:lnTo>
                  <a:pt x="83031" y="25428"/>
                </a:lnTo>
                <a:lnTo>
                  <a:pt x="108620" y="12720"/>
                </a:lnTo>
                <a:lnTo>
                  <a:pt x="830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3467034" y="4106530"/>
            <a:ext cx="73660" cy="26034"/>
          </a:xfrm>
          <a:custGeom>
            <a:avLst/>
            <a:gdLst/>
            <a:ahLst/>
            <a:cxnLst/>
            <a:rect l="l" t="t" r="r" b="b"/>
            <a:pathLst>
              <a:path w="73660" h="26035">
                <a:moveTo>
                  <a:pt x="47805" y="0"/>
                </a:moveTo>
                <a:lnTo>
                  <a:pt x="51609" y="9380"/>
                </a:lnTo>
                <a:lnTo>
                  <a:pt x="0" y="9380"/>
                </a:lnTo>
                <a:lnTo>
                  <a:pt x="0" y="15740"/>
                </a:lnTo>
                <a:lnTo>
                  <a:pt x="51609" y="15740"/>
                </a:lnTo>
                <a:lnTo>
                  <a:pt x="47805" y="25428"/>
                </a:lnTo>
                <a:lnTo>
                  <a:pt x="73039" y="12720"/>
                </a:lnTo>
                <a:lnTo>
                  <a:pt x="4780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3929995" y="4106530"/>
            <a:ext cx="108585" cy="26034"/>
          </a:xfrm>
          <a:custGeom>
            <a:avLst/>
            <a:gdLst/>
            <a:ahLst/>
            <a:cxnLst/>
            <a:rect l="l" t="t" r="r" b="b"/>
            <a:pathLst>
              <a:path w="108585" h="26035">
                <a:moveTo>
                  <a:pt x="83056" y="0"/>
                </a:moveTo>
                <a:lnTo>
                  <a:pt x="87114" y="9380"/>
                </a:lnTo>
                <a:lnTo>
                  <a:pt x="0" y="9380"/>
                </a:lnTo>
                <a:lnTo>
                  <a:pt x="0" y="15740"/>
                </a:lnTo>
                <a:lnTo>
                  <a:pt x="87114" y="15740"/>
                </a:lnTo>
                <a:lnTo>
                  <a:pt x="83056" y="25428"/>
                </a:lnTo>
                <a:lnTo>
                  <a:pt x="108544" y="12720"/>
                </a:lnTo>
                <a:lnTo>
                  <a:pt x="830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4119694" y="4106530"/>
            <a:ext cx="232410" cy="26034"/>
          </a:xfrm>
          <a:custGeom>
            <a:avLst/>
            <a:gdLst/>
            <a:ahLst/>
            <a:cxnLst/>
            <a:rect l="l" t="t" r="r" b="b"/>
            <a:pathLst>
              <a:path w="232410" h="26035">
                <a:moveTo>
                  <a:pt x="206690" y="0"/>
                </a:moveTo>
                <a:lnTo>
                  <a:pt x="210494" y="9380"/>
                </a:lnTo>
                <a:lnTo>
                  <a:pt x="0" y="9380"/>
                </a:lnTo>
                <a:lnTo>
                  <a:pt x="0" y="15740"/>
                </a:lnTo>
                <a:lnTo>
                  <a:pt x="210494" y="15740"/>
                </a:lnTo>
                <a:lnTo>
                  <a:pt x="206690" y="25428"/>
                </a:lnTo>
                <a:lnTo>
                  <a:pt x="231924" y="12720"/>
                </a:lnTo>
                <a:lnTo>
                  <a:pt x="2066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4747120" y="4106530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20" h="26035">
                <a:moveTo>
                  <a:pt x="83310" y="0"/>
                </a:moveTo>
                <a:lnTo>
                  <a:pt x="87367" y="9380"/>
                </a:lnTo>
                <a:lnTo>
                  <a:pt x="0" y="9380"/>
                </a:lnTo>
                <a:lnTo>
                  <a:pt x="0" y="15740"/>
                </a:lnTo>
                <a:lnTo>
                  <a:pt x="87367" y="15740"/>
                </a:lnTo>
                <a:lnTo>
                  <a:pt x="83310" y="25428"/>
                </a:lnTo>
                <a:lnTo>
                  <a:pt x="108670" y="12720"/>
                </a:lnTo>
                <a:lnTo>
                  <a:pt x="8331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945314" y="4106530"/>
            <a:ext cx="240665" cy="26034"/>
          </a:xfrm>
          <a:custGeom>
            <a:avLst/>
            <a:gdLst/>
            <a:ahLst/>
            <a:cxnLst/>
            <a:rect l="l" t="t" r="r" b="b"/>
            <a:pathLst>
              <a:path w="240664" h="26035">
                <a:moveTo>
                  <a:pt x="215059" y="0"/>
                </a:moveTo>
                <a:lnTo>
                  <a:pt x="218863" y="9380"/>
                </a:lnTo>
                <a:lnTo>
                  <a:pt x="0" y="9380"/>
                </a:lnTo>
                <a:lnTo>
                  <a:pt x="0" y="15740"/>
                </a:lnTo>
                <a:lnTo>
                  <a:pt x="218863" y="15740"/>
                </a:lnTo>
                <a:lnTo>
                  <a:pt x="215059" y="25428"/>
                </a:lnTo>
                <a:lnTo>
                  <a:pt x="240420" y="12720"/>
                </a:lnTo>
                <a:lnTo>
                  <a:pt x="21505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26626" y="4665406"/>
            <a:ext cx="109855" cy="25400"/>
          </a:xfrm>
          <a:custGeom>
            <a:avLst/>
            <a:gdLst/>
            <a:ahLst/>
            <a:cxnLst/>
            <a:rect l="l" t="t" r="r" b="b"/>
            <a:pathLst>
              <a:path w="109855" h="25400">
                <a:moveTo>
                  <a:pt x="83745" y="0"/>
                </a:moveTo>
                <a:lnTo>
                  <a:pt x="87993" y="9497"/>
                </a:lnTo>
                <a:lnTo>
                  <a:pt x="0" y="9497"/>
                </a:lnTo>
                <a:lnTo>
                  <a:pt x="0" y="15637"/>
                </a:lnTo>
                <a:lnTo>
                  <a:pt x="87993" y="15637"/>
                </a:lnTo>
                <a:lnTo>
                  <a:pt x="83745" y="25134"/>
                </a:lnTo>
                <a:lnTo>
                  <a:pt x="109535" y="12567"/>
                </a:lnTo>
                <a:lnTo>
                  <a:pt x="8374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868071" y="4781632"/>
            <a:ext cx="245745" cy="1009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500" b="1" spc="-5" dirty="0">
                <a:latin typeface="Times New Roman"/>
                <a:cs typeface="Times New Roman"/>
              </a:rPr>
              <a:t>(</a:t>
            </a:r>
            <a:r>
              <a:rPr sz="500" b="1" spc="-60" dirty="0">
                <a:latin typeface="Times New Roman"/>
                <a:cs typeface="Times New Roman"/>
              </a:rPr>
              <a:t> </a:t>
            </a:r>
            <a:r>
              <a:rPr sz="500" b="1" i="1" spc="-5" dirty="0">
                <a:latin typeface="Times New Roman"/>
                <a:cs typeface="Times New Roman"/>
              </a:rPr>
              <a:t>i</a:t>
            </a:r>
            <a:r>
              <a:rPr sz="500" b="1" i="1" spc="-60" dirty="0">
                <a:latin typeface="Times New Roman"/>
                <a:cs typeface="Times New Roman"/>
              </a:rPr>
              <a:t> </a:t>
            </a:r>
            <a:r>
              <a:rPr sz="500" b="1" spc="-10" dirty="0">
                <a:latin typeface="Symbol"/>
                <a:cs typeface="Symbol"/>
              </a:rPr>
              <a:t></a:t>
            </a:r>
            <a:r>
              <a:rPr sz="500" b="1" spc="-85" dirty="0">
                <a:latin typeface="Times New Roman"/>
                <a:cs typeface="Times New Roman"/>
              </a:rPr>
              <a:t> </a:t>
            </a:r>
            <a:r>
              <a:rPr sz="500" b="1" spc="-10" dirty="0">
                <a:latin typeface="Times New Roman"/>
                <a:cs typeface="Times New Roman"/>
              </a:rPr>
              <a:t>1</a:t>
            </a:r>
            <a:r>
              <a:rPr sz="500" b="1" spc="-90" dirty="0">
                <a:latin typeface="Times New Roman"/>
                <a:cs typeface="Times New Roman"/>
              </a:rPr>
              <a:t> </a:t>
            </a:r>
            <a:r>
              <a:rPr sz="500" b="1" spc="-5" dirty="0">
                <a:latin typeface="Times New Roman"/>
                <a:cs typeface="Times New Roman"/>
              </a:rPr>
              <a:t>,</a:t>
            </a:r>
            <a:r>
              <a:rPr sz="500" b="1" spc="-70" dirty="0">
                <a:latin typeface="Times New Roman"/>
                <a:cs typeface="Times New Roman"/>
              </a:rPr>
              <a:t> </a:t>
            </a:r>
            <a:r>
              <a:rPr sz="500" b="1" spc="-10" dirty="0">
                <a:latin typeface="Times New Roman"/>
                <a:cs typeface="Times New Roman"/>
              </a:rPr>
              <a:t>2</a:t>
            </a:r>
            <a:r>
              <a:rPr sz="500" b="1" spc="-70" dirty="0">
                <a:latin typeface="Times New Roman"/>
                <a:cs typeface="Times New Roman"/>
              </a:rPr>
              <a:t> </a:t>
            </a:r>
            <a:r>
              <a:rPr sz="500" b="1" spc="-5" dirty="0">
                <a:latin typeface="Times New Roman"/>
                <a:cs typeface="Times New Roman"/>
              </a:rPr>
              <a:t>)</a:t>
            </a:r>
            <a:endParaRPr sz="500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712772" y="4665696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20" h="25400">
                <a:moveTo>
                  <a:pt x="83325" y="0"/>
                </a:moveTo>
                <a:lnTo>
                  <a:pt x="87352" y="9404"/>
                </a:lnTo>
                <a:lnTo>
                  <a:pt x="0" y="9404"/>
                </a:lnTo>
                <a:lnTo>
                  <a:pt x="0" y="15773"/>
                </a:lnTo>
                <a:lnTo>
                  <a:pt x="87352" y="15773"/>
                </a:lnTo>
                <a:lnTo>
                  <a:pt x="83325" y="25166"/>
                </a:lnTo>
                <a:lnTo>
                  <a:pt x="108724" y="12441"/>
                </a:lnTo>
                <a:lnTo>
                  <a:pt x="833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5170600" y="4665696"/>
            <a:ext cx="108585" cy="25400"/>
          </a:xfrm>
          <a:custGeom>
            <a:avLst/>
            <a:gdLst/>
            <a:ahLst/>
            <a:cxnLst/>
            <a:rect l="l" t="t" r="r" b="b"/>
            <a:pathLst>
              <a:path w="108585" h="25400">
                <a:moveTo>
                  <a:pt x="83016" y="0"/>
                </a:moveTo>
                <a:lnTo>
                  <a:pt x="87043" y="9404"/>
                </a:lnTo>
                <a:lnTo>
                  <a:pt x="0" y="9404"/>
                </a:lnTo>
                <a:lnTo>
                  <a:pt x="0" y="15773"/>
                </a:lnTo>
                <a:lnTo>
                  <a:pt x="87043" y="15773"/>
                </a:lnTo>
                <a:lnTo>
                  <a:pt x="83016" y="25166"/>
                </a:lnTo>
                <a:lnTo>
                  <a:pt x="108410" y="12441"/>
                </a:lnTo>
                <a:lnTo>
                  <a:pt x="8301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5957372" y="4665406"/>
            <a:ext cx="108585" cy="25400"/>
          </a:xfrm>
          <a:custGeom>
            <a:avLst/>
            <a:gdLst/>
            <a:ahLst/>
            <a:cxnLst/>
            <a:rect l="l" t="t" r="r" b="b"/>
            <a:pathLst>
              <a:path w="108585" h="25400">
                <a:moveTo>
                  <a:pt x="83080" y="0"/>
                </a:moveTo>
                <a:lnTo>
                  <a:pt x="87110" y="9497"/>
                </a:lnTo>
                <a:lnTo>
                  <a:pt x="0" y="9497"/>
                </a:lnTo>
                <a:lnTo>
                  <a:pt x="0" y="15637"/>
                </a:lnTo>
                <a:lnTo>
                  <a:pt x="87110" y="15637"/>
                </a:lnTo>
                <a:lnTo>
                  <a:pt x="83080" y="25134"/>
                </a:lnTo>
                <a:lnTo>
                  <a:pt x="108506" y="12567"/>
                </a:lnTo>
                <a:lnTo>
                  <a:pt x="8308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141517" y="4665406"/>
            <a:ext cx="226060" cy="25400"/>
          </a:xfrm>
          <a:custGeom>
            <a:avLst/>
            <a:gdLst/>
            <a:ahLst/>
            <a:cxnLst/>
            <a:rect l="l" t="t" r="r" b="b"/>
            <a:pathLst>
              <a:path w="226060" h="25400">
                <a:moveTo>
                  <a:pt x="200883" y="0"/>
                </a:moveTo>
                <a:lnTo>
                  <a:pt x="204598" y="9497"/>
                </a:lnTo>
                <a:lnTo>
                  <a:pt x="0" y="9497"/>
                </a:lnTo>
                <a:lnTo>
                  <a:pt x="0" y="15637"/>
                </a:lnTo>
                <a:lnTo>
                  <a:pt x="204598" y="15637"/>
                </a:lnTo>
                <a:lnTo>
                  <a:pt x="200883" y="25134"/>
                </a:lnTo>
                <a:lnTo>
                  <a:pt x="225983" y="12567"/>
                </a:lnTo>
                <a:lnTo>
                  <a:pt x="2008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137809" y="4661274"/>
            <a:ext cx="490220" cy="20637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150" b="1" i="1" spc="30" dirty="0">
                <a:latin typeface="Times New Roman"/>
                <a:cs typeface="Times New Roman"/>
              </a:rPr>
              <a:t>A </a:t>
            </a:r>
            <a:r>
              <a:rPr sz="1150" b="1" i="1" spc="15" dirty="0">
                <a:latin typeface="Times New Roman"/>
                <a:cs typeface="Times New Roman"/>
              </a:rPr>
              <a:t>I </a:t>
            </a:r>
            <a:r>
              <a:rPr sz="1150" b="1" spc="20" dirty="0">
                <a:latin typeface="Symbol"/>
                <a:cs typeface="Symbol"/>
              </a:rPr>
              <a:t></a:t>
            </a:r>
            <a:r>
              <a:rPr sz="1150" b="1" spc="140" dirty="0">
                <a:latin typeface="Times New Roman"/>
                <a:cs typeface="Times New Roman"/>
              </a:rPr>
              <a:t> </a:t>
            </a:r>
            <a:r>
              <a:rPr sz="1150" b="1" spc="20" dirty="0">
                <a:latin typeface="Times New Roman"/>
                <a:cs typeface="Times New Roman"/>
              </a:rPr>
              <a:t>0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6236381" y="4761346"/>
            <a:ext cx="50165" cy="1314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700" b="1" i="1" spc="-5" dirty="0">
                <a:latin typeface="Times New Roman"/>
                <a:cs typeface="Times New Roman"/>
              </a:rPr>
              <a:t>i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55168" y="4645383"/>
            <a:ext cx="566674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75640" algn="l"/>
              </a:tabLst>
            </a:pPr>
            <a:r>
              <a:rPr sz="2100" baseline="1984" dirty="0">
                <a:latin typeface="Times New Roman"/>
                <a:cs typeface="Times New Roman"/>
              </a:rPr>
              <a:t>Or</a:t>
            </a:r>
            <a:r>
              <a:rPr sz="2100" spc="150" baseline="1984" dirty="0">
                <a:latin typeface="Times New Roman"/>
                <a:cs typeface="Times New Roman"/>
              </a:rPr>
              <a:t> </a:t>
            </a:r>
            <a:r>
              <a:rPr sz="1725" b="1" i="1" spc="15" baseline="4830" dirty="0">
                <a:latin typeface="Times New Roman"/>
                <a:cs typeface="Times New Roman"/>
              </a:rPr>
              <a:t>U</a:t>
            </a:r>
            <a:r>
              <a:rPr sz="1725" b="1" i="1" spc="-44" baseline="4830" dirty="0">
                <a:latin typeface="Times New Roman"/>
                <a:cs typeface="Times New Roman"/>
              </a:rPr>
              <a:t> </a:t>
            </a:r>
            <a:r>
              <a:rPr sz="700" b="1" i="1" spc="-5" dirty="0">
                <a:latin typeface="Times New Roman"/>
                <a:cs typeface="Times New Roman"/>
              </a:rPr>
              <a:t>i	</a:t>
            </a:r>
            <a:r>
              <a:rPr sz="2100" baseline="1984" dirty="0">
                <a:latin typeface="Times New Roman"/>
                <a:cs typeface="Times New Roman"/>
              </a:rPr>
              <a:t>est un </a:t>
            </a:r>
            <a:r>
              <a:rPr sz="2100" spc="-7" baseline="1984" dirty="0">
                <a:latin typeface="Times New Roman"/>
                <a:cs typeface="Times New Roman"/>
              </a:rPr>
              <a:t>vecteur </a:t>
            </a:r>
            <a:r>
              <a:rPr sz="2100" baseline="1984" dirty="0">
                <a:latin typeface="Times New Roman"/>
                <a:cs typeface="Times New Roman"/>
              </a:rPr>
              <a:t>de </a:t>
            </a:r>
            <a:r>
              <a:rPr sz="2100" spc="-7" baseline="1984" dirty="0">
                <a:latin typeface="Times New Roman"/>
                <a:cs typeface="Times New Roman"/>
              </a:rPr>
              <a:t>module constant (unitaire), donc </a:t>
            </a:r>
            <a:r>
              <a:rPr sz="1800" b="1" i="1" spc="15" baseline="4629" dirty="0">
                <a:latin typeface="Times New Roman"/>
                <a:cs typeface="Times New Roman"/>
              </a:rPr>
              <a:t>U </a:t>
            </a:r>
            <a:r>
              <a:rPr sz="700" b="1" i="1" dirty="0">
                <a:latin typeface="Times New Roman"/>
                <a:cs typeface="Times New Roman"/>
              </a:rPr>
              <a:t>i </a:t>
            </a:r>
            <a:r>
              <a:rPr sz="1800" b="1" spc="7" baseline="4629" dirty="0">
                <a:latin typeface="Symbol"/>
                <a:cs typeface="Symbol"/>
              </a:rPr>
              <a:t></a:t>
            </a:r>
            <a:r>
              <a:rPr sz="1800" b="1" spc="7" baseline="4629" dirty="0">
                <a:latin typeface="Times New Roman"/>
                <a:cs typeface="Times New Roman"/>
              </a:rPr>
              <a:t> </a:t>
            </a:r>
            <a:r>
              <a:rPr sz="1800" b="1" i="1" spc="60" baseline="4629" dirty="0">
                <a:latin typeface="Times New Roman"/>
                <a:cs typeface="Times New Roman"/>
              </a:rPr>
              <a:t>dU </a:t>
            </a:r>
            <a:r>
              <a:rPr sz="700" b="1" i="1" dirty="0">
                <a:latin typeface="Times New Roman"/>
                <a:cs typeface="Times New Roman"/>
              </a:rPr>
              <a:t>i </a:t>
            </a:r>
            <a:r>
              <a:rPr sz="2100" baseline="1984" dirty="0">
                <a:latin typeface="Times New Roman"/>
                <a:cs typeface="Times New Roman"/>
              </a:rPr>
              <a:t>, </a:t>
            </a:r>
            <a:r>
              <a:rPr sz="2100" spc="-7" baseline="1984" dirty="0">
                <a:latin typeface="Times New Roman"/>
                <a:cs typeface="Times New Roman"/>
              </a:rPr>
              <a:t>donc </a:t>
            </a:r>
            <a:r>
              <a:rPr sz="1725" b="1" i="1" spc="97" baseline="4830" dirty="0">
                <a:latin typeface="Times New Roman"/>
                <a:cs typeface="Times New Roman"/>
              </a:rPr>
              <a:t>dU</a:t>
            </a:r>
            <a:r>
              <a:rPr sz="1725" b="1" i="1" spc="-75" baseline="4830" dirty="0">
                <a:latin typeface="Times New Roman"/>
                <a:cs typeface="Times New Roman"/>
              </a:rPr>
              <a:t> </a:t>
            </a:r>
            <a:r>
              <a:rPr sz="700" b="1" i="1" spc="-5" dirty="0">
                <a:latin typeface="Times New Roman"/>
                <a:cs typeface="Times New Roman"/>
              </a:rPr>
              <a:t>i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3589248" y="5238736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20" h="26035">
                <a:moveTo>
                  <a:pt x="83394" y="0"/>
                </a:moveTo>
                <a:lnTo>
                  <a:pt x="87439" y="9380"/>
                </a:lnTo>
                <a:lnTo>
                  <a:pt x="0" y="9380"/>
                </a:lnTo>
                <a:lnTo>
                  <a:pt x="0" y="15740"/>
                </a:lnTo>
                <a:lnTo>
                  <a:pt x="87439" y="15740"/>
                </a:lnTo>
                <a:lnTo>
                  <a:pt x="83394" y="25428"/>
                </a:lnTo>
                <a:lnTo>
                  <a:pt x="108600" y="12720"/>
                </a:lnTo>
                <a:lnTo>
                  <a:pt x="8339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081206" y="5238736"/>
            <a:ext cx="109220" cy="26034"/>
          </a:xfrm>
          <a:custGeom>
            <a:avLst/>
            <a:gdLst/>
            <a:ahLst/>
            <a:cxnLst/>
            <a:rect l="l" t="t" r="r" b="b"/>
            <a:pathLst>
              <a:path w="109220" h="26035">
                <a:moveTo>
                  <a:pt x="83077" y="0"/>
                </a:moveTo>
                <a:lnTo>
                  <a:pt x="87123" y="9380"/>
                </a:lnTo>
                <a:lnTo>
                  <a:pt x="0" y="9380"/>
                </a:lnTo>
                <a:lnTo>
                  <a:pt x="0" y="15740"/>
                </a:lnTo>
                <a:lnTo>
                  <a:pt x="87123" y="15740"/>
                </a:lnTo>
                <a:lnTo>
                  <a:pt x="83077" y="25428"/>
                </a:lnTo>
                <a:lnTo>
                  <a:pt x="108600" y="12720"/>
                </a:lnTo>
                <a:lnTo>
                  <a:pt x="830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424427" y="5238736"/>
            <a:ext cx="73025" cy="26034"/>
          </a:xfrm>
          <a:custGeom>
            <a:avLst/>
            <a:gdLst/>
            <a:ahLst/>
            <a:cxnLst/>
            <a:rect l="l" t="t" r="r" b="b"/>
            <a:pathLst>
              <a:path w="73025" h="26035">
                <a:moveTo>
                  <a:pt x="47278" y="0"/>
                </a:moveTo>
                <a:lnTo>
                  <a:pt x="51323" y="9380"/>
                </a:lnTo>
                <a:lnTo>
                  <a:pt x="0" y="9380"/>
                </a:lnTo>
                <a:lnTo>
                  <a:pt x="0" y="15740"/>
                </a:lnTo>
                <a:lnTo>
                  <a:pt x="51323" y="15740"/>
                </a:lnTo>
                <a:lnTo>
                  <a:pt x="47278" y="25428"/>
                </a:lnTo>
                <a:lnTo>
                  <a:pt x="72813" y="12720"/>
                </a:lnTo>
                <a:lnTo>
                  <a:pt x="4727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304434" y="5749006"/>
            <a:ext cx="135255" cy="25400"/>
          </a:xfrm>
          <a:custGeom>
            <a:avLst/>
            <a:gdLst/>
            <a:ahLst/>
            <a:cxnLst/>
            <a:rect l="l" t="t" r="r" b="b"/>
            <a:pathLst>
              <a:path w="135254" h="25400">
                <a:moveTo>
                  <a:pt x="109582" y="0"/>
                </a:moveTo>
                <a:lnTo>
                  <a:pt x="113464" y="9404"/>
                </a:lnTo>
                <a:lnTo>
                  <a:pt x="0" y="9404"/>
                </a:lnTo>
                <a:lnTo>
                  <a:pt x="0" y="15465"/>
                </a:lnTo>
                <a:lnTo>
                  <a:pt x="113464" y="15465"/>
                </a:lnTo>
                <a:lnTo>
                  <a:pt x="109582" y="24870"/>
                </a:lnTo>
                <a:lnTo>
                  <a:pt x="134958" y="12441"/>
                </a:lnTo>
                <a:lnTo>
                  <a:pt x="109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417068" y="4809006"/>
            <a:ext cx="6725920" cy="1150620"/>
          </a:xfrm>
          <a:prstGeom prst="rect">
            <a:avLst/>
          </a:prstGeom>
        </p:spPr>
        <p:txBody>
          <a:bodyPr vert="horz" wrap="square" lIns="0" tIns="13271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45"/>
              </a:spcBef>
            </a:pPr>
            <a:r>
              <a:rPr sz="1400" dirty="0">
                <a:latin typeface="Times New Roman"/>
                <a:cs typeface="Times New Roman"/>
              </a:rPr>
              <a:t>dL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devient</a:t>
            </a:r>
            <a:endParaRPr sz="1400">
              <a:latin typeface="Times New Roman"/>
              <a:cs typeface="Times New Roman"/>
            </a:endParaRPr>
          </a:p>
          <a:p>
            <a:pPr marL="2635250">
              <a:lnSpc>
                <a:spcPct val="100000"/>
              </a:lnSpc>
              <a:spcBef>
                <a:spcPts val="815"/>
              </a:spcBef>
            </a:pPr>
            <a:r>
              <a:rPr sz="1800" b="1" i="1" spc="37" baseline="4629" dirty="0">
                <a:latin typeface="Times New Roman"/>
                <a:cs typeface="Times New Roman"/>
              </a:rPr>
              <a:t>dL</a:t>
            </a:r>
            <a:r>
              <a:rPr sz="1800" b="1" i="1" spc="-120" baseline="4629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</a:t>
            </a:r>
            <a:r>
              <a:rPr sz="1800" b="1" spc="-44" baseline="4629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(</a:t>
            </a:r>
            <a:r>
              <a:rPr sz="1800" b="1" i="1" spc="15" baseline="4629" dirty="0">
                <a:latin typeface="Times New Roman"/>
                <a:cs typeface="Times New Roman"/>
              </a:rPr>
              <a:t>n</a:t>
            </a:r>
            <a:r>
              <a:rPr sz="1050" b="1" spc="15" baseline="-15873" dirty="0">
                <a:latin typeface="Times New Roman"/>
                <a:cs typeface="Times New Roman"/>
              </a:rPr>
              <a:t>1</a:t>
            </a:r>
            <a:r>
              <a:rPr sz="1050" b="1" spc="-150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225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180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</a:t>
            </a:r>
            <a:r>
              <a:rPr sz="1800" b="1" spc="-75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20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15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dirty="0">
                <a:latin typeface="Times New Roman"/>
                <a:cs typeface="Times New Roman"/>
              </a:rPr>
              <a:t> </a:t>
            </a:r>
            <a:r>
              <a:rPr sz="1800" b="1" baseline="4629" dirty="0">
                <a:latin typeface="Times New Roman"/>
                <a:cs typeface="Times New Roman"/>
              </a:rPr>
              <a:t>)</a:t>
            </a:r>
            <a:r>
              <a:rPr sz="1800" b="1" i="1" baseline="4629" dirty="0">
                <a:latin typeface="Times New Roman"/>
                <a:cs typeface="Times New Roman"/>
              </a:rPr>
              <a:t>d</a:t>
            </a:r>
            <a:r>
              <a:rPr sz="1800" b="1" i="1" spc="-179" baseline="4629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endParaRPr sz="1800" baseline="4629">
              <a:latin typeface="Times New Roman"/>
              <a:cs typeface="Times New Roman"/>
            </a:endParaRPr>
          </a:p>
          <a:p>
            <a:pPr marL="50800" marR="43180">
              <a:lnSpc>
                <a:spcPct val="107900"/>
              </a:lnSpc>
              <a:spcBef>
                <a:spcPts val="350"/>
              </a:spcBef>
            </a:pPr>
            <a:r>
              <a:rPr sz="1400" dirty="0">
                <a:latin typeface="Times New Roman"/>
                <a:cs typeface="Times New Roman"/>
              </a:rPr>
              <a:t>Si A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r>
              <a:rPr sz="1400" dirty="0">
                <a:latin typeface="Times New Roman"/>
                <a:cs typeface="Times New Roman"/>
              </a:rPr>
              <a:t>I 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350" spc="-7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est un </a:t>
            </a:r>
            <a:r>
              <a:rPr sz="140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lumineux, (principe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Fermat) </a:t>
            </a:r>
            <a:r>
              <a:rPr sz="1400" dirty="0">
                <a:latin typeface="Times New Roman"/>
                <a:cs typeface="Times New Roman"/>
              </a:rPr>
              <a:t>, L </a:t>
            </a:r>
            <a:r>
              <a:rPr sz="1400" spc="-5" dirty="0">
                <a:latin typeface="Times New Roman"/>
                <a:cs typeface="Times New Roman"/>
              </a:rPr>
              <a:t>est extremum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rapport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tout  trajet infiniment voisin </a:t>
            </a:r>
            <a:r>
              <a:rPr sz="1400" dirty="0">
                <a:latin typeface="Times New Roman"/>
                <a:cs typeface="Times New Roman"/>
              </a:rPr>
              <a:t>de L. </a:t>
            </a:r>
            <a:r>
              <a:rPr sz="1400" spc="-5" dirty="0">
                <a:latin typeface="Times New Roman"/>
                <a:cs typeface="Times New Roman"/>
              </a:rPr>
              <a:t>Donc dL=0 quelque soit</a:t>
            </a:r>
            <a:r>
              <a:rPr sz="1400" spc="-225" dirty="0">
                <a:latin typeface="Times New Roman"/>
                <a:cs typeface="Times New Roman"/>
              </a:rPr>
              <a:t> </a:t>
            </a:r>
            <a:r>
              <a:rPr sz="1150" b="1" dirty="0">
                <a:latin typeface="Times New Roman"/>
                <a:cs typeface="Times New Roman"/>
              </a:rPr>
              <a:t>dI </a:t>
            </a:r>
            <a:r>
              <a:rPr sz="1400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642828" y="6026770"/>
            <a:ext cx="108585" cy="26034"/>
          </a:xfrm>
          <a:custGeom>
            <a:avLst/>
            <a:gdLst/>
            <a:ahLst/>
            <a:cxnLst/>
            <a:rect l="l" t="t" r="r" b="b"/>
            <a:pathLst>
              <a:path w="108584" h="26035">
                <a:moveTo>
                  <a:pt x="83009" y="0"/>
                </a:moveTo>
                <a:lnTo>
                  <a:pt x="87035" y="9380"/>
                </a:lnTo>
                <a:lnTo>
                  <a:pt x="0" y="9380"/>
                </a:lnTo>
                <a:lnTo>
                  <a:pt x="0" y="15740"/>
                </a:lnTo>
                <a:lnTo>
                  <a:pt x="87035" y="15740"/>
                </a:lnTo>
                <a:lnTo>
                  <a:pt x="83009" y="25428"/>
                </a:lnTo>
                <a:lnTo>
                  <a:pt x="108401" y="12720"/>
                </a:lnTo>
                <a:lnTo>
                  <a:pt x="83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133750" y="6026770"/>
            <a:ext cx="108585" cy="26034"/>
          </a:xfrm>
          <a:custGeom>
            <a:avLst/>
            <a:gdLst/>
            <a:ahLst/>
            <a:cxnLst/>
            <a:rect l="l" t="t" r="r" b="b"/>
            <a:pathLst>
              <a:path w="108584" h="26035">
                <a:moveTo>
                  <a:pt x="83009" y="0"/>
                </a:moveTo>
                <a:lnTo>
                  <a:pt x="86733" y="9380"/>
                </a:lnTo>
                <a:lnTo>
                  <a:pt x="0" y="9380"/>
                </a:lnTo>
                <a:lnTo>
                  <a:pt x="0" y="15740"/>
                </a:lnTo>
                <a:lnTo>
                  <a:pt x="86733" y="15740"/>
                </a:lnTo>
                <a:lnTo>
                  <a:pt x="83009" y="25428"/>
                </a:lnTo>
                <a:lnTo>
                  <a:pt x="108099" y="12720"/>
                </a:lnTo>
                <a:lnTo>
                  <a:pt x="830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 txBox="1"/>
          <p:nvPr/>
        </p:nvSpPr>
        <p:spPr>
          <a:xfrm>
            <a:off x="453576" y="6033432"/>
            <a:ext cx="890269" cy="2089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800" b="1" i="1" spc="-15" baseline="4629" dirty="0">
                <a:latin typeface="Times New Roman"/>
                <a:cs typeface="Times New Roman"/>
              </a:rPr>
              <a:t>n</a:t>
            </a:r>
            <a:r>
              <a:rPr sz="1050" b="1" spc="-15" baseline="-15873" dirty="0">
                <a:latin typeface="Times New Roman"/>
                <a:cs typeface="Times New Roman"/>
              </a:rPr>
              <a:t>1</a:t>
            </a:r>
            <a:r>
              <a:rPr sz="1050" b="1" spc="-150" baseline="-15873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U</a:t>
            </a:r>
            <a:r>
              <a:rPr sz="1800" b="1" i="1" spc="-225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1</a:t>
            </a:r>
            <a:r>
              <a:rPr sz="700" b="1" spc="165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</a:t>
            </a:r>
            <a:r>
              <a:rPr sz="1800" b="1" spc="-82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20" baseline="-15873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U</a:t>
            </a:r>
            <a:r>
              <a:rPr sz="1800" b="1" i="1" spc="-157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41" name="object 41"/>
          <p:cNvSpPr/>
          <p:nvPr/>
        </p:nvSpPr>
        <p:spPr>
          <a:xfrm>
            <a:off x="5956069" y="6026501"/>
            <a:ext cx="135255" cy="25400"/>
          </a:xfrm>
          <a:custGeom>
            <a:avLst/>
            <a:gdLst/>
            <a:ahLst/>
            <a:cxnLst/>
            <a:rect l="l" t="t" r="r" b="b"/>
            <a:pathLst>
              <a:path w="135254" h="25400">
                <a:moveTo>
                  <a:pt x="109582" y="0"/>
                </a:moveTo>
                <a:lnTo>
                  <a:pt x="113464" y="9404"/>
                </a:lnTo>
                <a:lnTo>
                  <a:pt x="0" y="9404"/>
                </a:lnTo>
                <a:lnTo>
                  <a:pt x="0" y="15465"/>
                </a:lnTo>
                <a:lnTo>
                  <a:pt x="113464" y="15465"/>
                </a:lnTo>
                <a:lnTo>
                  <a:pt x="109582" y="24870"/>
                </a:lnTo>
                <a:lnTo>
                  <a:pt x="134958" y="12441"/>
                </a:lnTo>
                <a:lnTo>
                  <a:pt x="1095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 txBox="1"/>
          <p:nvPr/>
        </p:nvSpPr>
        <p:spPr>
          <a:xfrm>
            <a:off x="1433830" y="5997320"/>
            <a:ext cx="56730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514215" algn="l"/>
              </a:tabLst>
            </a:pP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2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donc </a:t>
            </a:r>
            <a:r>
              <a:rPr sz="1400" spc="22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un 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vecteur 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normal 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2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l’ensemble 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des </a:t>
            </a:r>
            <a:r>
              <a:rPr sz="1400" spc="229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vecteurs	</a:t>
            </a:r>
            <a:r>
              <a:rPr sz="1150" b="1" dirty="0">
                <a:latin typeface="Times New Roman"/>
                <a:cs typeface="Times New Roman"/>
              </a:rPr>
              <a:t>dI </a:t>
            </a:r>
            <a:r>
              <a:rPr sz="1400" dirty="0">
                <a:latin typeface="Times New Roman"/>
                <a:cs typeface="Times New Roman"/>
              </a:rPr>
              <a:t>,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c’est-à-dire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3" name="object 43"/>
          <p:cNvSpPr/>
          <p:nvPr/>
        </p:nvSpPr>
        <p:spPr>
          <a:xfrm>
            <a:off x="3326465" y="6741704"/>
            <a:ext cx="108585" cy="25400"/>
          </a:xfrm>
          <a:custGeom>
            <a:avLst/>
            <a:gdLst/>
            <a:ahLst/>
            <a:cxnLst/>
            <a:rect l="l" t="t" r="r" b="b"/>
            <a:pathLst>
              <a:path w="108585" h="25400">
                <a:moveTo>
                  <a:pt x="83070" y="0"/>
                </a:moveTo>
                <a:lnTo>
                  <a:pt x="87099" y="9356"/>
                </a:lnTo>
                <a:lnTo>
                  <a:pt x="0" y="9356"/>
                </a:lnTo>
                <a:lnTo>
                  <a:pt x="0" y="15701"/>
                </a:lnTo>
                <a:lnTo>
                  <a:pt x="87099" y="15701"/>
                </a:lnTo>
                <a:lnTo>
                  <a:pt x="83070" y="25365"/>
                </a:lnTo>
                <a:lnTo>
                  <a:pt x="108480" y="12688"/>
                </a:lnTo>
                <a:lnTo>
                  <a:pt x="83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3817746" y="6741704"/>
            <a:ext cx="108585" cy="25400"/>
          </a:xfrm>
          <a:custGeom>
            <a:avLst/>
            <a:gdLst/>
            <a:ahLst/>
            <a:cxnLst/>
            <a:rect l="l" t="t" r="r" b="b"/>
            <a:pathLst>
              <a:path w="108585" h="25400">
                <a:moveTo>
                  <a:pt x="83070" y="0"/>
                </a:moveTo>
                <a:lnTo>
                  <a:pt x="86797" y="9356"/>
                </a:lnTo>
                <a:lnTo>
                  <a:pt x="0" y="9356"/>
                </a:lnTo>
                <a:lnTo>
                  <a:pt x="0" y="15701"/>
                </a:lnTo>
                <a:lnTo>
                  <a:pt x="86797" y="15701"/>
                </a:lnTo>
                <a:lnTo>
                  <a:pt x="83070" y="25365"/>
                </a:lnTo>
                <a:lnTo>
                  <a:pt x="108178" y="12688"/>
                </a:lnTo>
                <a:lnTo>
                  <a:pt x="8307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245569" y="6741511"/>
            <a:ext cx="130175" cy="25400"/>
          </a:xfrm>
          <a:custGeom>
            <a:avLst/>
            <a:gdLst/>
            <a:ahLst/>
            <a:cxnLst/>
            <a:rect l="l" t="t" r="r" b="b"/>
            <a:pathLst>
              <a:path w="130175" h="25400">
                <a:moveTo>
                  <a:pt x="104296" y="0"/>
                </a:moveTo>
                <a:lnTo>
                  <a:pt x="108273" y="9404"/>
                </a:lnTo>
                <a:lnTo>
                  <a:pt x="0" y="9404"/>
                </a:lnTo>
                <a:lnTo>
                  <a:pt x="0" y="15773"/>
                </a:lnTo>
                <a:lnTo>
                  <a:pt x="108273" y="15773"/>
                </a:lnTo>
                <a:lnTo>
                  <a:pt x="104296" y="25166"/>
                </a:lnTo>
                <a:lnTo>
                  <a:pt x="129696" y="12441"/>
                </a:lnTo>
                <a:lnTo>
                  <a:pt x="10429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433210" y="7046504"/>
            <a:ext cx="109855" cy="25400"/>
          </a:xfrm>
          <a:custGeom>
            <a:avLst/>
            <a:gdLst/>
            <a:ahLst/>
            <a:cxnLst/>
            <a:rect l="l" t="t" r="r" b="b"/>
            <a:pathLst>
              <a:path w="109855" h="25400">
                <a:moveTo>
                  <a:pt x="84177" y="0"/>
                </a:moveTo>
                <a:lnTo>
                  <a:pt x="88142" y="9356"/>
                </a:lnTo>
                <a:lnTo>
                  <a:pt x="0" y="9356"/>
                </a:lnTo>
                <a:lnTo>
                  <a:pt x="0" y="15701"/>
                </a:lnTo>
                <a:lnTo>
                  <a:pt x="88142" y="15701"/>
                </a:lnTo>
                <a:lnTo>
                  <a:pt x="84177" y="25365"/>
                </a:lnTo>
                <a:lnTo>
                  <a:pt x="109797" y="12688"/>
                </a:lnTo>
                <a:lnTo>
                  <a:pt x="8417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680254" y="7046504"/>
            <a:ext cx="109855" cy="25400"/>
          </a:xfrm>
          <a:custGeom>
            <a:avLst/>
            <a:gdLst/>
            <a:ahLst/>
            <a:cxnLst/>
            <a:rect l="l" t="t" r="r" b="b"/>
            <a:pathLst>
              <a:path w="109855" h="25400">
                <a:moveTo>
                  <a:pt x="83868" y="0"/>
                </a:moveTo>
                <a:lnTo>
                  <a:pt x="87833" y="9356"/>
                </a:lnTo>
                <a:lnTo>
                  <a:pt x="0" y="9356"/>
                </a:lnTo>
                <a:lnTo>
                  <a:pt x="0" y="15701"/>
                </a:lnTo>
                <a:lnTo>
                  <a:pt x="87833" y="15701"/>
                </a:lnTo>
                <a:lnTo>
                  <a:pt x="83868" y="25365"/>
                </a:lnTo>
                <a:lnTo>
                  <a:pt x="109491" y="12688"/>
                </a:lnTo>
                <a:lnTo>
                  <a:pt x="838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2145098" y="7046693"/>
            <a:ext cx="130810" cy="26034"/>
          </a:xfrm>
          <a:custGeom>
            <a:avLst/>
            <a:gdLst/>
            <a:ahLst/>
            <a:cxnLst/>
            <a:rect l="l" t="t" r="r" b="b"/>
            <a:pathLst>
              <a:path w="130810" h="26034">
                <a:moveTo>
                  <a:pt x="104808" y="0"/>
                </a:moveTo>
                <a:lnTo>
                  <a:pt x="108689" y="9528"/>
                </a:lnTo>
                <a:lnTo>
                  <a:pt x="0" y="9528"/>
                </a:lnTo>
                <a:lnTo>
                  <a:pt x="0" y="16087"/>
                </a:lnTo>
                <a:lnTo>
                  <a:pt x="108689" y="16087"/>
                </a:lnTo>
                <a:lnTo>
                  <a:pt x="104808" y="25615"/>
                </a:lnTo>
                <a:lnTo>
                  <a:pt x="130184" y="12814"/>
                </a:lnTo>
                <a:lnTo>
                  <a:pt x="1048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585496" y="8579768"/>
            <a:ext cx="98425" cy="27305"/>
          </a:xfrm>
          <a:custGeom>
            <a:avLst/>
            <a:gdLst/>
            <a:ahLst/>
            <a:cxnLst/>
            <a:rect l="l" t="t" r="r" b="b"/>
            <a:pathLst>
              <a:path w="98425" h="27304">
                <a:moveTo>
                  <a:pt x="70813" y="0"/>
                </a:moveTo>
                <a:lnTo>
                  <a:pt x="75104" y="10005"/>
                </a:lnTo>
                <a:lnTo>
                  <a:pt x="0" y="10005"/>
                </a:lnTo>
                <a:lnTo>
                  <a:pt x="0" y="16891"/>
                </a:lnTo>
                <a:lnTo>
                  <a:pt x="75104" y="16891"/>
                </a:lnTo>
                <a:lnTo>
                  <a:pt x="70813" y="26897"/>
                </a:lnTo>
                <a:lnTo>
                  <a:pt x="98091" y="13454"/>
                </a:lnTo>
                <a:lnTo>
                  <a:pt x="708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2260075" y="8867685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19" h="25400">
                <a:moveTo>
                  <a:pt x="83265" y="0"/>
                </a:moveTo>
                <a:lnTo>
                  <a:pt x="87304" y="9356"/>
                </a:lnTo>
                <a:lnTo>
                  <a:pt x="0" y="9356"/>
                </a:lnTo>
                <a:lnTo>
                  <a:pt x="0" y="15701"/>
                </a:lnTo>
                <a:lnTo>
                  <a:pt x="87304" y="15701"/>
                </a:lnTo>
                <a:lnTo>
                  <a:pt x="83265" y="25365"/>
                </a:lnTo>
                <a:lnTo>
                  <a:pt x="108735" y="12688"/>
                </a:lnTo>
                <a:lnTo>
                  <a:pt x="832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2449904" y="8867685"/>
            <a:ext cx="92075" cy="25400"/>
          </a:xfrm>
          <a:custGeom>
            <a:avLst/>
            <a:gdLst/>
            <a:ahLst/>
            <a:cxnLst/>
            <a:rect l="l" t="t" r="r" b="b"/>
            <a:pathLst>
              <a:path w="92075" h="25400">
                <a:moveTo>
                  <a:pt x="66793" y="0"/>
                </a:moveTo>
                <a:lnTo>
                  <a:pt x="70529" y="9356"/>
                </a:lnTo>
                <a:lnTo>
                  <a:pt x="0" y="9356"/>
                </a:lnTo>
                <a:lnTo>
                  <a:pt x="0" y="15701"/>
                </a:lnTo>
                <a:lnTo>
                  <a:pt x="70529" y="15701"/>
                </a:lnTo>
                <a:lnTo>
                  <a:pt x="66793" y="25365"/>
                </a:lnTo>
                <a:lnTo>
                  <a:pt x="91961" y="12688"/>
                </a:lnTo>
                <a:lnTo>
                  <a:pt x="667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856902" y="8867685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19" h="25400">
                <a:moveTo>
                  <a:pt x="83265" y="0"/>
                </a:moveTo>
                <a:lnTo>
                  <a:pt x="87304" y="9356"/>
                </a:lnTo>
                <a:lnTo>
                  <a:pt x="0" y="9356"/>
                </a:lnTo>
                <a:lnTo>
                  <a:pt x="0" y="15701"/>
                </a:lnTo>
                <a:lnTo>
                  <a:pt x="87304" y="15701"/>
                </a:lnTo>
                <a:lnTo>
                  <a:pt x="83265" y="25365"/>
                </a:lnTo>
                <a:lnTo>
                  <a:pt x="108748" y="12688"/>
                </a:lnTo>
                <a:lnTo>
                  <a:pt x="8326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3055125" y="8867685"/>
            <a:ext cx="92710" cy="25400"/>
          </a:xfrm>
          <a:custGeom>
            <a:avLst/>
            <a:gdLst/>
            <a:ahLst/>
            <a:cxnLst/>
            <a:rect l="l" t="t" r="r" b="b"/>
            <a:pathLst>
              <a:path w="92710" h="25400">
                <a:moveTo>
                  <a:pt x="66793" y="0"/>
                </a:moveTo>
                <a:lnTo>
                  <a:pt x="70832" y="9356"/>
                </a:lnTo>
                <a:lnTo>
                  <a:pt x="0" y="9356"/>
                </a:lnTo>
                <a:lnTo>
                  <a:pt x="0" y="15701"/>
                </a:lnTo>
                <a:lnTo>
                  <a:pt x="70832" y="15701"/>
                </a:lnTo>
                <a:lnTo>
                  <a:pt x="66793" y="25365"/>
                </a:lnTo>
                <a:lnTo>
                  <a:pt x="92276" y="12688"/>
                </a:lnTo>
                <a:lnTo>
                  <a:pt x="6679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3548448" y="8867872"/>
            <a:ext cx="130810" cy="26034"/>
          </a:xfrm>
          <a:custGeom>
            <a:avLst/>
            <a:gdLst/>
            <a:ahLst/>
            <a:cxnLst/>
            <a:rect l="l" t="t" r="r" b="b"/>
            <a:pathLst>
              <a:path w="130810" h="26034">
                <a:moveTo>
                  <a:pt x="104808" y="0"/>
                </a:moveTo>
                <a:lnTo>
                  <a:pt x="108689" y="9528"/>
                </a:lnTo>
                <a:lnTo>
                  <a:pt x="0" y="9528"/>
                </a:lnTo>
                <a:lnTo>
                  <a:pt x="0" y="16087"/>
                </a:lnTo>
                <a:lnTo>
                  <a:pt x="108689" y="16087"/>
                </a:lnTo>
                <a:lnTo>
                  <a:pt x="104808" y="25615"/>
                </a:lnTo>
                <a:lnTo>
                  <a:pt x="130184" y="12814"/>
                </a:lnTo>
                <a:lnTo>
                  <a:pt x="10480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3957688" y="8867872"/>
            <a:ext cx="93980" cy="26034"/>
          </a:xfrm>
          <a:custGeom>
            <a:avLst/>
            <a:gdLst/>
            <a:ahLst/>
            <a:cxnLst/>
            <a:rect l="l" t="t" r="r" b="b"/>
            <a:pathLst>
              <a:path w="93979" h="26034">
                <a:moveTo>
                  <a:pt x="67442" y="0"/>
                </a:moveTo>
                <a:lnTo>
                  <a:pt x="71529" y="9528"/>
                </a:lnTo>
                <a:lnTo>
                  <a:pt x="0" y="9528"/>
                </a:lnTo>
                <a:lnTo>
                  <a:pt x="0" y="16087"/>
                </a:lnTo>
                <a:lnTo>
                  <a:pt x="71529" y="16087"/>
                </a:lnTo>
                <a:lnTo>
                  <a:pt x="67442" y="25615"/>
                </a:lnTo>
                <a:lnTo>
                  <a:pt x="93422" y="12814"/>
                </a:lnTo>
                <a:lnTo>
                  <a:pt x="6744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1456683" y="9426561"/>
            <a:ext cx="130810" cy="26034"/>
          </a:xfrm>
          <a:custGeom>
            <a:avLst/>
            <a:gdLst/>
            <a:ahLst/>
            <a:cxnLst/>
            <a:rect l="l" t="t" r="r" b="b"/>
            <a:pathLst>
              <a:path w="130809" h="26034">
                <a:moveTo>
                  <a:pt x="105248" y="0"/>
                </a:moveTo>
                <a:lnTo>
                  <a:pt x="108949" y="9380"/>
                </a:lnTo>
                <a:lnTo>
                  <a:pt x="0" y="9380"/>
                </a:lnTo>
                <a:lnTo>
                  <a:pt x="0" y="15740"/>
                </a:lnTo>
                <a:lnTo>
                  <a:pt x="108949" y="15740"/>
                </a:lnTo>
                <a:lnTo>
                  <a:pt x="105248" y="25428"/>
                </a:lnTo>
                <a:lnTo>
                  <a:pt x="130491" y="12720"/>
                </a:lnTo>
                <a:lnTo>
                  <a:pt x="10524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1654876" y="9426561"/>
            <a:ext cx="109855" cy="26034"/>
          </a:xfrm>
          <a:custGeom>
            <a:avLst/>
            <a:gdLst/>
            <a:ahLst/>
            <a:cxnLst/>
            <a:rect l="l" t="t" r="r" b="b"/>
            <a:pathLst>
              <a:path w="109855" h="26034">
                <a:moveTo>
                  <a:pt x="83718" y="0"/>
                </a:moveTo>
                <a:lnTo>
                  <a:pt x="87719" y="9380"/>
                </a:lnTo>
                <a:lnTo>
                  <a:pt x="0" y="9380"/>
                </a:lnTo>
                <a:lnTo>
                  <a:pt x="0" y="15740"/>
                </a:lnTo>
                <a:lnTo>
                  <a:pt x="87719" y="15740"/>
                </a:lnTo>
                <a:lnTo>
                  <a:pt x="83718" y="25428"/>
                </a:lnTo>
                <a:lnTo>
                  <a:pt x="109261" y="12720"/>
                </a:lnTo>
                <a:lnTo>
                  <a:pt x="8371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3869507" y="9426561"/>
            <a:ext cx="130810" cy="26034"/>
          </a:xfrm>
          <a:custGeom>
            <a:avLst/>
            <a:gdLst/>
            <a:ahLst/>
            <a:cxnLst/>
            <a:rect l="l" t="t" r="r" b="b"/>
            <a:pathLst>
              <a:path w="130810" h="26034">
                <a:moveTo>
                  <a:pt x="104971" y="0"/>
                </a:moveTo>
                <a:lnTo>
                  <a:pt x="108997" y="9380"/>
                </a:lnTo>
                <a:lnTo>
                  <a:pt x="0" y="9380"/>
                </a:lnTo>
                <a:lnTo>
                  <a:pt x="0" y="15740"/>
                </a:lnTo>
                <a:lnTo>
                  <a:pt x="108997" y="15740"/>
                </a:lnTo>
                <a:lnTo>
                  <a:pt x="104971" y="25428"/>
                </a:lnTo>
                <a:lnTo>
                  <a:pt x="130356" y="12720"/>
                </a:lnTo>
                <a:lnTo>
                  <a:pt x="10497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4067363" y="9426561"/>
            <a:ext cx="108585" cy="26034"/>
          </a:xfrm>
          <a:custGeom>
            <a:avLst/>
            <a:gdLst/>
            <a:ahLst/>
            <a:cxnLst/>
            <a:rect l="l" t="t" r="r" b="b"/>
            <a:pathLst>
              <a:path w="108585" h="26034">
                <a:moveTo>
                  <a:pt x="82983" y="0"/>
                </a:moveTo>
                <a:lnTo>
                  <a:pt x="87009" y="9380"/>
                </a:lnTo>
                <a:lnTo>
                  <a:pt x="0" y="9380"/>
                </a:lnTo>
                <a:lnTo>
                  <a:pt x="0" y="15740"/>
                </a:lnTo>
                <a:lnTo>
                  <a:pt x="87009" y="15740"/>
                </a:lnTo>
                <a:lnTo>
                  <a:pt x="82983" y="25428"/>
                </a:lnTo>
                <a:lnTo>
                  <a:pt x="108380" y="12720"/>
                </a:lnTo>
                <a:lnTo>
                  <a:pt x="829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 txBox="1"/>
          <p:nvPr/>
        </p:nvSpPr>
        <p:spPr>
          <a:xfrm>
            <a:off x="404368" y="6227444"/>
            <a:ext cx="6746240" cy="3690620"/>
          </a:xfrm>
          <a:prstGeom prst="rect">
            <a:avLst/>
          </a:prstGeom>
        </p:spPr>
        <p:txBody>
          <a:bodyPr vert="horz" wrap="square" lIns="0" tIns="27305" rIns="0" bIns="0" rtlCol="0">
            <a:spAutoFit/>
          </a:bodyPr>
          <a:lstStyle/>
          <a:p>
            <a:pPr marL="63500" marR="57150">
              <a:lnSpc>
                <a:spcPts val="1610"/>
              </a:lnSpc>
              <a:spcBef>
                <a:spcPts val="215"/>
              </a:spcBef>
            </a:pPr>
            <a:r>
              <a:rPr sz="1400" spc="-5" dirty="0">
                <a:latin typeface="Times New Roman"/>
                <a:cs typeface="Times New Roman"/>
              </a:rPr>
              <a:t>orthogonale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plan tangent </a:t>
            </a:r>
            <a:r>
              <a:rPr sz="1400" dirty="0">
                <a:latin typeface="Times New Roman"/>
                <a:cs typeface="Times New Roman"/>
              </a:rPr>
              <a:t>à S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dirty="0">
                <a:latin typeface="Times New Roman"/>
                <a:cs typeface="Times New Roman"/>
              </a:rPr>
              <a:t>I et </a:t>
            </a:r>
            <a:r>
              <a:rPr sz="1400" spc="-5" dirty="0">
                <a:latin typeface="Times New Roman"/>
                <a:cs typeface="Times New Roman"/>
              </a:rPr>
              <a:t>orienté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sens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propagation </a:t>
            </a:r>
            <a:r>
              <a:rPr sz="1400" dirty="0">
                <a:latin typeface="Times New Roman"/>
                <a:cs typeface="Times New Roman"/>
              </a:rPr>
              <a:t>de la lumière. Il  </a:t>
            </a:r>
            <a:r>
              <a:rPr sz="1400" spc="-5" dirty="0">
                <a:latin typeface="Times New Roman"/>
                <a:cs typeface="Times New Roman"/>
              </a:rPr>
              <a:t>existe un scalaire </a:t>
            </a:r>
            <a:r>
              <a:rPr sz="1200" b="1" i="1" spc="-45" dirty="0">
                <a:latin typeface="Symbol"/>
                <a:cs typeface="Symbol"/>
              </a:rPr>
              <a:t></a:t>
            </a:r>
            <a:r>
              <a:rPr sz="1200" b="1" i="1" spc="-4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tel</a:t>
            </a:r>
            <a:r>
              <a:rPr sz="1400" spc="9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que:</a:t>
            </a:r>
            <a:endParaRPr sz="1400">
              <a:latin typeface="Times New Roman"/>
              <a:cs typeface="Times New Roman"/>
            </a:endParaRPr>
          </a:p>
          <a:p>
            <a:pPr marL="2770505">
              <a:lnSpc>
                <a:spcPct val="100000"/>
              </a:lnSpc>
              <a:spcBef>
                <a:spcPts val="565"/>
              </a:spcBef>
            </a:pP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r>
              <a:rPr sz="1050" b="1" spc="-7" baseline="-15873" dirty="0">
                <a:latin typeface="Times New Roman"/>
                <a:cs typeface="Times New Roman"/>
              </a:rPr>
              <a:t>1</a:t>
            </a:r>
            <a:r>
              <a:rPr sz="1050" b="1" spc="-150" baseline="-15873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U</a:t>
            </a:r>
            <a:r>
              <a:rPr sz="1800" b="1" i="1" spc="-209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1  </a:t>
            </a:r>
            <a:r>
              <a:rPr sz="1800" b="1" spc="22" baseline="4629" dirty="0">
                <a:latin typeface="Symbol"/>
                <a:cs typeface="Symbol"/>
              </a:rPr>
              <a:t>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04" baseline="-15873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U</a:t>
            </a:r>
            <a:r>
              <a:rPr sz="1800" b="1" i="1" spc="-142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2</a:t>
            </a:r>
            <a:r>
              <a:rPr sz="700" b="1" spc="20" dirty="0">
                <a:latin typeface="Times New Roman"/>
                <a:cs typeface="Times New Roman"/>
              </a:rPr>
              <a:t> </a:t>
            </a:r>
            <a:r>
              <a:rPr sz="2100" spc="37" baseline="3968" dirty="0">
                <a:latin typeface="Times New Roman"/>
                <a:cs typeface="Times New Roman"/>
              </a:rPr>
              <a:t>=</a:t>
            </a:r>
            <a:r>
              <a:rPr sz="1875" b="1" i="1" spc="37" baseline="4444" dirty="0">
                <a:latin typeface="Symbol"/>
                <a:cs typeface="Symbol"/>
              </a:rPr>
              <a:t></a:t>
            </a:r>
            <a:r>
              <a:rPr sz="1875" b="1" i="1" spc="-127" baseline="4444" dirty="0">
                <a:latin typeface="Times New Roman"/>
                <a:cs typeface="Times New Roman"/>
              </a:rPr>
              <a:t> </a:t>
            </a: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endParaRPr sz="1800" baseline="4629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725"/>
              </a:spcBef>
            </a:pPr>
            <a:r>
              <a:rPr sz="2100" spc="-7" baseline="3968" dirty="0">
                <a:latin typeface="Times New Roman"/>
                <a:cs typeface="Times New Roman"/>
              </a:rPr>
              <a:t>Les vecteurs </a:t>
            </a:r>
            <a:r>
              <a:rPr sz="1800" b="1" i="1" spc="7" baseline="4629" dirty="0">
                <a:latin typeface="Times New Roman"/>
                <a:cs typeface="Times New Roman"/>
              </a:rPr>
              <a:t>U </a:t>
            </a:r>
            <a:r>
              <a:rPr sz="700" b="1" dirty="0">
                <a:latin typeface="Times New Roman"/>
                <a:cs typeface="Times New Roman"/>
              </a:rPr>
              <a:t>1 </a:t>
            </a:r>
            <a:r>
              <a:rPr sz="1800" b="1" spc="52" baseline="4629" dirty="0">
                <a:latin typeface="Times New Roman"/>
                <a:cs typeface="Times New Roman"/>
              </a:rPr>
              <a:t>,</a:t>
            </a:r>
            <a:r>
              <a:rPr sz="1800" b="1" i="1" spc="52" baseline="4629" dirty="0">
                <a:latin typeface="Times New Roman"/>
                <a:cs typeface="Times New Roman"/>
              </a:rPr>
              <a:t>U </a:t>
            </a:r>
            <a:r>
              <a:rPr sz="1800" b="1" spc="7" baseline="4629" dirty="0">
                <a:latin typeface="Times New Roman"/>
                <a:cs typeface="Times New Roman"/>
              </a:rPr>
              <a:t>2 </a:t>
            </a:r>
            <a:r>
              <a:rPr sz="2100" baseline="3968" dirty="0">
                <a:latin typeface="Times New Roman"/>
                <a:cs typeface="Times New Roman"/>
              </a:rPr>
              <a:t>et </a:t>
            </a:r>
            <a:r>
              <a:rPr sz="1800" b="1" i="1" spc="7" baseline="2314" dirty="0">
                <a:latin typeface="Times New Roman"/>
                <a:cs typeface="Times New Roman"/>
              </a:rPr>
              <a:t>N </a:t>
            </a:r>
            <a:r>
              <a:rPr sz="2100" spc="-7" baseline="3968" dirty="0">
                <a:latin typeface="Times New Roman"/>
                <a:cs typeface="Times New Roman"/>
              </a:rPr>
              <a:t>qui sont liés par une relation linéaire, sont dans </a:t>
            </a:r>
            <a:r>
              <a:rPr sz="2100" baseline="3968" dirty="0">
                <a:latin typeface="Times New Roman"/>
                <a:cs typeface="Times New Roman"/>
              </a:rPr>
              <a:t>un </a:t>
            </a:r>
            <a:r>
              <a:rPr sz="2100" spc="-7" baseline="3968" dirty="0">
                <a:latin typeface="Times New Roman"/>
                <a:cs typeface="Times New Roman"/>
              </a:rPr>
              <a:t>même</a:t>
            </a:r>
            <a:r>
              <a:rPr sz="2100" spc="-292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plan</a:t>
            </a:r>
            <a:endParaRPr sz="2100" baseline="3968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00">
              <a:latin typeface="Times New Roman"/>
              <a:cs typeface="Times New Roman"/>
            </a:endParaRPr>
          </a:p>
          <a:p>
            <a:pPr marL="1197610" indent="-228600">
              <a:lnSpc>
                <a:spcPct val="100000"/>
              </a:lnSpc>
              <a:buAutoNum type="alphaLcPeriod"/>
              <a:tabLst>
                <a:tab pos="1197610" algn="l"/>
              </a:tabLst>
            </a:pP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Première </a:t>
            </a: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lois </a:t>
            </a: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de la</a:t>
            </a:r>
            <a:r>
              <a:rPr sz="1400" spc="-15" dirty="0">
                <a:solidFill>
                  <a:srgbClr val="000080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réfraction</a:t>
            </a:r>
            <a:endParaRPr sz="1400">
              <a:latin typeface="Times New Roman"/>
              <a:cs typeface="Times New Roman"/>
            </a:endParaRPr>
          </a:p>
          <a:p>
            <a:pPr marL="63500" marR="55880">
              <a:lnSpc>
                <a:spcPts val="1610"/>
              </a:lnSpc>
              <a:spcBef>
                <a:spcPts val="450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rayon incident, le rayon </a:t>
            </a:r>
            <a:r>
              <a:rPr sz="1400" dirty="0">
                <a:latin typeface="Times New Roman"/>
                <a:cs typeface="Times New Roman"/>
              </a:rPr>
              <a:t>réfracté et </a:t>
            </a:r>
            <a:r>
              <a:rPr sz="1400" spc="-5" dirty="0">
                <a:latin typeface="Times New Roman"/>
                <a:cs typeface="Times New Roman"/>
              </a:rPr>
              <a:t>la normale </a:t>
            </a:r>
            <a:r>
              <a:rPr sz="1400" spc="-10" dirty="0">
                <a:latin typeface="Times New Roman"/>
                <a:cs typeface="Times New Roman"/>
              </a:rPr>
              <a:t>en </a:t>
            </a:r>
            <a:r>
              <a:rPr sz="1400" dirty="0">
                <a:latin typeface="Times New Roman"/>
                <a:cs typeface="Times New Roman"/>
              </a:rPr>
              <a:t>I à S </a:t>
            </a:r>
            <a:r>
              <a:rPr sz="1400" spc="-5" dirty="0">
                <a:latin typeface="Times New Roman"/>
                <a:cs typeface="Times New Roman"/>
              </a:rPr>
              <a:t>appartiennent </a:t>
            </a:r>
            <a:r>
              <a:rPr sz="1400" spc="-10" dirty="0">
                <a:latin typeface="Times New Roman"/>
                <a:cs typeface="Times New Roman"/>
              </a:rPr>
              <a:t>au </a:t>
            </a:r>
            <a:r>
              <a:rPr sz="1400" spc="-5" dirty="0">
                <a:latin typeface="Times New Roman"/>
                <a:cs typeface="Times New Roman"/>
              </a:rPr>
              <a:t>même plan  appelé </a:t>
            </a:r>
            <a:r>
              <a:rPr sz="1400" dirty="0">
                <a:solidFill>
                  <a:srgbClr val="FF6600"/>
                </a:solidFill>
                <a:latin typeface="Times New Roman"/>
                <a:cs typeface="Times New Roman"/>
              </a:rPr>
              <a:t>: </a:t>
            </a:r>
            <a:r>
              <a:rPr sz="1400" spc="-5" dirty="0">
                <a:solidFill>
                  <a:srgbClr val="FF6600"/>
                </a:solidFill>
                <a:latin typeface="Times New Roman"/>
                <a:cs typeface="Times New Roman"/>
              </a:rPr>
              <a:t>plan</a:t>
            </a:r>
            <a:r>
              <a:rPr sz="1400" spc="10" dirty="0">
                <a:solidFill>
                  <a:srgbClr val="FF6600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FF6600"/>
                </a:solidFill>
                <a:latin typeface="Times New Roman"/>
                <a:cs typeface="Times New Roman"/>
              </a:rPr>
              <a:t>d’incidence</a:t>
            </a:r>
            <a:endParaRPr sz="1400">
              <a:latin typeface="Times New Roman"/>
              <a:cs typeface="Times New Roman"/>
            </a:endParaRPr>
          </a:p>
          <a:p>
            <a:pPr marL="1197610" indent="-228600">
              <a:lnSpc>
                <a:spcPct val="100000"/>
              </a:lnSpc>
              <a:spcBef>
                <a:spcPts val="295"/>
              </a:spcBef>
              <a:buAutoNum type="alphaLcPeriod" startAt="2"/>
              <a:tabLst>
                <a:tab pos="1197610" algn="l"/>
              </a:tabLst>
            </a:pP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Deuxième lois </a:t>
            </a: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de la</a:t>
            </a:r>
            <a:r>
              <a:rPr sz="1400" spc="-20" dirty="0">
                <a:solidFill>
                  <a:srgbClr val="000080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réfraction</a:t>
            </a:r>
            <a:endParaRPr sz="1400">
              <a:latin typeface="Times New Roman"/>
              <a:cs typeface="Times New Roman"/>
            </a:endParaRPr>
          </a:p>
          <a:p>
            <a:pPr marL="63500">
              <a:lnSpc>
                <a:spcPct val="100000"/>
              </a:lnSpc>
              <a:spcBef>
                <a:spcPts val="610"/>
              </a:spcBef>
            </a:pPr>
            <a:r>
              <a:rPr sz="1400" spc="-5" dirty="0">
                <a:latin typeface="Times New Roman"/>
                <a:cs typeface="Times New Roman"/>
              </a:rPr>
              <a:t>Multiplions scalairement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250" b="1" i="1" spc="-5" dirty="0">
                <a:latin typeface="Times New Roman"/>
                <a:cs typeface="Times New Roman"/>
              </a:rPr>
              <a:t>T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deux membres de l’égalité précédente, on</a:t>
            </a:r>
            <a:r>
              <a:rPr sz="1400" spc="26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trouve:</a:t>
            </a:r>
            <a:endParaRPr sz="1400">
              <a:latin typeface="Times New Roman"/>
              <a:cs typeface="Times New Roman"/>
            </a:endParaRPr>
          </a:p>
          <a:p>
            <a:pPr marL="1703705">
              <a:lnSpc>
                <a:spcPct val="100000"/>
              </a:lnSpc>
              <a:spcBef>
                <a:spcPts val="595"/>
              </a:spcBef>
            </a:pP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r>
              <a:rPr sz="1050" b="1" spc="-7" baseline="-15873" dirty="0">
                <a:latin typeface="Times New Roman"/>
                <a:cs typeface="Times New Roman"/>
              </a:rPr>
              <a:t>1 </a:t>
            </a:r>
            <a:r>
              <a:rPr sz="1800" b="1" i="1" spc="30" baseline="4629" dirty="0">
                <a:latin typeface="Times New Roman"/>
                <a:cs typeface="Times New Roman"/>
              </a:rPr>
              <a:t>U </a:t>
            </a:r>
            <a:r>
              <a:rPr sz="700" b="1" spc="5" dirty="0">
                <a:latin typeface="Times New Roman"/>
                <a:cs typeface="Times New Roman"/>
              </a:rPr>
              <a:t>1 </a:t>
            </a:r>
            <a:r>
              <a:rPr sz="1800" b="1" i="1" spc="30" baseline="4629" dirty="0">
                <a:latin typeface="Times New Roman"/>
                <a:cs typeface="Times New Roman"/>
              </a:rPr>
              <a:t>T </a:t>
            </a:r>
            <a:r>
              <a:rPr sz="1800" b="1" spc="22" baseline="4629" dirty="0">
                <a:latin typeface="Symbol"/>
                <a:cs typeface="Symbol"/>
              </a:rPr>
              <a:t></a:t>
            </a:r>
            <a:r>
              <a:rPr sz="1800" b="1" spc="22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 </a:t>
            </a:r>
            <a:r>
              <a:rPr sz="1800" b="1" i="1" spc="30" baseline="4629" dirty="0">
                <a:latin typeface="Times New Roman"/>
                <a:cs typeface="Times New Roman"/>
              </a:rPr>
              <a:t>U </a:t>
            </a:r>
            <a:r>
              <a:rPr sz="700" b="1" spc="5" dirty="0">
                <a:latin typeface="Times New Roman"/>
                <a:cs typeface="Times New Roman"/>
              </a:rPr>
              <a:t>2 </a:t>
            </a:r>
            <a:r>
              <a:rPr sz="1800" b="1" i="1" spc="30" baseline="4629" dirty="0">
                <a:latin typeface="Times New Roman"/>
                <a:cs typeface="Times New Roman"/>
              </a:rPr>
              <a:t>T </a:t>
            </a:r>
            <a:r>
              <a:rPr sz="1800" b="1" spc="22" baseline="4629" dirty="0">
                <a:latin typeface="Symbol"/>
                <a:cs typeface="Symbol"/>
              </a:rPr>
              <a:t></a:t>
            </a:r>
            <a:r>
              <a:rPr sz="1800" b="1" spc="22" baseline="4629" dirty="0">
                <a:latin typeface="Times New Roman"/>
                <a:cs typeface="Times New Roman"/>
              </a:rPr>
              <a:t> 0 </a:t>
            </a:r>
            <a:r>
              <a:rPr sz="2100" baseline="3968" dirty="0">
                <a:latin typeface="Times New Roman"/>
                <a:cs typeface="Times New Roman"/>
              </a:rPr>
              <a:t>( </a:t>
            </a:r>
            <a:r>
              <a:rPr sz="1800" b="1" i="1" spc="7" baseline="2314" dirty="0">
                <a:latin typeface="Times New Roman"/>
                <a:cs typeface="Times New Roman"/>
              </a:rPr>
              <a:t>N </a:t>
            </a:r>
            <a:r>
              <a:rPr sz="2100" baseline="3968" dirty="0">
                <a:latin typeface="Times New Roman"/>
                <a:cs typeface="Times New Roman"/>
              </a:rPr>
              <a:t>et </a:t>
            </a:r>
            <a:r>
              <a:rPr sz="1800" b="1" i="1" spc="-15" baseline="2314" dirty="0">
                <a:latin typeface="Times New Roman"/>
                <a:cs typeface="Times New Roman"/>
              </a:rPr>
              <a:t>T </a:t>
            </a:r>
            <a:r>
              <a:rPr sz="2100" spc="-7" baseline="3968" dirty="0">
                <a:latin typeface="Times New Roman"/>
                <a:cs typeface="Times New Roman"/>
              </a:rPr>
              <a:t>étant</a:t>
            </a:r>
            <a:r>
              <a:rPr sz="2100" spc="-127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orthogonaux)</a:t>
            </a:r>
            <a:endParaRPr sz="2100" baseline="3968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950">
              <a:latin typeface="Times New Roman"/>
              <a:cs typeface="Times New Roman"/>
            </a:endParaRPr>
          </a:p>
          <a:p>
            <a:pPr marL="63500" marR="641350">
              <a:lnSpc>
                <a:spcPct val="126699"/>
              </a:lnSpc>
            </a:pPr>
            <a:r>
              <a:rPr sz="2100" baseline="3968" dirty="0">
                <a:latin typeface="Times New Roman"/>
                <a:cs typeface="Times New Roman"/>
              </a:rPr>
              <a:t>On</a:t>
            </a:r>
            <a:r>
              <a:rPr sz="2100" spc="-22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pose</a:t>
            </a:r>
            <a:r>
              <a:rPr sz="2100" spc="277" baseline="3968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i</a:t>
            </a:r>
            <a:r>
              <a:rPr sz="1050" b="1" spc="22" baseline="-15873" dirty="0">
                <a:latin typeface="Times New Roman"/>
                <a:cs typeface="Times New Roman"/>
              </a:rPr>
              <a:t>1</a:t>
            </a:r>
            <a:r>
              <a:rPr sz="1050" b="1" spc="127" baseline="-15873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Symbol"/>
                <a:cs typeface="Symbol"/>
              </a:rPr>
              <a:t></a:t>
            </a:r>
            <a:r>
              <a:rPr sz="1800" b="1" spc="15" baseline="4629" dirty="0">
                <a:latin typeface="Times New Roman"/>
                <a:cs typeface="Times New Roman"/>
              </a:rPr>
              <a:t> </a:t>
            </a:r>
            <a:r>
              <a:rPr sz="1800" b="1" spc="7" baseline="4629" dirty="0">
                <a:latin typeface="Times New Roman"/>
                <a:cs typeface="Times New Roman"/>
              </a:rPr>
              <a:t>(</a:t>
            </a:r>
            <a:r>
              <a:rPr sz="1800" b="1" spc="-270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1800" b="1" spc="67" baseline="4629" dirty="0">
                <a:latin typeface="Times New Roman"/>
                <a:cs typeface="Times New Roman"/>
              </a:rPr>
              <a:t>,</a:t>
            </a:r>
            <a:r>
              <a:rPr sz="1800" b="1" i="1" spc="67" baseline="4629" dirty="0">
                <a:latin typeface="Times New Roman"/>
                <a:cs typeface="Times New Roman"/>
              </a:rPr>
              <a:t>U</a:t>
            </a:r>
            <a:r>
              <a:rPr sz="1800" b="1" i="1" spc="-187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1</a:t>
            </a:r>
            <a:r>
              <a:rPr sz="700" b="1" spc="-10" dirty="0">
                <a:latin typeface="Times New Roman"/>
                <a:cs typeface="Times New Roman"/>
              </a:rPr>
              <a:t> </a:t>
            </a:r>
            <a:r>
              <a:rPr sz="1800" b="1" spc="7" baseline="4629" dirty="0">
                <a:latin typeface="Times New Roman"/>
                <a:cs typeface="Times New Roman"/>
              </a:rPr>
              <a:t>)</a:t>
            </a:r>
            <a:r>
              <a:rPr sz="1800" b="1" spc="292" baseline="4629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(angle</a:t>
            </a:r>
            <a:r>
              <a:rPr sz="2100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d’incidence)</a:t>
            </a:r>
            <a:r>
              <a:rPr sz="2100" spc="7" baseline="3968" dirty="0">
                <a:latin typeface="Times New Roman"/>
                <a:cs typeface="Times New Roman"/>
              </a:rPr>
              <a:t> </a:t>
            </a:r>
            <a:r>
              <a:rPr sz="2100" baseline="3968" dirty="0">
                <a:latin typeface="Times New Roman"/>
                <a:cs typeface="Times New Roman"/>
              </a:rPr>
              <a:t>et</a:t>
            </a:r>
            <a:r>
              <a:rPr sz="2100" spc="-247" baseline="3968" dirty="0">
                <a:latin typeface="Times New Roman"/>
                <a:cs typeface="Times New Roman"/>
              </a:rPr>
              <a:t> </a:t>
            </a:r>
            <a:r>
              <a:rPr sz="1800" b="1" i="1" spc="52" baseline="4629" dirty="0">
                <a:latin typeface="Times New Roman"/>
                <a:cs typeface="Times New Roman"/>
              </a:rPr>
              <a:t>i</a:t>
            </a:r>
            <a:r>
              <a:rPr sz="1050" b="1" spc="52" baseline="-15873" dirty="0">
                <a:latin typeface="Times New Roman"/>
                <a:cs typeface="Times New Roman"/>
              </a:rPr>
              <a:t>2</a:t>
            </a:r>
            <a:r>
              <a:rPr sz="1050" b="1" spc="120" baseline="-15873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</a:t>
            </a:r>
            <a:r>
              <a:rPr sz="1800" b="1" baseline="4629" dirty="0">
                <a:latin typeface="Times New Roman"/>
                <a:cs typeface="Times New Roman"/>
              </a:rPr>
              <a:t> </a:t>
            </a:r>
            <a:r>
              <a:rPr sz="1800" b="1" spc="7" baseline="4629" dirty="0">
                <a:latin typeface="Times New Roman"/>
                <a:cs typeface="Times New Roman"/>
              </a:rPr>
              <a:t>(</a:t>
            </a:r>
            <a:r>
              <a:rPr sz="1800" b="1" spc="-270" baseline="4629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N</a:t>
            </a:r>
            <a:r>
              <a:rPr sz="1800" b="1" i="1" spc="-240" baseline="4629" dirty="0">
                <a:latin typeface="Times New Roman"/>
                <a:cs typeface="Times New Roman"/>
              </a:rPr>
              <a:t> </a:t>
            </a:r>
            <a:r>
              <a:rPr sz="1800" b="1" spc="67" baseline="4629" dirty="0">
                <a:latin typeface="Times New Roman"/>
                <a:cs typeface="Times New Roman"/>
              </a:rPr>
              <a:t>,</a:t>
            </a:r>
            <a:r>
              <a:rPr sz="1800" b="1" i="1" spc="67" baseline="4629" dirty="0">
                <a:latin typeface="Times New Roman"/>
                <a:cs typeface="Times New Roman"/>
              </a:rPr>
              <a:t>U</a:t>
            </a:r>
            <a:r>
              <a:rPr sz="1800" b="1" i="1" spc="-142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2</a:t>
            </a:r>
            <a:r>
              <a:rPr sz="700" b="1" spc="10" dirty="0">
                <a:latin typeface="Times New Roman"/>
                <a:cs typeface="Times New Roman"/>
              </a:rPr>
              <a:t> </a:t>
            </a:r>
            <a:r>
              <a:rPr sz="1800" b="1" spc="7" baseline="4629" dirty="0">
                <a:latin typeface="Times New Roman"/>
                <a:cs typeface="Times New Roman"/>
              </a:rPr>
              <a:t>)</a:t>
            </a:r>
            <a:r>
              <a:rPr sz="1800" b="1" spc="300" baseline="4629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(angle</a:t>
            </a:r>
            <a:r>
              <a:rPr sz="2100" spc="7" baseline="3968" dirty="0">
                <a:latin typeface="Times New Roman"/>
                <a:cs typeface="Times New Roman"/>
              </a:rPr>
              <a:t> </a:t>
            </a:r>
            <a:r>
              <a:rPr sz="2100" baseline="3968" dirty="0">
                <a:latin typeface="Times New Roman"/>
                <a:cs typeface="Times New Roman"/>
              </a:rPr>
              <a:t>de</a:t>
            </a:r>
            <a:r>
              <a:rPr sz="2100" spc="7" baseline="3968" dirty="0">
                <a:latin typeface="Times New Roman"/>
                <a:cs typeface="Times New Roman"/>
              </a:rPr>
              <a:t> </a:t>
            </a:r>
            <a:r>
              <a:rPr sz="2100" spc="-7" baseline="3968" dirty="0">
                <a:latin typeface="Times New Roman"/>
                <a:cs typeface="Times New Roman"/>
              </a:rPr>
              <a:t>réfraction), l’égalité  </a:t>
            </a:r>
            <a:r>
              <a:rPr sz="1400" spc="-5" dirty="0">
                <a:latin typeface="Times New Roman"/>
                <a:cs typeface="Times New Roman"/>
              </a:rPr>
              <a:t>précédente s’écrit alors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950842" y="540511"/>
            <a:ext cx="1841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9259" dirty="0">
                <a:latin typeface="Times New Roman"/>
                <a:cs typeface="Times New Roman"/>
              </a:rPr>
              <a:t>1</a:t>
            </a:r>
            <a:endParaRPr sz="1350" baseline="-9259">
              <a:latin typeface="Times New Roman"/>
              <a:cs typeface="Times New Roman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417068" y="2069337"/>
            <a:ext cx="6725920" cy="2527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4380" algn="ctr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350" baseline="-9259" dirty="0">
                <a:latin typeface="Times New Roman"/>
                <a:cs typeface="Times New Roman"/>
              </a:rPr>
              <a:t>2</a:t>
            </a:r>
            <a:endParaRPr sz="1350" baseline="-9259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1300"/>
              </a:spcBef>
            </a:pPr>
            <a:r>
              <a:rPr sz="1400" spc="-5" dirty="0">
                <a:latin typeface="Times New Roman"/>
                <a:cs typeface="Times New Roman"/>
              </a:rPr>
              <a:t>Calculons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</a:t>
            </a:r>
            <a:r>
              <a:rPr sz="1400" spc="5" dirty="0">
                <a:latin typeface="Times New Roman"/>
                <a:cs typeface="Times New Roman"/>
              </a:rPr>
              <a:t>(A</a:t>
            </a:r>
            <a:r>
              <a:rPr sz="1350" spc="7" baseline="-9259" dirty="0"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I </a:t>
            </a:r>
            <a:r>
              <a:rPr sz="1400" spc="-5" dirty="0">
                <a:latin typeface="Times New Roman"/>
                <a:cs typeface="Times New Roman"/>
              </a:rPr>
              <a:t>A</a:t>
            </a:r>
            <a:r>
              <a:rPr sz="1350" spc="-7" baseline="-9259" dirty="0">
                <a:latin typeface="Times New Roman"/>
                <a:cs typeface="Times New Roman"/>
              </a:rPr>
              <a:t>2</a:t>
            </a:r>
            <a:r>
              <a:rPr sz="1400" spc="-5" dirty="0">
                <a:latin typeface="Times New Roman"/>
                <a:cs typeface="Times New Roman"/>
              </a:rPr>
              <a:t>)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800"/>
              </a:spcBef>
            </a:pPr>
            <a:r>
              <a:rPr sz="1800" b="1" i="1" spc="30" baseline="4629" dirty="0">
                <a:latin typeface="Times New Roman"/>
                <a:cs typeface="Times New Roman"/>
              </a:rPr>
              <a:t>L</a:t>
            </a:r>
            <a:r>
              <a:rPr sz="1800" b="1" i="1" spc="-52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</a:t>
            </a:r>
            <a:r>
              <a:rPr sz="1800" b="1" spc="-7" baseline="4629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(</a:t>
            </a:r>
            <a:r>
              <a:rPr sz="1800" b="1" spc="-254" baseline="4629" dirty="0">
                <a:latin typeface="Times New Roman"/>
                <a:cs typeface="Times New Roman"/>
              </a:rPr>
              <a:t> </a:t>
            </a:r>
            <a:r>
              <a:rPr sz="1800" b="1" i="1" spc="-44" baseline="4629" dirty="0">
                <a:latin typeface="Times New Roman"/>
                <a:cs typeface="Times New Roman"/>
              </a:rPr>
              <a:t>A</a:t>
            </a:r>
            <a:r>
              <a:rPr sz="1050" b="1" spc="-44" baseline="-15873" dirty="0">
                <a:latin typeface="Times New Roman"/>
                <a:cs typeface="Times New Roman"/>
              </a:rPr>
              <a:t>1</a:t>
            </a:r>
            <a:r>
              <a:rPr sz="1050" b="1" spc="-82" baseline="-15873" dirty="0">
                <a:latin typeface="Times New Roman"/>
                <a:cs typeface="Times New Roman"/>
              </a:rPr>
              <a:t> </a:t>
            </a:r>
            <a:r>
              <a:rPr sz="1800" b="1" i="1" spc="-7" baseline="4629" dirty="0">
                <a:latin typeface="Times New Roman"/>
                <a:cs typeface="Times New Roman"/>
              </a:rPr>
              <a:t>IA</a:t>
            </a:r>
            <a:r>
              <a:rPr sz="1050" b="1" spc="-7" baseline="-15873" dirty="0">
                <a:latin typeface="Times New Roman"/>
                <a:cs typeface="Times New Roman"/>
              </a:rPr>
              <a:t>2</a:t>
            </a:r>
            <a:r>
              <a:rPr sz="1050" b="1" spc="89" baseline="-15873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)</a:t>
            </a:r>
            <a:r>
              <a:rPr sz="1800" b="1" spc="-3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</a:t>
            </a:r>
            <a:r>
              <a:rPr sz="1800" b="1" spc="44" baseline="4629" dirty="0">
                <a:latin typeface="Times New Roman"/>
                <a:cs typeface="Times New Roman"/>
              </a:rPr>
              <a:t> </a:t>
            </a: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r>
              <a:rPr sz="1050" b="1" spc="-7" baseline="-15873" dirty="0">
                <a:latin typeface="Times New Roman"/>
                <a:cs typeface="Times New Roman"/>
              </a:rPr>
              <a:t>1</a:t>
            </a:r>
            <a:r>
              <a:rPr sz="1050" b="1" spc="-150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-35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.</a:t>
            </a:r>
            <a:r>
              <a:rPr sz="1800" b="1" i="1" spc="15" baseline="4629" dirty="0">
                <a:latin typeface="Times New Roman"/>
                <a:cs typeface="Times New Roman"/>
              </a:rPr>
              <a:t>A</a:t>
            </a:r>
            <a:r>
              <a:rPr sz="1050" b="1" spc="15" baseline="-15873" dirty="0">
                <a:latin typeface="Times New Roman"/>
                <a:cs typeface="Times New Roman"/>
              </a:rPr>
              <a:t>1</a:t>
            </a:r>
            <a:r>
              <a:rPr sz="1050" b="1" spc="-89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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04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spc="-20" dirty="0">
                <a:latin typeface="Times New Roman"/>
                <a:cs typeface="Times New Roman"/>
              </a:rPr>
              <a:t> </a:t>
            </a:r>
            <a:r>
              <a:rPr sz="1800" b="1" spc="37" baseline="4629" dirty="0">
                <a:latin typeface="Times New Roman"/>
                <a:cs typeface="Times New Roman"/>
              </a:rPr>
              <a:t>.</a:t>
            </a:r>
            <a:r>
              <a:rPr sz="1800" b="1" i="1" spc="37" baseline="4629" dirty="0">
                <a:latin typeface="Times New Roman"/>
                <a:cs typeface="Times New Roman"/>
              </a:rPr>
              <a:t>A</a:t>
            </a:r>
            <a:r>
              <a:rPr sz="1050" b="1" spc="37" baseline="-15873" dirty="0">
                <a:latin typeface="Times New Roman"/>
                <a:cs typeface="Times New Roman"/>
              </a:rPr>
              <a:t>2</a:t>
            </a:r>
            <a:r>
              <a:rPr sz="1050" b="1" spc="-60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endParaRPr sz="1800" baseline="4629">
              <a:latin typeface="Times New Roman"/>
              <a:cs typeface="Times New Roman"/>
            </a:endParaRPr>
          </a:p>
          <a:p>
            <a:pPr marL="50800" marR="43180">
              <a:lnSpc>
                <a:spcPts val="1620"/>
              </a:lnSpc>
              <a:spcBef>
                <a:spcPts val="780"/>
              </a:spcBef>
              <a:tabLst>
                <a:tab pos="1567180" algn="l"/>
                <a:tab pos="4388485" algn="l"/>
              </a:tabLst>
            </a:pPr>
            <a:r>
              <a:rPr sz="1400" spc="-5" dirty="0">
                <a:latin typeface="Times New Roman"/>
                <a:cs typeface="Times New Roman"/>
              </a:rPr>
              <a:t>Imaginons </a:t>
            </a:r>
            <a:r>
              <a:rPr sz="1400" dirty="0">
                <a:latin typeface="Times New Roman"/>
                <a:cs typeface="Times New Roman"/>
              </a:rPr>
              <a:t>un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trajet	infiniment voisin de </a:t>
            </a:r>
            <a:r>
              <a:rPr sz="1400" dirty="0">
                <a:latin typeface="Times New Roman"/>
                <a:cs typeface="Times New Roman"/>
              </a:rPr>
              <a:t>L  en</a:t>
            </a:r>
            <a:r>
              <a:rPr sz="1400" spc="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déplaçant</a:t>
            </a:r>
            <a:r>
              <a:rPr sz="1400" spc="45" dirty="0">
                <a:latin typeface="Times New Roman"/>
                <a:cs typeface="Times New Roman"/>
              </a:rPr>
              <a:t> </a:t>
            </a:r>
            <a:r>
              <a:rPr sz="1400" b="1" i="1" dirty="0">
                <a:latin typeface="Times New Roman"/>
                <a:cs typeface="Times New Roman"/>
              </a:rPr>
              <a:t>I	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200" b="1" i="1" spc="15" dirty="0">
                <a:latin typeface="Times New Roman"/>
                <a:cs typeface="Times New Roman"/>
              </a:rPr>
              <a:t>dI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surface </a:t>
            </a:r>
            <a:r>
              <a:rPr sz="1400" dirty="0">
                <a:latin typeface="Times New Roman"/>
                <a:cs typeface="Times New Roman"/>
              </a:rPr>
              <a:t>S, </a:t>
            </a:r>
            <a:r>
              <a:rPr sz="1200" b="1" i="1" spc="15" dirty="0">
                <a:latin typeface="Times New Roman"/>
                <a:cs typeface="Times New Roman"/>
              </a:rPr>
              <a:t>dI </a:t>
            </a:r>
            <a:r>
              <a:rPr sz="1400" dirty="0">
                <a:latin typeface="Times New Roman"/>
                <a:cs typeface="Times New Roman"/>
              </a:rPr>
              <a:t>sera 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plan tangent </a:t>
            </a:r>
            <a:r>
              <a:rPr sz="1400" dirty="0">
                <a:latin typeface="Times New Roman"/>
                <a:cs typeface="Times New Roman"/>
              </a:rPr>
              <a:t>à S en I, </a:t>
            </a:r>
            <a:r>
              <a:rPr sz="1400" spc="-5" dirty="0">
                <a:latin typeface="Times New Roman"/>
                <a:cs typeface="Times New Roman"/>
              </a:rPr>
              <a:t>Calculons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nouveau chemin optique</a:t>
            </a:r>
            <a:r>
              <a:rPr sz="14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1456690">
              <a:lnSpc>
                <a:spcPct val="100000"/>
              </a:lnSpc>
              <a:spcBef>
                <a:spcPts val="760"/>
              </a:spcBef>
            </a:pPr>
            <a:r>
              <a:rPr sz="1800" b="1" i="1" spc="30" baseline="4629" dirty="0">
                <a:latin typeface="Times New Roman"/>
                <a:cs typeface="Times New Roman"/>
              </a:rPr>
              <a:t>L</a:t>
            </a:r>
            <a:r>
              <a:rPr sz="1800" b="1" i="1" spc="-165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dl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</a:t>
            </a:r>
            <a:r>
              <a:rPr sz="1800" b="1" spc="44" baseline="4629" dirty="0">
                <a:latin typeface="Times New Roman"/>
                <a:cs typeface="Times New Roman"/>
              </a:rPr>
              <a:t> </a:t>
            </a: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r>
              <a:rPr sz="1050" b="1" spc="-7" baseline="-15873" dirty="0">
                <a:latin typeface="Times New Roman"/>
                <a:cs typeface="Times New Roman"/>
              </a:rPr>
              <a:t>1</a:t>
            </a:r>
            <a:r>
              <a:rPr sz="1050" b="1" spc="-89" baseline="-15873" dirty="0">
                <a:latin typeface="Times New Roman"/>
                <a:cs typeface="Times New Roman"/>
              </a:rPr>
              <a:t> </a:t>
            </a:r>
            <a:r>
              <a:rPr sz="1800" b="1" baseline="4629" dirty="0">
                <a:latin typeface="Times New Roman"/>
                <a:cs typeface="Times New Roman"/>
              </a:rPr>
              <a:t>(</a:t>
            </a:r>
            <a:r>
              <a:rPr sz="1800" b="1" i="1" baseline="4629" dirty="0">
                <a:latin typeface="Times New Roman"/>
                <a:cs typeface="Times New Roman"/>
              </a:rPr>
              <a:t>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185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67" baseline="4629" dirty="0">
                <a:latin typeface="Times New Roman"/>
                <a:cs typeface="Times New Roman"/>
              </a:rPr>
              <a:t>dU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-20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Times New Roman"/>
                <a:cs typeface="Times New Roman"/>
              </a:rPr>
              <a:t>)(</a:t>
            </a:r>
            <a:r>
              <a:rPr sz="1800" b="1" i="1" spc="22" baseline="4629" dirty="0">
                <a:latin typeface="Times New Roman"/>
                <a:cs typeface="Times New Roman"/>
              </a:rPr>
              <a:t>A</a:t>
            </a:r>
            <a:r>
              <a:rPr sz="1050" b="1" spc="22" baseline="-15873" dirty="0">
                <a:latin typeface="Times New Roman"/>
                <a:cs typeface="Times New Roman"/>
              </a:rPr>
              <a:t>1</a:t>
            </a:r>
            <a:r>
              <a:rPr sz="1050" b="1" spc="-89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d</a:t>
            </a:r>
            <a:r>
              <a:rPr sz="1800" b="1" i="1" spc="-172" baseline="4629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-247" baseline="4629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)</a:t>
            </a:r>
            <a:r>
              <a:rPr sz="1800" b="1" spc="-15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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52" baseline="-15873" dirty="0">
                <a:latin typeface="Times New Roman"/>
                <a:cs typeface="Times New Roman"/>
              </a:rPr>
              <a:t> </a:t>
            </a:r>
            <a:r>
              <a:rPr sz="1800" b="1" baseline="4629" dirty="0">
                <a:latin typeface="Times New Roman"/>
                <a:cs typeface="Times New Roman"/>
              </a:rPr>
              <a:t>(</a:t>
            </a:r>
            <a:r>
              <a:rPr sz="1800" b="1" i="1" baseline="4629" dirty="0">
                <a:latin typeface="Times New Roman"/>
                <a:cs typeface="Times New Roman"/>
              </a:rPr>
              <a:t>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spc="25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75" baseline="4629" dirty="0">
                <a:latin typeface="Times New Roman"/>
                <a:cs typeface="Times New Roman"/>
              </a:rPr>
              <a:t>dU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dirty="0">
                <a:latin typeface="Times New Roman"/>
                <a:cs typeface="Times New Roman"/>
              </a:rPr>
              <a:t> </a:t>
            </a:r>
            <a:r>
              <a:rPr sz="1800" b="1" spc="44" baseline="4629" dirty="0">
                <a:latin typeface="Times New Roman"/>
                <a:cs typeface="Times New Roman"/>
              </a:rPr>
              <a:t>)(</a:t>
            </a:r>
            <a:r>
              <a:rPr sz="1800" b="1" i="1" spc="44" baseline="4629" dirty="0">
                <a:latin typeface="Times New Roman"/>
                <a:cs typeface="Times New Roman"/>
              </a:rPr>
              <a:t>A</a:t>
            </a:r>
            <a:r>
              <a:rPr sz="1050" b="1" spc="44" baseline="-15873" dirty="0">
                <a:latin typeface="Times New Roman"/>
                <a:cs typeface="Times New Roman"/>
              </a:rPr>
              <a:t>2</a:t>
            </a:r>
            <a:r>
              <a:rPr sz="1050" b="1" spc="-60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d</a:t>
            </a:r>
            <a:r>
              <a:rPr sz="1800" b="1" i="1" spc="-172" baseline="4629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-247" baseline="4629" dirty="0">
                <a:latin typeface="Times New Roman"/>
                <a:cs typeface="Times New Roman"/>
              </a:rPr>
              <a:t> </a:t>
            </a:r>
            <a:r>
              <a:rPr sz="1800" b="1" spc="15" baseline="4629" dirty="0">
                <a:latin typeface="Times New Roman"/>
                <a:cs typeface="Times New Roman"/>
              </a:rPr>
              <a:t>)</a:t>
            </a:r>
            <a:endParaRPr sz="1800" baseline="4629">
              <a:latin typeface="Times New Roman"/>
              <a:cs typeface="Times New Roman"/>
            </a:endParaRPr>
          </a:p>
          <a:p>
            <a:pPr marL="50800">
              <a:lnSpc>
                <a:spcPct val="100000"/>
              </a:lnSpc>
              <a:spcBef>
                <a:spcPts val="480"/>
              </a:spcBef>
            </a:pPr>
            <a:r>
              <a:rPr sz="1400" spc="-5" dirty="0">
                <a:latin typeface="Times New Roman"/>
                <a:cs typeface="Times New Roman"/>
              </a:rPr>
              <a:t>Soit</a:t>
            </a:r>
            <a:endParaRPr sz="1400">
              <a:latin typeface="Times New Roman"/>
              <a:cs typeface="Times New Roman"/>
            </a:endParaRPr>
          </a:p>
          <a:p>
            <a:pPr marL="1713230">
              <a:lnSpc>
                <a:spcPct val="100000"/>
              </a:lnSpc>
              <a:spcBef>
                <a:spcPts val="765"/>
              </a:spcBef>
            </a:pPr>
            <a:r>
              <a:rPr sz="1800" b="1" i="1" spc="37" baseline="4629" dirty="0">
                <a:latin typeface="Times New Roman"/>
                <a:cs typeface="Times New Roman"/>
              </a:rPr>
              <a:t>dl</a:t>
            </a:r>
            <a:r>
              <a:rPr sz="1800" b="1" i="1" spc="52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</a:t>
            </a:r>
            <a:r>
              <a:rPr sz="1800" b="1" spc="-15" baseline="4629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Times New Roman"/>
                <a:cs typeface="Times New Roman"/>
              </a:rPr>
              <a:t>(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1</a:t>
            </a:r>
            <a:r>
              <a:rPr sz="1050" b="1" spc="-142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185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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12" baseline="-15873" dirty="0">
                <a:latin typeface="Times New Roman"/>
                <a:cs typeface="Times New Roman"/>
              </a:rPr>
              <a:t> </a:t>
            </a:r>
            <a:r>
              <a:rPr sz="1800" b="1" i="1" spc="37" baseline="4629" dirty="0">
                <a:latin typeface="Times New Roman"/>
                <a:cs typeface="Times New Roman"/>
              </a:rPr>
              <a:t>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dirty="0">
                <a:latin typeface="Times New Roman"/>
                <a:cs typeface="Times New Roman"/>
              </a:rPr>
              <a:t> </a:t>
            </a:r>
            <a:r>
              <a:rPr sz="1800" b="1" spc="7" baseline="4629" dirty="0">
                <a:latin typeface="Times New Roman"/>
                <a:cs typeface="Times New Roman"/>
              </a:rPr>
              <a:t>)</a:t>
            </a:r>
            <a:r>
              <a:rPr sz="1800" b="1" i="1" spc="7" baseline="4629" dirty="0">
                <a:latin typeface="Times New Roman"/>
                <a:cs typeface="Times New Roman"/>
              </a:rPr>
              <a:t>d</a:t>
            </a:r>
            <a:r>
              <a:rPr sz="1800" b="1" i="1" spc="-179" baseline="4629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44" baseline="4629" dirty="0">
                <a:latin typeface="Times New Roman"/>
                <a:cs typeface="Times New Roman"/>
              </a:rPr>
              <a:t> </a:t>
            </a:r>
            <a:r>
              <a:rPr sz="1800" b="1" i="1" spc="44" baseline="4629" dirty="0">
                <a:latin typeface="Times New Roman"/>
                <a:cs typeface="Times New Roman"/>
              </a:rPr>
              <a:t>n</a:t>
            </a:r>
            <a:r>
              <a:rPr sz="1050" b="1" spc="44" baseline="-15873" dirty="0">
                <a:latin typeface="Times New Roman"/>
                <a:cs typeface="Times New Roman"/>
              </a:rPr>
              <a:t>1</a:t>
            </a:r>
            <a:r>
              <a:rPr sz="1800" b="1" i="1" spc="44" baseline="4629" dirty="0">
                <a:latin typeface="Times New Roman"/>
                <a:cs typeface="Times New Roman"/>
              </a:rPr>
              <a:t>dU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1</a:t>
            </a:r>
            <a:r>
              <a:rPr sz="700" b="1" spc="75" dirty="0">
                <a:latin typeface="Times New Roman"/>
                <a:cs typeface="Times New Roman"/>
              </a:rPr>
              <a:t> </a:t>
            </a:r>
            <a:r>
              <a:rPr sz="1800" b="1" i="1" spc="-44" baseline="4629" dirty="0">
                <a:latin typeface="Times New Roman"/>
                <a:cs typeface="Times New Roman"/>
              </a:rPr>
              <a:t>A</a:t>
            </a:r>
            <a:r>
              <a:rPr sz="1050" b="1" spc="-44" baseline="-15873" dirty="0">
                <a:latin typeface="Times New Roman"/>
                <a:cs typeface="Times New Roman"/>
              </a:rPr>
              <a:t>1</a:t>
            </a:r>
            <a:r>
              <a:rPr sz="1050" b="1" spc="-89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</a:t>
            </a:r>
            <a:r>
              <a:rPr sz="1800" b="1" spc="-67" baseline="4629" dirty="0">
                <a:latin typeface="Times New Roman"/>
                <a:cs typeface="Times New Roman"/>
              </a:rPr>
              <a:t> </a:t>
            </a:r>
            <a:r>
              <a:rPr sz="1800" b="1" i="1" spc="22" baseline="4629" dirty="0">
                <a:latin typeface="Times New Roman"/>
                <a:cs typeface="Times New Roman"/>
              </a:rPr>
              <a:t>n</a:t>
            </a:r>
            <a:r>
              <a:rPr sz="1050" b="1" spc="22" baseline="-15873" dirty="0">
                <a:latin typeface="Times New Roman"/>
                <a:cs typeface="Times New Roman"/>
              </a:rPr>
              <a:t>2</a:t>
            </a:r>
            <a:r>
              <a:rPr sz="1050" b="1" spc="-165" baseline="-15873" dirty="0">
                <a:latin typeface="Times New Roman"/>
                <a:cs typeface="Times New Roman"/>
              </a:rPr>
              <a:t> </a:t>
            </a:r>
            <a:r>
              <a:rPr sz="1800" b="1" i="1" spc="67" baseline="4629" dirty="0">
                <a:latin typeface="Times New Roman"/>
                <a:cs typeface="Times New Roman"/>
              </a:rPr>
              <a:t>dU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10" dirty="0">
                <a:latin typeface="Times New Roman"/>
                <a:cs typeface="Times New Roman"/>
              </a:rPr>
              <a:t>2</a:t>
            </a:r>
            <a:r>
              <a:rPr sz="700" b="1" spc="95" dirty="0">
                <a:latin typeface="Times New Roman"/>
                <a:cs typeface="Times New Roman"/>
              </a:rPr>
              <a:t> </a:t>
            </a:r>
            <a:r>
              <a:rPr sz="1800" b="1" i="1" spc="-15" baseline="4629" dirty="0">
                <a:latin typeface="Times New Roman"/>
                <a:cs typeface="Times New Roman"/>
              </a:rPr>
              <a:t>A</a:t>
            </a:r>
            <a:r>
              <a:rPr sz="1050" b="1" spc="-15" baseline="-15873" dirty="0">
                <a:latin typeface="Times New Roman"/>
                <a:cs typeface="Times New Roman"/>
              </a:rPr>
              <a:t>2</a:t>
            </a:r>
            <a:r>
              <a:rPr sz="1050" b="1" spc="-60" baseline="-15873" dirty="0">
                <a:latin typeface="Times New Roman"/>
                <a:cs typeface="Times New Roman"/>
              </a:rPr>
              <a:t> </a:t>
            </a:r>
            <a:r>
              <a:rPr sz="1800" b="1" i="1" spc="15" baseline="4629" dirty="0">
                <a:latin typeface="Times New Roman"/>
                <a:cs typeface="Times New Roman"/>
              </a:rPr>
              <a:t>I</a:t>
            </a:r>
            <a:r>
              <a:rPr sz="1800" b="1" i="1" spc="60" baseline="4629" dirty="0">
                <a:latin typeface="Times New Roman"/>
                <a:cs typeface="Times New Roman"/>
              </a:rPr>
              <a:t> </a:t>
            </a:r>
            <a:r>
              <a:rPr sz="1800" b="1" spc="30" baseline="4629" dirty="0">
                <a:latin typeface="Symbol"/>
                <a:cs typeface="Symbol"/>
              </a:rPr>
              <a:t></a:t>
            </a:r>
            <a:r>
              <a:rPr sz="1800" b="1" spc="-127" baseline="4629" dirty="0">
                <a:latin typeface="Times New Roman"/>
                <a:cs typeface="Times New Roman"/>
              </a:rPr>
              <a:t> </a:t>
            </a:r>
            <a:r>
              <a:rPr sz="1875" b="1" i="1" spc="-15" baseline="4444" dirty="0">
                <a:latin typeface="Symbol"/>
                <a:cs typeface="Symbol"/>
              </a:rPr>
              <a:t></a:t>
            </a:r>
            <a:endParaRPr sz="1875" baseline="4444">
              <a:latin typeface="Symbol"/>
              <a:cs typeface="Symbol"/>
            </a:endParaRPr>
          </a:p>
          <a:p>
            <a:pPr marL="50800">
              <a:lnSpc>
                <a:spcPct val="100000"/>
              </a:lnSpc>
              <a:spcBef>
                <a:spcPts val="470"/>
              </a:spcBef>
            </a:pPr>
            <a:r>
              <a:rPr sz="1400" dirty="0">
                <a:latin typeface="Times New Roman"/>
                <a:cs typeface="Times New Roman"/>
              </a:rPr>
              <a:t>où </a:t>
            </a:r>
            <a:r>
              <a:rPr sz="1200" b="1" i="1" spc="-35" dirty="0">
                <a:latin typeface="Symbol"/>
                <a:cs typeface="Symbol"/>
              </a:rPr>
              <a:t></a:t>
            </a:r>
            <a:r>
              <a:rPr sz="1200" b="1" i="1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infiniment petit </a:t>
            </a:r>
            <a:r>
              <a:rPr sz="1400" dirty="0">
                <a:latin typeface="Times New Roman"/>
                <a:cs typeface="Times New Roman"/>
              </a:rPr>
              <a:t>du </a:t>
            </a:r>
            <a:r>
              <a:rPr sz="1400" spc="-5" dirty="0">
                <a:latin typeface="Times New Roman"/>
                <a:cs typeface="Times New Roman"/>
              </a:rPr>
              <a:t>second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ordre.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3" name="object 63"/>
          <p:cNvSpPr/>
          <p:nvPr/>
        </p:nvSpPr>
        <p:spPr>
          <a:xfrm>
            <a:off x="3843020" y="968374"/>
            <a:ext cx="241300" cy="127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3936365" y="1925319"/>
            <a:ext cx="184785" cy="127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3679360" y="1198265"/>
            <a:ext cx="118110" cy="32384"/>
          </a:xfrm>
          <a:custGeom>
            <a:avLst/>
            <a:gdLst/>
            <a:ahLst/>
            <a:cxnLst/>
            <a:rect l="l" t="t" r="r" b="b"/>
            <a:pathLst>
              <a:path w="118110" h="32384">
                <a:moveTo>
                  <a:pt x="84862" y="0"/>
                </a:moveTo>
                <a:lnTo>
                  <a:pt x="90005" y="11967"/>
                </a:lnTo>
                <a:lnTo>
                  <a:pt x="0" y="11967"/>
                </a:lnTo>
                <a:lnTo>
                  <a:pt x="0" y="19823"/>
                </a:lnTo>
                <a:lnTo>
                  <a:pt x="90005" y="19823"/>
                </a:lnTo>
                <a:lnTo>
                  <a:pt x="84862" y="32171"/>
                </a:lnTo>
                <a:lnTo>
                  <a:pt x="117553" y="16093"/>
                </a:lnTo>
                <a:lnTo>
                  <a:pt x="8486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3650862" y="1194142"/>
            <a:ext cx="140970" cy="2571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00" b="1" i="1" spc="-10" dirty="0">
                <a:latin typeface="Times New Roman"/>
                <a:cs typeface="Times New Roman"/>
              </a:rPr>
              <a:t>T</a:t>
            </a:r>
            <a:endParaRPr sz="1500">
              <a:latin typeface="Times New Roman"/>
              <a:cs typeface="Times New Roman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3363595" y="1270126"/>
            <a:ext cx="572770" cy="143510"/>
          </a:xfrm>
          <a:custGeom>
            <a:avLst/>
            <a:gdLst/>
            <a:ahLst/>
            <a:cxnLst/>
            <a:rect l="l" t="t" r="r" b="b"/>
            <a:pathLst>
              <a:path w="572770" h="143509">
                <a:moveTo>
                  <a:pt x="67309" y="68199"/>
                </a:moveTo>
                <a:lnTo>
                  <a:pt x="0" y="120523"/>
                </a:lnTo>
                <a:lnTo>
                  <a:pt x="82168" y="143001"/>
                </a:lnTo>
                <a:lnTo>
                  <a:pt x="76467" y="114300"/>
                </a:lnTo>
                <a:lnTo>
                  <a:pt x="63500" y="114300"/>
                </a:lnTo>
                <a:lnTo>
                  <a:pt x="60959" y="101853"/>
                </a:lnTo>
                <a:lnTo>
                  <a:pt x="73497" y="99346"/>
                </a:lnTo>
                <a:lnTo>
                  <a:pt x="67309" y="68199"/>
                </a:lnTo>
                <a:close/>
              </a:path>
              <a:path w="572770" h="143509">
                <a:moveTo>
                  <a:pt x="73497" y="99346"/>
                </a:moveTo>
                <a:lnTo>
                  <a:pt x="60959" y="101853"/>
                </a:lnTo>
                <a:lnTo>
                  <a:pt x="63500" y="114300"/>
                </a:lnTo>
                <a:lnTo>
                  <a:pt x="75972" y="111805"/>
                </a:lnTo>
                <a:lnTo>
                  <a:pt x="73497" y="99346"/>
                </a:lnTo>
                <a:close/>
              </a:path>
              <a:path w="572770" h="143509">
                <a:moveTo>
                  <a:pt x="75972" y="111805"/>
                </a:moveTo>
                <a:lnTo>
                  <a:pt x="63500" y="114300"/>
                </a:lnTo>
                <a:lnTo>
                  <a:pt x="76467" y="114300"/>
                </a:lnTo>
                <a:lnTo>
                  <a:pt x="75972" y="111805"/>
                </a:lnTo>
                <a:close/>
              </a:path>
              <a:path w="572770" h="143509">
                <a:moveTo>
                  <a:pt x="570229" y="0"/>
                </a:moveTo>
                <a:lnTo>
                  <a:pt x="73497" y="99346"/>
                </a:lnTo>
                <a:lnTo>
                  <a:pt x="75972" y="111805"/>
                </a:lnTo>
                <a:lnTo>
                  <a:pt x="572769" y="12446"/>
                </a:lnTo>
                <a:lnTo>
                  <a:pt x="57022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7</a:t>
            </a:fld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81563" y="312221"/>
            <a:ext cx="1201420" cy="2108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</a:pPr>
            <a:r>
              <a:rPr sz="1200" b="1" i="1" dirty="0">
                <a:latin typeface="Times New Roman"/>
                <a:cs typeface="Times New Roman"/>
              </a:rPr>
              <a:t>n</a:t>
            </a:r>
            <a:r>
              <a:rPr sz="1050" b="1" baseline="-23809" dirty="0">
                <a:latin typeface="Times New Roman"/>
                <a:cs typeface="Times New Roman"/>
              </a:rPr>
              <a:t>1 </a:t>
            </a:r>
            <a:r>
              <a:rPr sz="1200" b="1" spc="40" dirty="0">
                <a:latin typeface="Times New Roman"/>
                <a:cs typeface="Times New Roman"/>
              </a:rPr>
              <a:t>sin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050" b="1" spc="60" baseline="-23809" dirty="0">
                <a:latin typeface="Times New Roman"/>
                <a:cs typeface="Times New Roman"/>
              </a:rPr>
              <a:t>1 </a:t>
            </a:r>
            <a:r>
              <a:rPr sz="1200" b="1" spc="30" dirty="0">
                <a:latin typeface="Symbol"/>
                <a:cs typeface="Symbol"/>
              </a:rPr>
              <a:t>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n</a:t>
            </a:r>
            <a:r>
              <a:rPr sz="1050" b="1" spc="30" baseline="-23809" dirty="0">
                <a:latin typeface="Times New Roman"/>
                <a:cs typeface="Times New Roman"/>
              </a:rPr>
              <a:t>2</a:t>
            </a:r>
            <a:r>
              <a:rPr sz="1050" b="1" spc="-104" baseline="-23809" dirty="0">
                <a:latin typeface="Times New Roman"/>
                <a:cs typeface="Times New Roman"/>
              </a:rPr>
              <a:t> </a:t>
            </a:r>
            <a:r>
              <a:rPr sz="1200" b="1" spc="50" dirty="0">
                <a:latin typeface="Times New Roman"/>
                <a:cs typeface="Times New Roman"/>
              </a:rPr>
              <a:t>sin</a:t>
            </a:r>
            <a:r>
              <a:rPr sz="1200" b="1" i="1" spc="50" dirty="0">
                <a:latin typeface="Times New Roman"/>
                <a:cs typeface="Times New Roman"/>
              </a:rPr>
              <a:t>i</a:t>
            </a:r>
            <a:r>
              <a:rPr sz="1050" b="1" spc="75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499434" y="1590584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20" h="25400">
                <a:moveTo>
                  <a:pt x="83389" y="0"/>
                </a:moveTo>
                <a:lnTo>
                  <a:pt x="87434" y="9356"/>
                </a:lnTo>
                <a:lnTo>
                  <a:pt x="0" y="9356"/>
                </a:lnTo>
                <a:lnTo>
                  <a:pt x="0" y="15701"/>
                </a:lnTo>
                <a:lnTo>
                  <a:pt x="87434" y="15701"/>
                </a:lnTo>
                <a:lnTo>
                  <a:pt x="83389" y="25365"/>
                </a:lnTo>
                <a:lnTo>
                  <a:pt x="108594" y="12688"/>
                </a:lnTo>
                <a:lnTo>
                  <a:pt x="8338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834545" y="1590584"/>
            <a:ext cx="109220" cy="25400"/>
          </a:xfrm>
          <a:custGeom>
            <a:avLst/>
            <a:gdLst/>
            <a:ahLst/>
            <a:cxnLst/>
            <a:rect l="l" t="t" r="r" b="b"/>
            <a:pathLst>
              <a:path w="109220" h="25400">
                <a:moveTo>
                  <a:pt x="83073" y="0"/>
                </a:moveTo>
                <a:lnTo>
                  <a:pt x="87118" y="9356"/>
                </a:lnTo>
                <a:lnTo>
                  <a:pt x="0" y="9356"/>
                </a:lnTo>
                <a:lnTo>
                  <a:pt x="0" y="15701"/>
                </a:lnTo>
                <a:lnTo>
                  <a:pt x="87118" y="15701"/>
                </a:lnTo>
                <a:lnTo>
                  <a:pt x="83073" y="25365"/>
                </a:lnTo>
                <a:lnTo>
                  <a:pt x="108594" y="12688"/>
                </a:lnTo>
                <a:lnTo>
                  <a:pt x="8307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53550" y="1590584"/>
            <a:ext cx="130175" cy="25400"/>
          </a:xfrm>
          <a:custGeom>
            <a:avLst/>
            <a:gdLst/>
            <a:ahLst/>
            <a:cxnLst/>
            <a:rect l="l" t="t" r="r" b="b"/>
            <a:pathLst>
              <a:path w="130175" h="25400">
                <a:moveTo>
                  <a:pt x="104536" y="0"/>
                </a:moveTo>
                <a:lnTo>
                  <a:pt x="108581" y="9356"/>
                </a:lnTo>
                <a:lnTo>
                  <a:pt x="0" y="9356"/>
                </a:lnTo>
                <a:lnTo>
                  <a:pt x="0" y="15701"/>
                </a:lnTo>
                <a:lnTo>
                  <a:pt x="108581" y="15701"/>
                </a:lnTo>
                <a:lnTo>
                  <a:pt x="104536" y="25365"/>
                </a:lnTo>
                <a:lnTo>
                  <a:pt x="130057" y="12688"/>
                </a:lnTo>
                <a:lnTo>
                  <a:pt x="1045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585496" y="2664832"/>
            <a:ext cx="98425" cy="27305"/>
          </a:xfrm>
          <a:custGeom>
            <a:avLst/>
            <a:gdLst/>
            <a:ahLst/>
            <a:cxnLst/>
            <a:rect l="l" t="t" r="r" b="b"/>
            <a:pathLst>
              <a:path w="98425" h="27305">
                <a:moveTo>
                  <a:pt x="70813" y="0"/>
                </a:moveTo>
                <a:lnTo>
                  <a:pt x="75104" y="10033"/>
                </a:lnTo>
                <a:lnTo>
                  <a:pt x="0" y="10033"/>
                </a:lnTo>
                <a:lnTo>
                  <a:pt x="0" y="16938"/>
                </a:lnTo>
                <a:lnTo>
                  <a:pt x="75104" y="16938"/>
                </a:lnTo>
                <a:lnTo>
                  <a:pt x="70813" y="26972"/>
                </a:lnTo>
                <a:lnTo>
                  <a:pt x="98091" y="13492"/>
                </a:lnTo>
                <a:lnTo>
                  <a:pt x="7081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11665" y="2967758"/>
            <a:ext cx="207645" cy="29845"/>
          </a:xfrm>
          <a:custGeom>
            <a:avLst/>
            <a:gdLst/>
            <a:ahLst/>
            <a:cxnLst/>
            <a:rect l="l" t="t" r="r" b="b"/>
            <a:pathLst>
              <a:path w="207644" h="29844">
                <a:moveTo>
                  <a:pt x="177631" y="0"/>
                </a:moveTo>
                <a:lnTo>
                  <a:pt x="182363" y="11110"/>
                </a:lnTo>
                <a:lnTo>
                  <a:pt x="0" y="11110"/>
                </a:lnTo>
                <a:lnTo>
                  <a:pt x="0" y="18404"/>
                </a:lnTo>
                <a:lnTo>
                  <a:pt x="182363" y="18404"/>
                </a:lnTo>
                <a:lnTo>
                  <a:pt x="177631" y="29514"/>
                </a:lnTo>
                <a:lnTo>
                  <a:pt x="207488" y="14941"/>
                </a:lnTo>
                <a:lnTo>
                  <a:pt x="1776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328718" y="2967758"/>
            <a:ext cx="166370" cy="29845"/>
          </a:xfrm>
          <a:custGeom>
            <a:avLst/>
            <a:gdLst/>
            <a:ahLst/>
            <a:cxnLst/>
            <a:rect l="l" t="t" r="r" b="b"/>
            <a:pathLst>
              <a:path w="166370" h="29844">
                <a:moveTo>
                  <a:pt x="136138" y="0"/>
                </a:moveTo>
                <a:lnTo>
                  <a:pt x="140870" y="11110"/>
                </a:lnTo>
                <a:lnTo>
                  <a:pt x="0" y="11110"/>
                </a:lnTo>
                <a:lnTo>
                  <a:pt x="0" y="18404"/>
                </a:lnTo>
                <a:lnTo>
                  <a:pt x="140870" y="18404"/>
                </a:lnTo>
                <a:lnTo>
                  <a:pt x="136138" y="29514"/>
                </a:lnTo>
                <a:lnTo>
                  <a:pt x="165995" y="14941"/>
                </a:lnTo>
                <a:lnTo>
                  <a:pt x="1361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777177" y="2967758"/>
            <a:ext cx="207645" cy="29845"/>
          </a:xfrm>
          <a:custGeom>
            <a:avLst/>
            <a:gdLst/>
            <a:ahLst/>
            <a:cxnLst/>
            <a:rect l="l" t="t" r="r" b="b"/>
            <a:pathLst>
              <a:path w="207645" h="29844">
                <a:moveTo>
                  <a:pt x="178002" y="0"/>
                </a:moveTo>
                <a:lnTo>
                  <a:pt x="182380" y="11110"/>
                </a:lnTo>
                <a:lnTo>
                  <a:pt x="0" y="11110"/>
                </a:lnTo>
                <a:lnTo>
                  <a:pt x="0" y="18404"/>
                </a:lnTo>
                <a:lnTo>
                  <a:pt x="182380" y="18404"/>
                </a:lnTo>
                <a:lnTo>
                  <a:pt x="178002" y="29514"/>
                </a:lnTo>
                <a:lnTo>
                  <a:pt x="207490" y="14941"/>
                </a:lnTo>
                <a:lnTo>
                  <a:pt x="17800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60852" y="2967758"/>
            <a:ext cx="165735" cy="29845"/>
          </a:xfrm>
          <a:custGeom>
            <a:avLst/>
            <a:gdLst/>
            <a:ahLst/>
            <a:cxnLst/>
            <a:rect l="l" t="t" r="r" b="b"/>
            <a:pathLst>
              <a:path w="165735" h="29844">
                <a:moveTo>
                  <a:pt x="136138" y="0"/>
                </a:moveTo>
                <a:lnTo>
                  <a:pt x="140515" y="11110"/>
                </a:lnTo>
                <a:lnTo>
                  <a:pt x="0" y="11110"/>
                </a:lnTo>
                <a:lnTo>
                  <a:pt x="0" y="18404"/>
                </a:lnTo>
                <a:lnTo>
                  <a:pt x="140515" y="18404"/>
                </a:lnTo>
                <a:lnTo>
                  <a:pt x="136138" y="29514"/>
                </a:lnTo>
                <a:lnTo>
                  <a:pt x="165625" y="14941"/>
                </a:lnTo>
                <a:lnTo>
                  <a:pt x="13613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91668" y="566419"/>
            <a:ext cx="6779259" cy="58197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33400" indent="-229235">
              <a:lnSpc>
                <a:spcPct val="100000"/>
              </a:lnSpc>
              <a:spcBef>
                <a:spcPts val="100"/>
              </a:spcBef>
              <a:buClr>
                <a:srgbClr val="000080"/>
              </a:buClr>
              <a:buFont typeface="Times New Roman"/>
              <a:buAutoNum type="arabicPeriod" startAt="2"/>
              <a:tabLst>
                <a:tab pos="534035" algn="l"/>
              </a:tabLst>
            </a:pPr>
            <a:r>
              <a:rPr sz="1400" b="1" spc="-5" dirty="0">
                <a:latin typeface="Times New Roman"/>
                <a:cs typeface="Times New Roman"/>
              </a:rPr>
              <a:t>Lois </a:t>
            </a:r>
            <a:r>
              <a:rPr sz="1400" b="1" dirty="0">
                <a:latin typeface="Times New Roman"/>
                <a:cs typeface="Times New Roman"/>
              </a:rPr>
              <a:t>de </a:t>
            </a:r>
            <a:r>
              <a:rPr sz="1400" b="1" spc="-5" dirty="0">
                <a:latin typeface="Times New Roman"/>
                <a:cs typeface="Times New Roman"/>
              </a:rPr>
              <a:t>réflexion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000080"/>
              </a:buClr>
              <a:buFont typeface="Times New Roman"/>
              <a:buAutoNum type="arabicPeriod" startAt="2"/>
            </a:pPr>
            <a:endParaRPr sz="2100">
              <a:latin typeface="Times New Roman"/>
              <a:cs typeface="Times New Roman"/>
            </a:endParaRPr>
          </a:p>
          <a:p>
            <a:pPr marL="76200" marR="68580">
              <a:lnSpc>
                <a:spcPts val="1620"/>
              </a:lnSpc>
            </a:pPr>
            <a:r>
              <a:rPr sz="1400" dirty="0">
                <a:latin typeface="Times New Roman"/>
                <a:cs typeface="Times New Roman"/>
              </a:rPr>
              <a:t>La surface S </a:t>
            </a:r>
            <a:r>
              <a:rPr sz="1400" spc="-10" dirty="0">
                <a:latin typeface="Times New Roman"/>
                <a:cs typeface="Times New Roman"/>
              </a:rPr>
              <a:t>(dioptre) </a:t>
            </a:r>
            <a:r>
              <a:rPr sz="1400" spc="-5" dirty="0">
                <a:latin typeface="Times New Roman"/>
                <a:cs typeface="Times New Roman"/>
              </a:rPr>
              <a:t>est remplacée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400" spc="-5" dirty="0">
                <a:latin typeface="Times New Roman"/>
                <a:cs typeface="Times New Roman"/>
              </a:rPr>
              <a:t>un miroir,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rayon réfracté </a:t>
            </a:r>
            <a:r>
              <a:rPr sz="1400" spc="10" dirty="0">
                <a:latin typeface="Times New Roman"/>
                <a:cs typeface="Times New Roman"/>
              </a:rPr>
              <a:t>IA</a:t>
            </a:r>
            <a:r>
              <a:rPr sz="1350" spc="15" baseline="-925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est remplacé par </a:t>
            </a:r>
            <a:r>
              <a:rPr sz="1400" dirty="0">
                <a:latin typeface="Times New Roman"/>
                <a:cs typeface="Times New Roman"/>
              </a:rPr>
              <a:t>le  rayon </a:t>
            </a:r>
            <a:r>
              <a:rPr sz="1400" spc="-5" dirty="0">
                <a:latin typeface="Times New Roman"/>
                <a:cs typeface="Times New Roman"/>
              </a:rPr>
              <a:t>réfléchi </a:t>
            </a:r>
            <a:r>
              <a:rPr sz="1400" spc="-1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propageant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milieu </a:t>
            </a:r>
            <a:r>
              <a:rPr sz="1400" dirty="0">
                <a:latin typeface="Times New Roman"/>
                <a:cs typeface="Times New Roman"/>
              </a:rPr>
              <a:t>(1). </a:t>
            </a:r>
            <a:r>
              <a:rPr sz="1400" spc="-5" dirty="0">
                <a:latin typeface="Times New Roman"/>
                <a:cs typeface="Times New Roman"/>
              </a:rPr>
              <a:t>L’égalité précédente devient</a:t>
            </a:r>
            <a:r>
              <a:rPr sz="1400" spc="6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2903855">
              <a:lnSpc>
                <a:spcPct val="100000"/>
              </a:lnSpc>
              <a:spcBef>
                <a:spcPts val="710"/>
              </a:spcBef>
            </a:pPr>
            <a:r>
              <a:rPr sz="1800" b="1" i="1" spc="-7" baseline="4629" dirty="0">
                <a:latin typeface="Times New Roman"/>
                <a:cs typeface="Times New Roman"/>
              </a:rPr>
              <a:t>n</a:t>
            </a:r>
            <a:r>
              <a:rPr sz="1050" b="1" spc="-7" baseline="-15873" dirty="0">
                <a:latin typeface="Times New Roman"/>
                <a:cs typeface="Times New Roman"/>
              </a:rPr>
              <a:t>1</a:t>
            </a:r>
            <a:r>
              <a:rPr sz="1050" b="1" spc="-89" baseline="-15873" dirty="0">
                <a:latin typeface="Times New Roman"/>
                <a:cs typeface="Times New Roman"/>
              </a:rPr>
              <a:t> </a:t>
            </a:r>
            <a:r>
              <a:rPr sz="1800" b="1" spc="-7" baseline="4629" dirty="0">
                <a:latin typeface="Times New Roman"/>
                <a:cs typeface="Times New Roman"/>
              </a:rPr>
              <a:t>(</a:t>
            </a:r>
            <a:r>
              <a:rPr sz="1800" b="1" i="1" spc="-7" baseline="4629" dirty="0">
                <a:latin typeface="Times New Roman"/>
                <a:cs typeface="Times New Roman"/>
              </a:rPr>
              <a:t>U</a:t>
            </a:r>
            <a:r>
              <a:rPr sz="1800" b="1" i="1" spc="-217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1</a:t>
            </a:r>
            <a:r>
              <a:rPr sz="700" b="1" spc="10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</a:t>
            </a:r>
            <a:r>
              <a:rPr sz="1800" b="1" spc="-179" baseline="4629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U</a:t>
            </a:r>
            <a:r>
              <a:rPr sz="1800" b="1" i="1" spc="-150" baseline="4629" dirty="0">
                <a:latin typeface="Times New Roman"/>
                <a:cs typeface="Times New Roman"/>
              </a:rPr>
              <a:t> </a:t>
            </a:r>
            <a:r>
              <a:rPr sz="700" b="1" spc="5" dirty="0">
                <a:latin typeface="Times New Roman"/>
                <a:cs typeface="Times New Roman"/>
              </a:rPr>
              <a:t>2 </a:t>
            </a:r>
            <a:r>
              <a:rPr sz="1800" b="1" spc="15" baseline="4629" dirty="0">
                <a:latin typeface="Times New Roman"/>
                <a:cs typeface="Times New Roman"/>
              </a:rPr>
              <a:t>)</a:t>
            </a:r>
            <a:r>
              <a:rPr sz="1800" b="1" spc="-37" baseline="4629" dirty="0">
                <a:latin typeface="Times New Roman"/>
                <a:cs typeface="Times New Roman"/>
              </a:rPr>
              <a:t> </a:t>
            </a:r>
            <a:r>
              <a:rPr sz="1800" b="1" spc="22" baseline="4629" dirty="0">
                <a:latin typeface="Symbol"/>
                <a:cs typeface="Symbol"/>
              </a:rPr>
              <a:t></a:t>
            </a:r>
            <a:r>
              <a:rPr sz="1800" b="1" spc="-89" baseline="4629" dirty="0">
                <a:latin typeface="Times New Roman"/>
                <a:cs typeface="Times New Roman"/>
              </a:rPr>
              <a:t> </a:t>
            </a:r>
            <a:r>
              <a:rPr sz="1875" b="1" i="1" spc="-22" baseline="4444" dirty="0">
                <a:latin typeface="Symbol"/>
                <a:cs typeface="Symbol"/>
              </a:rPr>
              <a:t></a:t>
            </a:r>
            <a:r>
              <a:rPr sz="1875" b="1" i="1" spc="-150" baseline="4444" dirty="0">
                <a:latin typeface="Times New Roman"/>
                <a:cs typeface="Times New Roman"/>
              </a:rPr>
              <a:t> </a:t>
            </a:r>
            <a:r>
              <a:rPr sz="1800" b="1" i="1" spc="30" baseline="4629" dirty="0">
                <a:latin typeface="Times New Roman"/>
                <a:cs typeface="Times New Roman"/>
              </a:rPr>
              <a:t>N</a:t>
            </a:r>
            <a:endParaRPr sz="1800" baseline="4629">
              <a:latin typeface="Times New Roman"/>
              <a:cs typeface="Times New Roman"/>
            </a:endParaRPr>
          </a:p>
          <a:p>
            <a:pPr marL="1248410" lvl="1" indent="-228600">
              <a:lnSpc>
                <a:spcPct val="100000"/>
              </a:lnSpc>
              <a:spcBef>
                <a:spcPts val="470"/>
              </a:spcBef>
              <a:buAutoNum type="alphaLcPeriod"/>
              <a:tabLst>
                <a:tab pos="1248410" algn="l"/>
              </a:tabLst>
            </a:pP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Première </a:t>
            </a: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lois </a:t>
            </a: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de la</a:t>
            </a:r>
            <a:r>
              <a:rPr sz="1400" spc="-15" dirty="0">
                <a:solidFill>
                  <a:srgbClr val="000080"/>
                </a:solidFill>
                <a:latin typeface="Times New Roman"/>
                <a:cs typeface="Times New Roman"/>
              </a:rPr>
              <a:t> </a:t>
            </a:r>
            <a:r>
              <a:rPr sz="1400" spc="-10" dirty="0">
                <a:solidFill>
                  <a:srgbClr val="000080"/>
                </a:solidFill>
                <a:latin typeface="Times New Roman"/>
                <a:cs typeface="Times New Roman"/>
              </a:rPr>
              <a:t>réflexion</a:t>
            </a:r>
            <a:endParaRPr sz="1400">
              <a:latin typeface="Times New Roman"/>
              <a:cs typeface="Times New Roman"/>
            </a:endParaRPr>
          </a:p>
          <a:p>
            <a:pPr marL="525780">
              <a:lnSpc>
                <a:spcPct val="100000"/>
              </a:lnSpc>
              <a:spcBef>
                <a:spcPts val="340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rayon réfléchi est dans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plan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d’incidence</a:t>
            </a:r>
            <a:endParaRPr sz="1400">
              <a:latin typeface="Times New Roman"/>
              <a:cs typeface="Times New Roman"/>
            </a:endParaRPr>
          </a:p>
          <a:p>
            <a:pPr marL="1248410" lvl="1" indent="-228600">
              <a:lnSpc>
                <a:spcPct val="100000"/>
              </a:lnSpc>
              <a:spcBef>
                <a:spcPts val="320"/>
              </a:spcBef>
              <a:buAutoNum type="alphaLcPeriod" startAt="2"/>
              <a:tabLst>
                <a:tab pos="1248410" algn="l"/>
              </a:tabLst>
            </a:pP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Deuxième lois </a:t>
            </a:r>
            <a:r>
              <a:rPr sz="1400" dirty="0">
                <a:solidFill>
                  <a:srgbClr val="000080"/>
                </a:solidFill>
                <a:latin typeface="Times New Roman"/>
                <a:cs typeface="Times New Roman"/>
              </a:rPr>
              <a:t>de la</a:t>
            </a:r>
            <a:r>
              <a:rPr sz="1400" spc="-5" dirty="0">
                <a:solidFill>
                  <a:srgbClr val="000080"/>
                </a:solidFill>
                <a:latin typeface="Times New Roman"/>
                <a:cs typeface="Times New Roman"/>
              </a:rPr>
              <a:t> réflexion</a:t>
            </a:r>
            <a:endParaRPr sz="1400">
              <a:latin typeface="Times New Roman"/>
              <a:cs typeface="Times New Roman"/>
            </a:endParaRPr>
          </a:p>
          <a:p>
            <a:pPr marL="76200">
              <a:lnSpc>
                <a:spcPct val="100000"/>
              </a:lnSpc>
              <a:spcBef>
                <a:spcPts val="635"/>
              </a:spcBef>
            </a:pPr>
            <a:r>
              <a:rPr sz="1400" spc="-5" dirty="0">
                <a:latin typeface="Times New Roman"/>
                <a:cs typeface="Times New Roman"/>
              </a:rPr>
              <a:t>Multiplions scalairement </a:t>
            </a:r>
            <a:r>
              <a:rPr sz="1400" dirty="0">
                <a:latin typeface="Times New Roman"/>
                <a:cs typeface="Times New Roman"/>
              </a:rPr>
              <a:t>par </a:t>
            </a:r>
            <a:r>
              <a:rPr sz="1250" b="1" i="1" spc="-5" dirty="0">
                <a:latin typeface="Times New Roman"/>
                <a:cs typeface="Times New Roman"/>
              </a:rPr>
              <a:t>T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deux membres de l’égalité précédente</a:t>
            </a:r>
            <a:r>
              <a:rPr sz="1400" spc="25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200660" algn="ctr">
              <a:lnSpc>
                <a:spcPct val="100000"/>
              </a:lnSpc>
              <a:spcBef>
                <a:spcPts val="570"/>
              </a:spcBef>
            </a:pPr>
            <a:r>
              <a:rPr sz="2300" i="1" spc="105" dirty="0">
                <a:latin typeface="Times New Roman"/>
                <a:cs typeface="Times New Roman"/>
              </a:rPr>
              <a:t>U</a:t>
            </a:r>
            <a:r>
              <a:rPr sz="2300" i="1" spc="-320" dirty="0">
                <a:latin typeface="Times New Roman"/>
                <a:cs typeface="Times New Roman"/>
              </a:rPr>
              <a:t> </a:t>
            </a:r>
            <a:r>
              <a:rPr sz="800" spc="25" dirty="0">
                <a:latin typeface="Times New Roman"/>
                <a:cs typeface="Times New Roman"/>
              </a:rPr>
              <a:t>1</a:t>
            </a:r>
            <a:r>
              <a:rPr sz="800" spc="-90" dirty="0">
                <a:latin typeface="Times New Roman"/>
                <a:cs typeface="Times New Roman"/>
              </a:rPr>
              <a:t> </a:t>
            </a:r>
            <a:r>
              <a:rPr sz="2300" i="1" spc="80" dirty="0">
                <a:latin typeface="Times New Roman"/>
                <a:cs typeface="Times New Roman"/>
              </a:rPr>
              <a:t>T</a:t>
            </a:r>
            <a:r>
              <a:rPr sz="2300" i="1" spc="50" dirty="0">
                <a:latin typeface="Times New Roman"/>
                <a:cs typeface="Times New Roman"/>
              </a:rPr>
              <a:t> </a:t>
            </a:r>
            <a:r>
              <a:rPr sz="2300" spc="155" dirty="0">
                <a:latin typeface="Symbol"/>
                <a:cs typeface="Symbol"/>
              </a:rPr>
              <a:t></a:t>
            </a:r>
            <a:r>
              <a:rPr sz="2300" i="1" spc="155" dirty="0">
                <a:latin typeface="Times New Roman"/>
                <a:cs typeface="Times New Roman"/>
              </a:rPr>
              <a:t>U</a:t>
            </a:r>
            <a:r>
              <a:rPr sz="2300" i="1" spc="-225" dirty="0">
                <a:latin typeface="Times New Roman"/>
                <a:cs typeface="Times New Roman"/>
              </a:rPr>
              <a:t> </a:t>
            </a:r>
            <a:r>
              <a:rPr sz="800" spc="25" dirty="0">
                <a:latin typeface="Times New Roman"/>
                <a:cs typeface="Times New Roman"/>
              </a:rPr>
              <a:t>2</a:t>
            </a:r>
            <a:r>
              <a:rPr sz="800" spc="-30" dirty="0">
                <a:latin typeface="Times New Roman"/>
                <a:cs typeface="Times New Roman"/>
              </a:rPr>
              <a:t> </a:t>
            </a:r>
            <a:r>
              <a:rPr sz="2300" spc="-65" dirty="0">
                <a:latin typeface="Times New Roman"/>
                <a:cs typeface="Times New Roman"/>
              </a:rPr>
              <a:t>.</a:t>
            </a:r>
            <a:r>
              <a:rPr sz="2300" i="1" spc="-65" dirty="0">
                <a:latin typeface="Times New Roman"/>
                <a:cs typeface="Times New Roman"/>
              </a:rPr>
              <a:t>T</a:t>
            </a:r>
            <a:r>
              <a:rPr sz="2300" i="1" spc="165" dirty="0">
                <a:latin typeface="Times New Roman"/>
                <a:cs typeface="Times New Roman"/>
              </a:rPr>
              <a:t> </a:t>
            </a:r>
            <a:r>
              <a:rPr sz="2300" spc="80" dirty="0">
                <a:latin typeface="Symbol"/>
                <a:cs typeface="Symbol"/>
              </a:rPr>
              <a:t></a:t>
            </a:r>
            <a:r>
              <a:rPr sz="2300" spc="-150" dirty="0">
                <a:latin typeface="Times New Roman"/>
                <a:cs typeface="Times New Roman"/>
              </a:rPr>
              <a:t> </a:t>
            </a:r>
            <a:r>
              <a:rPr sz="2300" spc="70" dirty="0">
                <a:latin typeface="Times New Roman"/>
                <a:cs typeface="Times New Roman"/>
              </a:rPr>
              <a:t>0</a:t>
            </a:r>
            <a:endParaRPr sz="2300">
              <a:latin typeface="Times New Roman"/>
              <a:cs typeface="Times New Roman"/>
            </a:endParaRPr>
          </a:p>
          <a:p>
            <a:pPr marR="3689350" algn="ctr">
              <a:lnSpc>
                <a:spcPct val="100000"/>
              </a:lnSpc>
              <a:spcBef>
                <a:spcPts val="165"/>
              </a:spcBef>
              <a:tabLst>
                <a:tab pos="606425" algn="l"/>
              </a:tabLst>
            </a:pPr>
            <a:r>
              <a:rPr sz="1400" spc="-5" dirty="0">
                <a:latin typeface="Times New Roman"/>
                <a:cs typeface="Times New Roman"/>
              </a:rPr>
              <a:t>Donc	</a:t>
            </a:r>
            <a:r>
              <a:rPr sz="1200" b="1" spc="10" dirty="0">
                <a:latin typeface="Times New Roman"/>
                <a:cs typeface="Times New Roman"/>
              </a:rPr>
              <a:t>sin(</a:t>
            </a:r>
            <a:r>
              <a:rPr sz="1200" b="1" i="1" spc="10" dirty="0">
                <a:latin typeface="Times New Roman"/>
                <a:cs typeface="Times New Roman"/>
              </a:rPr>
              <a:t>i</a:t>
            </a:r>
            <a:r>
              <a:rPr sz="1050" b="1" spc="15" baseline="-23809" dirty="0">
                <a:latin typeface="Times New Roman"/>
                <a:cs typeface="Times New Roman"/>
              </a:rPr>
              <a:t>1 </a:t>
            </a:r>
            <a:r>
              <a:rPr sz="1200" b="1" spc="20" dirty="0">
                <a:latin typeface="Times New Roman"/>
                <a:cs typeface="Times New Roman"/>
              </a:rPr>
              <a:t>) </a:t>
            </a:r>
            <a:r>
              <a:rPr sz="1200" b="1" spc="30" dirty="0">
                <a:latin typeface="Symbol"/>
                <a:cs typeface="Symbol"/>
              </a:rPr>
              <a:t>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spc="20" dirty="0">
                <a:latin typeface="Times New Roman"/>
                <a:cs typeface="Times New Roman"/>
              </a:rPr>
              <a:t>sin(</a:t>
            </a:r>
            <a:r>
              <a:rPr sz="1200" b="1" i="1" spc="20" dirty="0">
                <a:latin typeface="Times New Roman"/>
                <a:cs typeface="Times New Roman"/>
              </a:rPr>
              <a:t>i</a:t>
            </a:r>
            <a:r>
              <a:rPr sz="1050" b="1" spc="30" baseline="-23809" dirty="0">
                <a:latin typeface="Times New Roman"/>
                <a:cs typeface="Times New Roman"/>
              </a:rPr>
              <a:t>2 </a:t>
            </a:r>
            <a:r>
              <a:rPr sz="1200" b="1" spc="20" dirty="0">
                <a:latin typeface="Times New Roman"/>
                <a:cs typeface="Times New Roman"/>
              </a:rPr>
              <a:t>) </a:t>
            </a:r>
            <a:r>
              <a:rPr sz="1400" dirty="0">
                <a:latin typeface="Times New Roman"/>
                <a:cs typeface="Times New Roman"/>
              </a:rPr>
              <a:t>c'est-à-dire </a:t>
            </a:r>
            <a:r>
              <a:rPr sz="1200" b="1" i="1" spc="15" dirty="0">
                <a:latin typeface="Times New Roman"/>
                <a:cs typeface="Times New Roman"/>
              </a:rPr>
              <a:t>i</a:t>
            </a:r>
            <a:r>
              <a:rPr sz="1050" b="1" spc="22" baseline="-23809" dirty="0">
                <a:latin typeface="Times New Roman"/>
                <a:cs typeface="Times New Roman"/>
              </a:rPr>
              <a:t>1 </a:t>
            </a:r>
            <a:r>
              <a:rPr sz="1200" b="1" spc="25" dirty="0">
                <a:latin typeface="Symbol"/>
                <a:cs typeface="Symbol"/>
              </a:rPr>
              <a:t></a:t>
            </a:r>
            <a:r>
              <a:rPr sz="1200" b="1" spc="-60" dirty="0">
                <a:latin typeface="Times New Roman"/>
                <a:cs typeface="Times New Roman"/>
              </a:rPr>
              <a:t> 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050" b="1" spc="60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on compte </a:t>
            </a:r>
            <a:r>
              <a:rPr sz="1400" dirty="0">
                <a:latin typeface="Times New Roman"/>
                <a:cs typeface="Times New Roman"/>
              </a:rPr>
              <a:t>les </a:t>
            </a:r>
            <a:r>
              <a:rPr sz="1400" spc="-5" dirty="0">
                <a:latin typeface="Times New Roman"/>
                <a:cs typeface="Times New Roman"/>
              </a:rPr>
              <a:t>angles algébriquement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partir </a:t>
            </a:r>
            <a:r>
              <a:rPr sz="1400" dirty="0">
                <a:latin typeface="Times New Roman"/>
                <a:cs typeface="Times New Roman"/>
              </a:rPr>
              <a:t>de la </a:t>
            </a:r>
            <a:r>
              <a:rPr sz="1400" spc="-5" dirty="0">
                <a:latin typeface="Times New Roman"/>
                <a:cs typeface="Times New Roman"/>
              </a:rPr>
              <a:t>normale, ils sont de signes opposés</a:t>
            </a:r>
            <a:r>
              <a:rPr sz="1400" spc="10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R="5080" algn="ctr">
              <a:lnSpc>
                <a:spcPct val="100000"/>
              </a:lnSpc>
              <a:spcBef>
                <a:spcPts val="30"/>
              </a:spcBef>
            </a:pPr>
            <a:r>
              <a:rPr sz="1200" b="1" i="1" spc="15" dirty="0">
                <a:latin typeface="Times New Roman"/>
                <a:cs typeface="Times New Roman"/>
              </a:rPr>
              <a:t>i</a:t>
            </a:r>
            <a:r>
              <a:rPr sz="1050" b="1" spc="22" baseline="-23809" dirty="0">
                <a:latin typeface="Times New Roman"/>
                <a:cs typeface="Times New Roman"/>
              </a:rPr>
              <a:t>1  </a:t>
            </a:r>
            <a:r>
              <a:rPr sz="1200" b="1" spc="25" dirty="0">
                <a:latin typeface="Symbol"/>
                <a:cs typeface="Symbol"/>
              </a:rPr>
              <a:t></a:t>
            </a:r>
            <a:r>
              <a:rPr sz="1200" b="1" spc="55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Symbol"/>
                <a:cs typeface="Symbol"/>
              </a:rPr>
              <a:t></a:t>
            </a:r>
            <a:r>
              <a:rPr sz="1200" b="1" i="1" spc="45" dirty="0">
                <a:latin typeface="Times New Roman"/>
                <a:cs typeface="Times New Roman"/>
              </a:rPr>
              <a:t>i</a:t>
            </a:r>
            <a:r>
              <a:rPr sz="1050" b="1" spc="67" baseline="-23809" dirty="0">
                <a:latin typeface="Times New Roman"/>
                <a:cs typeface="Times New Roman"/>
              </a:rPr>
              <a:t>2</a:t>
            </a:r>
            <a:endParaRPr sz="1050" baseline="-23809">
              <a:latin typeface="Times New Roman"/>
              <a:cs typeface="Times New Roman"/>
            </a:endParaRPr>
          </a:p>
          <a:p>
            <a:pPr marR="5725160" algn="ctr">
              <a:lnSpc>
                <a:spcPct val="100000"/>
              </a:lnSpc>
              <a:spcBef>
                <a:spcPts val="555"/>
              </a:spcBef>
            </a:pP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Remarques</a:t>
            </a:r>
            <a:r>
              <a:rPr sz="1400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:</a:t>
            </a:r>
            <a:endParaRPr sz="1400">
              <a:latin typeface="Times New Roman"/>
              <a:cs typeface="Times New Roman"/>
            </a:endParaRPr>
          </a:p>
          <a:p>
            <a:pPr marL="580390" marR="71755" indent="-229235" algn="just">
              <a:lnSpc>
                <a:spcPct val="99800"/>
              </a:lnSpc>
              <a:spcBef>
                <a:spcPts val="434"/>
              </a:spcBef>
              <a:buClr>
                <a:srgbClr val="0000FF"/>
              </a:buClr>
              <a:buSzPct val="116666"/>
              <a:buFont typeface="Symbol"/>
              <a:buChar char=""/>
              <a:tabLst>
                <a:tab pos="604520" algn="l"/>
              </a:tabLst>
            </a:pPr>
            <a:r>
              <a:rPr sz="1200" b="1" i="1" spc="15" dirty="0">
                <a:latin typeface="Times New Roman"/>
                <a:cs typeface="Times New Roman"/>
              </a:rPr>
              <a:t>i</a:t>
            </a:r>
            <a:r>
              <a:rPr sz="1050" b="1" spc="22" baseline="-23809" dirty="0">
                <a:latin typeface="Times New Roman"/>
                <a:cs typeface="Times New Roman"/>
              </a:rPr>
              <a:t>1 </a:t>
            </a:r>
            <a:r>
              <a:rPr sz="1200" b="1" spc="30" dirty="0">
                <a:latin typeface="Symbol"/>
                <a:cs typeface="Symbol"/>
              </a:rPr>
              <a:t>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spc="45" dirty="0">
                <a:latin typeface="Symbol"/>
                <a:cs typeface="Symbol"/>
              </a:rPr>
              <a:t></a:t>
            </a:r>
            <a:r>
              <a:rPr sz="1200" b="1" i="1" spc="45" dirty="0">
                <a:latin typeface="Times New Roman"/>
                <a:cs typeface="Times New Roman"/>
              </a:rPr>
              <a:t>i</a:t>
            </a:r>
            <a:r>
              <a:rPr sz="1050" b="1" spc="67" baseline="-2380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donc </a:t>
            </a:r>
            <a:r>
              <a:rPr sz="1200" b="1" i="1" dirty="0">
                <a:latin typeface="Times New Roman"/>
                <a:cs typeface="Times New Roman"/>
              </a:rPr>
              <a:t>n</a:t>
            </a:r>
            <a:r>
              <a:rPr sz="1050" b="1" baseline="-23809" dirty="0">
                <a:latin typeface="Times New Roman"/>
                <a:cs typeface="Times New Roman"/>
              </a:rPr>
              <a:t>1 </a:t>
            </a:r>
            <a:r>
              <a:rPr sz="1200" b="1" spc="40" dirty="0">
                <a:latin typeface="Times New Roman"/>
                <a:cs typeface="Times New Roman"/>
              </a:rPr>
              <a:t>sin</a:t>
            </a:r>
            <a:r>
              <a:rPr sz="1200" b="1" i="1" spc="40" dirty="0">
                <a:latin typeface="Times New Roman"/>
                <a:cs typeface="Times New Roman"/>
              </a:rPr>
              <a:t>i</a:t>
            </a:r>
            <a:r>
              <a:rPr sz="1050" b="1" spc="60" baseline="-23809" dirty="0">
                <a:latin typeface="Times New Roman"/>
                <a:cs typeface="Times New Roman"/>
              </a:rPr>
              <a:t>1 </a:t>
            </a:r>
            <a:r>
              <a:rPr sz="1200" b="1" spc="30" dirty="0">
                <a:latin typeface="Symbol"/>
                <a:cs typeface="Symbol"/>
              </a:rPr>
              <a:t></a:t>
            </a:r>
            <a:r>
              <a:rPr sz="1200" b="1" spc="30" dirty="0">
                <a:latin typeface="Times New Roman"/>
                <a:cs typeface="Times New Roman"/>
              </a:rPr>
              <a:t> </a:t>
            </a:r>
            <a:r>
              <a:rPr sz="1200" b="1" spc="35" dirty="0">
                <a:latin typeface="Times New Roman"/>
                <a:cs typeface="Times New Roman"/>
              </a:rPr>
              <a:t>(</a:t>
            </a:r>
            <a:r>
              <a:rPr sz="1200" b="1" spc="35" dirty="0">
                <a:latin typeface="Symbol"/>
                <a:cs typeface="Symbol"/>
              </a:rPr>
              <a:t></a:t>
            </a:r>
            <a:r>
              <a:rPr sz="1200" b="1" i="1" spc="35" dirty="0">
                <a:latin typeface="Times New Roman"/>
                <a:cs typeface="Times New Roman"/>
              </a:rPr>
              <a:t>n</a:t>
            </a:r>
            <a:r>
              <a:rPr sz="1050" b="1" spc="52" baseline="-23809" dirty="0">
                <a:latin typeface="Times New Roman"/>
                <a:cs typeface="Times New Roman"/>
              </a:rPr>
              <a:t>2 </a:t>
            </a:r>
            <a:r>
              <a:rPr sz="1200" b="1" spc="60" dirty="0">
                <a:latin typeface="Times New Roman"/>
                <a:cs typeface="Times New Roman"/>
              </a:rPr>
              <a:t>)sin</a:t>
            </a:r>
            <a:r>
              <a:rPr sz="1200" b="1" i="1" spc="60" dirty="0">
                <a:latin typeface="Times New Roman"/>
                <a:cs typeface="Times New Roman"/>
              </a:rPr>
              <a:t>i</a:t>
            </a:r>
            <a:r>
              <a:rPr sz="1050" b="1" spc="89" baseline="-23809" dirty="0">
                <a:latin typeface="Times New Roman"/>
                <a:cs typeface="Times New Roman"/>
              </a:rPr>
              <a:t>2 </a:t>
            </a:r>
            <a:r>
              <a:rPr sz="1400" spc="-5" dirty="0">
                <a:latin typeface="Times New Roman"/>
                <a:cs typeface="Times New Roman"/>
              </a:rPr>
              <a:t>relation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</a:t>
            </a:r>
            <a:r>
              <a:rPr sz="1400" dirty="0">
                <a:latin typeface="Times New Roman"/>
                <a:cs typeface="Times New Roman"/>
              </a:rPr>
              <a:t>même </a:t>
            </a:r>
            <a:r>
              <a:rPr sz="1400" spc="-5" dirty="0">
                <a:latin typeface="Times New Roman"/>
                <a:cs typeface="Times New Roman"/>
              </a:rPr>
              <a:t>forme que pour </a:t>
            </a:r>
            <a:r>
              <a:rPr sz="1400" dirty="0">
                <a:latin typeface="Times New Roman"/>
                <a:cs typeface="Times New Roman"/>
              </a:rPr>
              <a:t>la </a:t>
            </a:r>
            <a:r>
              <a:rPr sz="1400" spc="-5" dirty="0">
                <a:latin typeface="Times New Roman"/>
                <a:cs typeface="Times New Roman"/>
              </a:rPr>
              <a:t>réfraction. 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1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point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vue, la réflexion peut être considérée </a:t>
            </a:r>
            <a:r>
              <a:rPr sz="1400" dirty="0">
                <a:latin typeface="Times New Roman"/>
                <a:cs typeface="Times New Roman"/>
              </a:rPr>
              <a:t>comme </a:t>
            </a:r>
            <a:r>
              <a:rPr sz="1400" spc="-5" dirty="0">
                <a:latin typeface="Times New Roman"/>
                <a:cs typeface="Times New Roman"/>
              </a:rPr>
              <a:t>un cas particulier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 réfraction dans lequel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deuxième milieu aurait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indice opposé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celui du premier  milieu</a:t>
            </a:r>
            <a:endParaRPr sz="1400">
              <a:latin typeface="Times New Roman"/>
              <a:cs typeface="Times New Roman"/>
            </a:endParaRPr>
          </a:p>
          <a:p>
            <a:pPr marL="580390" marR="76200" indent="-229235" algn="just">
              <a:lnSpc>
                <a:spcPts val="1610"/>
              </a:lnSpc>
              <a:spcBef>
                <a:spcPts val="545"/>
              </a:spcBef>
              <a:buClr>
                <a:srgbClr val="0000FF"/>
              </a:buClr>
              <a:buFont typeface="Symbol"/>
              <a:buChar char=""/>
              <a:tabLst>
                <a:tab pos="581025" algn="l"/>
              </a:tabLst>
            </a:pPr>
            <a:r>
              <a:rPr sz="1400" dirty="0">
                <a:latin typeface="Times New Roman"/>
                <a:cs typeface="Times New Roman"/>
              </a:rPr>
              <a:t>A </a:t>
            </a:r>
            <a:r>
              <a:rPr sz="1400" spc="-5" dirty="0">
                <a:latin typeface="Times New Roman"/>
                <a:cs typeface="Times New Roman"/>
              </a:rPr>
              <a:t>tout rayon incident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un point du dioptre </a:t>
            </a:r>
            <a:r>
              <a:rPr sz="1400" dirty="0">
                <a:latin typeface="Times New Roman"/>
                <a:cs typeface="Times New Roman"/>
              </a:rPr>
              <a:t>S </a:t>
            </a:r>
            <a:r>
              <a:rPr sz="1400" spc="-5" dirty="0">
                <a:latin typeface="Times New Roman"/>
                <a:cs typeface="Times New Roman"/>
              </a:rPr>
              <a:t>peut correspondre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1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réfléchi </a:t>
            </a:r>
            <a:r>
              <a:rPr sz="1400" spc="-10" dirty="0">
                <a:latin typeface="Times New Roman"/>
                <a:cs typeface="Times New Roman"/>
              </a:rPr>
              <a:t>et 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10" dirty="0">
                <a:latin typeface="Times New Roman"/>
                <a:cs typeface="Times New Roman"/>
              </a:rPr>
              <a:t>rayon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réfracté.</a:t>
            </a:r>
            <a:endParaRPr sz="1400">
              <a:latin typeface="Times New Roman"/>
              <a:cs typeface="Times New Roman"/>
            </a:endParaRPr>
          </a:p>
          <a:p>
            <a:pPr marL="76200" marR="76200" algn="just">
              <a:lnSpc>
                <a:spcPts val="1610"/>
              </a:lnSpc>
              <a:spcBef>
                <a:spcPts val="395"/>
              </a:spcBef>
            </a:pP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1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réfléchi existe toujours, sauf dans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cas particulier, dont l’étude est du domaine </a:t>
            </a:r>
            <a:r>
              <a:rPr sz="1400" dirty="0">
                <a:latin typeface="Times New Roman"/>
                <a:cs typeface="Times New Roman"/>
              </a:rPr>
              <a:t>de  </a:t>
            </a:r>
            <a:r>
              <a:rPr sz="1400" spc="-5" dirty="0">
                <a:latin typeface="Times New Roman"/>
                <a:cs typeface="Times New Roman"/>
              </a:rPr>
              <a:t>l’optique ondulatoire </a:t>
            </a:r>
            <a:r>
              <a:rPr sz="1400" dirty="0">
                <a:latin typeface="Times New Roman"/>
                <a:cs typeface="Times New Roman"/>
              </a:rPr>
              <a:t>(Angle </a:t>
            </a:r>
            <a:r>
              <a:rPr sz="1400" spc="-5" dirty="0">
                <a:latin typeface="Times New Roman"/>
                <a:cs typeface="Times New Roman"/>
              </a:rPr>
              <a:t>de Brewster)</a:t>
            </a:r>
            <a:endParaRPr sz="1400">
              <a:latin typeface="Times New Roman"/>
              <a:cs typeface="Times New Roman"/>
            </a:endParaRPr>
          </a:p>
          <a:p>
            <a:pPr marL="76200" algn="just">
              <a:lnSpc>
                <a:spcPct val="100000"/>
              </a:lnSpc>
              <a:spcBef>
                <a:spcPts val="290"/>
              </a:spcBef>
            </a:pPr>
            <a:r>
              <a:rPr sz="1400" spc="-5" dirty="0">
                <a:latin typeface="Times New Roman"/>
                <a:cs typeface="Times New Roman"/>
              </a:rPr>
              <a:t>Lorsque </a:t>
            </a:r>
            <a:r>
              <a:rPr sz="1200" b="1" i="1" spc="20" dirty="0">
                <a:latin typeface="Times New Roman"/>
                <a:cs typeface="Times New Roman"/>
              </a:rPr>
              <a:t>n</a:t>
            </a:r>
            <a:r>
              <a:rPr sz="1050" b="1" spc="30" baseline="-23809" dirty="0">
                <a:latin typeface="Times New Roman"/>
                <a:cs typeface="Times New Roman"/>
              </a:rPr>
              <a:t>2 </a:t>
            </a:r>
            <a:r>
              <a:rPr sz="1200" b="1" spc="15" dirty="0">
                <a:latin typeface="Symbol"/>
                <a:cs typeface="Symbol"/>
              </a:rPr>
              <a:t>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i="1" dirty="0">
                <a:latin typeface="Times New Roman"/>
                <a:cs typeface="Times New Roman"/>
              </a:rPr>
              <a:t>n</a:t>
            </a:r>
            <a:r>
              <a:rPr sz="1050" b="1" baseline="-23809" dirty="0">
                <a:latin typeface="Times New Roman"/>
                <a:cs typeface="Times New Roman"/>
              </a:rPr>
              <a:t>1 </a:t>
            </a:r>
            <a:r>
              <a:rPr sz="1400" dirty="0">
                <a:latin typeface="Times New Roman"/>
                <a:cs typeface="Times New Roman"/>
              </a:rPr>
              <a:t>, (le </a:t>
            </a:r>
            <a:r>
              <a:rPr sz="1400" spc="-5" dirty="0">
                <a:latin typeface="Times New Roman"/>
                <a:cs typeface="Times New Roman"/>
              </a:rPr>
              <a:t>second milieu est plus réfringent que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premier), on peut</a:t>
            </a:r>
            <a:r>
              <a:rPr sz="1400" spc="-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toujours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2157026" y="6597259"/>
            <a:ext cx="159385" cy="0"/>
          </a:xfrm>
          <a:custGeom>
            <a:avLst/>
            <a:gdLst/>
            <a:ahLst/>
            <a:cxnLst/>
            <a:rect l="l" t="t" r="r" b="b"/>
            <a:pathLst>
              <a:path w="159385">
                <a:moveTo>
                  <a:pt x="0" y="0"/>
                </a:moveTo>
                <a:lnTo>
                  <a:pt x="159171" y="0"/>
                </a:lnTo>
              </a:path>
            </a:pathLst>
          </a:custGeom>
          <a:ln w="564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563400" y="6575103"/>
            <a:ext cx="66675" cy="123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50" b="1" spc="-5" dirty="0">
                <a:latin typeface="Times New Roman"/>
                <a:cs typeface="Times New Roman"/>
              </a:rPr>
              <a:t>1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236251" y="6682667"/>
            <a:ext cx="66675" cy="1238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650" b="1" spc="-5" dirty="0">
                <a:latin typeface="Times New Roman"/>
                <a:cs typeface="Times New Roman"/>
              </a:rPr>
              <a:t>2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61075" y="6566569"/>
            <a:ext cx="96837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0"/>
              </a:spcBef>
              <a:tabLst>
                <a:tab pos="888365" algn="l"/>
              </a:tabLst>
            </a:pPr>
            <a:r>
              <a:rPr sz="1050" b="1" spc="7" baseline="7936" dirty="0">
                <a:latin typeface="Times New Roman"/>
                <a:cs typeface="Times New Roman"/>
              </a:rPr>
              <a:t>2	</a:t>
            </a:r>
            <a:r>
              <a:rPr sz="650" b="1" spc="-5" dirty="0">
                <a:latin typeface="Times New Roman"/>
                <a:cs typeface="Times New Roman"/>
              </a:rPr>
              <a:t>2</a:t>
            </a:r>
            <a:endParaRPr sz="65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53686" y="6589341"/>
            <a:ext cx="10413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i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004294" y="6481775"/>
            <a:ext cx="605790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Symbol"/>
                <a:cs typeface="Symbol"/>
              </a:rPr>
              <a:t></a:t>
            </a:r>
            <a:r>
              <a:rPr sz="1100" b="1" dirty="0">
                <a:latin typeface="Times New Roman"/>
                <a:cs typeface="Times New Roman"/>
              </a:rPr>
              <a:t> </a:t>
            </a:r>
            <a:r>
              <a:rPr sz="1650" b="1" i="1" spc="-7" baseline="37878" dirty="0">
                <a:latin typeface="Times New Roman"/>
                <a:cs typeface="Times New Roman"/>
              </a:rPr>
              <a:t>n</a:t>
            </a:r>
            <a:r>
              <a:rPr sz="975" b="1" spc="-7" baseline="42735" dirty="0">
                <a:latin typeface="Times New Roman"/>
                <a:cs typeface="Times New Roman"/>
              </a:rPr>
              <a:t>1</a:t>
            </a:r>
            <a:r>
              <a:rPr sz="975" b="1" spc="202" baseline="42735" dirty="0">
                <a:latin typeface="Times New Roman"/>
                <a:cs typeface="Times New Roman"/>
              </a:rPr>
              <a:t> </a:t>
            </a:r>
            <a:r>
              <a:rPr sz="1100" b="1" spc="40" dirty="0">
                <a:latin typeface="Times New Roman"/>
                <a:cs typeface="Times New Roman"/>
              </a:rPr>
              <a:t>sin</a:t>
            </a:r>
            <a:r>
              <a:rPr sz="1100" b="1" i="1" spc="40" dirty="0">
                <a:latin typeface="Times New Roman"/>
                <a:cs typeface="Times New Roman"/>
              </a:rPr>
              <a:t>i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5168" y="6429775"/>
            <a:ext cx="48596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08530" algn="l"/>
              </a:tabLst>
            </a:pPr>
            <a:r>
              <a:rPr sz="1400" spc="-5" dirty="0">
                <a:latin typeface="Times New Roman"/>
                <a:cs typeface="Times New Roman"/>
              </a:rPr>
              <a:t>trouver  </a:t>
            </a:r>
            <a:r>
              <a:rPr sz="1200" b="1" i="1" spc="5" dirty="0">
                <a:latin typeface="Times New Roman"/>
                <a:cs typeface="Times New Roman"/>
              </a:rPr>
              <a:t>i  </a:t>
            </a:r>
            <a:r>
              <a:rPr sz="1400" dirty="0">
                <a:latin typeface="Times New Roman"/>
                <a:cs typeface="Times New Roman"/>
              </a:rPr>
              <a:t>tel</a:t>
            </a:r>
            <a:r>
              <a:rPr sz="1400" spc="-18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que</a:t>
            </a:r>
            <a:r>
              <a:rPr sz="1400" spc="145" dirty="0">
                <a:latin typeface="Times New Roman"/>
                <a:cs typeface="Times New Roman"/>
              </a:rPr>
              <a:t> </a:t>
            </a:r>
            <a:r>
              <a:rPr sz="1650" b="1" spc="60" baseline="-5050" dirty="0">
                <a:latin typeface="Times New Roman"/>
                <a:cs typeface="Times New Roman"/>
              </a:rPr>
              <a:t>sin</a:t>
            </a:r>
            <a:r>
              <a:rPr sz="1650" b="1" i="1" spc="60" baseline="-5050" dirty="0">
                <a:latin typeface="Times New Roman"/>
                <a:cs typeface="Times New Roman"/>
              </a:rPr>
              <a:t>i	</a:t>
            </a:r>
            <a:r>
              <a:rPr sz="1650" b="1" baseline="-5050" dirty="0">
                <a:latin typeface="Symbol"/>
                <a:cs typeface="Symbol"/>
              </a:rPr>
              <a:t></a:t>
            </a:r>
            <a:r>
              <a:rPr sz="1650" b="1" baseline="-5050" dirty="0">
                <a:latin typeface="Times New Roman"/>
                <a:cs typeface="Times New Roman"/>
              </a:rPr>
              <a:t> 1 </a:t>
            </a:r>
            <a:r>
              <a:rPr sz="1400" dirty="0">
                <a:latin typeface="Times New Roman"/>
                <a:cs typeface="Times New Roman"/>
              </a:rPr>
              <a:t>, le </a:t>
            </a:r>
            <a:r>
              <a:rPr sz="1400" spc="-5" dirty="0">
                <a:latin typeface="Times New Roman"/>
                <a:cs typeface="Times New Roman"/>
              </a:rPr>
              <a:t>rayon réfracté existe</a:t>
            </a:r>
            <a:r>
              <a:rPr sz="1400" spc="-114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toujours.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217392" y="7073385"/>
            <a:ext cx="171450" cy="0"/>
          </a:xfrm>
          <a:custGeom>
            <a:avLst/>
            <a:gdLst/>
            <a:ahLst/>
            <a:cxnLst/>
            <a:rect l="l" t="t" r="r" b="b"/>
            <a:pathLst>
              <a:path w="171450">
                <a:moveTo>
                  <a:pt x="0" y="0"/>
                </a:moveTo>
                <a:lnTo>
                  <a:pt x="171076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1322977" y="7051824"/>
            <a:ext cx="3400425" cy="1339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328295" algn="l"/>
                <a:tab pos="598805" algn="l"/>
                <a:tab pos="3342640" algn="l"/>
              </a:tabLst>
            </a:pPr>
            <a:r>
              <a:rPr sz="700" b="1" spc="10" dirty="0">
                <a:latin typeface="Times New Roman"/>
                <a:cs typeface="Times New Roman"/>
              </a:rPr>
              <a:t>2	1	</a:t>
            </a:r>
            <a:r>
              <a:rPr sz="700" b="1" spc="5" dirty="0">
                <a:latin typeface="Times New Roman"/>
                <a:cs typeface="Times New Roman"/>
              </a:rPr>
              <a:t>2	</a:t>
            </a:r>
            <a:r>
              <a:rPr sz="700" b="1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303819" y="7167028"/>
            <a:ext cx="70485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b="1" dirty="0">
                <a:latin typeface="Times New Roman"/>
                <a:cs typeface="Times New Roman"/>
              </a:rPr>
              <a:t>2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14883" y="7065285"/>
            <a:ext cx="111125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29768" y="6925075"/>
            <a:ext cx="671385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  <a:tabLst>
                <a:tab pos="815975" algn="l"/>
                <a:tab pos="1644014" algn="l"/>
                <a:tab pos="3801745" algn="l"/>
              </a:tabLst>
            </a:pPr>
            <a:r>
              <a:rPr sz="1400" spc="-5" dirty="0">
                <a:latin typeface="Times New Roman"/>
                <a:cs typeface="Times New Roman"/>
              </a:rPr>
              <a:t>Lorsque	</a:t>
            </a:r>
            <a:r>
              <a:rPr sz="1200" b="1" i="1" spc="20" dirty="0">
                <a:latin typeface="Times New Roman"/>
                <a:cs typeface="Times New Roman"/>
              </a:rPr>
              <a:t>n   </a:t>
            </a:r>
            <a:r>
              <a:rPr sz="1200" b="1" spc="15" dirty="0">
                <a:latin typeface="Symbol"/>
                <a:cs typeface="Symbol"/>
              </a:rPr>
              <a:t></a:t>
            </a:r>
            <a:r>
              <a:rPr sz="1200" b="1" spc="15" dirty="0">
                <a:latin typeface="Times New Roman"/>
                <a:cs typeface="Times New Roman"/>
              </a:rPr>
              <a:t> </a:t>
            </a:r>
            <a:r>
              <a:rPr sz="1200" b="1" i="1" spc="20" dirty="0">
                <a:latin typeface="Times New Roman"/>
                <a:cs typeface="Times New Roman"/>
              </a:rPr>
              <a:t>n</a:t>
            </a:r>
            <a:r>
              <a:rPr sz="1200" b="1" i="1" spc="8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165" dirty="0">
                <a:latin typeface="Times New Roman"/>
                <a:cs typeface="Times New Roman"/>
              </a:rPr>
              <a:t> </a:t>
            </a:r>
            <a:r>
              <a:rPr sz="1200" b="1" i="1" spc="5" dirty="0">
                <a:latin typeface="Times New Roman"/>
                <a:cs typeface="Times New Roman"/>
              </a:rPr>
              <a:t>i	</a:t>
            </a:r>
            <a:r>
              <a:rPr sz="1400" dirty="0">
                <a:latin typeface="Times New Roman"/>
                <a:cs typeface="Times New Roman"/>
              </a:rPr>
              <a:t>ne  </a:t>
            </a:r>
            <a:r>
              <a:rPr sz="1400" spc="-5" dirty="0">
                <a:latin typeface="Times New Roman"/>
                <a:cs typeface="Times New Roman"/>
              </a:rPr>
              <a:t>peut  </a:t>
            </a:r>
            <a:r>
              <a:rPr sz="1400" dirty="0">
                <a:latin typeface="Times New Roman"/>
                <a:cs typeface="Times New Roman"/>
              </a:rPr>
              <a:t>pas  </a:t>
            </a:r>
            <a:r>
              <a:rPr sz="1400" spc="-5" dirty="0">
                <a:latin typeface="Times New Roman"/>
                <a:cs typeface="Times New Roman"/>
              </a:rPr>
              <a:t>être</a:t>
            </a:r>
            <a:r>
              <a:rPr sz="1400" spc="28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calculé</a:t>
            </a:r>
            <a:r>
              <a:rPr sz="1400" spc="3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si	</a:t>
            </a:r>
            <a:r>
              <a:rPr sz="1800" b="1" i="1" spc="-15" baseline="37037" dirty="0">
                <a:latin typeface="Times New Roman"/>
                <a:cs typeface="Times New Roman"/>
              </a:rPr>
              <a:t>n</a:t>
            </a:r>
            <a:r>
              <a:rPr sz="1050" b="1" spc="-15" baseline="39682" dirty="0">
                <a:latin typeface="Times New Roman"/>
                <a:cs typeface="Times New Roman"/>
              </a:rPr>
              <a:t>1  </a:t>
            </a:r>
            <a:r>
              <a:rPr sz="1200" b="1" spc="45" dirty="0">
                <a:latin typeface="Times New Roman"/>
                <a:cs typeface="Times New Roman"/>
              </a:rPr>
              <a:t>sin</a:t>
            </a:r>
            <a:r>
              <a:rPr sz="1200" b="1" i="1" spc="45" dirty="0">
                <a:latin typeface="Times New Roman"/>
                <a:cs typeface="Times New Roman"/>
              </a:rPr>
              <a:t>i </a:t>
            </a:r>
            <a:r>
              <a:rPr sz="1200" b="1" dirty="0">
                <a:latin typeface="Symbol"/>
                <a:cs typeface="Symbol"/>
              </a:rPr>
              <a:t></a:t>
            </a:r>
            <a:r>
              <a:rPr sz="1200" b="1" dirty="0">
                <a:latin typeface="Times New Roman"/>
                <a:cs typeface="Times New Roman"/>
              </a:rPr>
              <a:t> 1 </a:t>
            </a:r>
            <a:r>
              <a:rPr sz="1400" dirty="0">
                <a:latin typeface="Times New Roman"/>
                <a:cs typeface="Times New Roman"/>
              </a:rPr>
              <a:t>. Il existe une </a:t>
            </a:r>
            <a:r>
              <a:rPr sz="1400" spc="-5" dirty="0">
                <a:latin typeface="Times New Roman"/>
                <a:cs typeface="Times New Roman"/>
              </a:rPr>
              <a:t>valeur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limite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164467" y="7495387"/>
            <a:ext cx="71120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5168" y="7322311"/>
            <a:ext cx="2733675" cy="3022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100" spc="-7" baseline="1984" dirty="0">
                <a:latin typeface="Times New Roman"/>
                <a:cs typeface="Times New Roman"/>
              </a:rPr>
              <a:t>supérieure </a:t>
            </a:r>
            <a:r>
              <a:rPr sz="1800" spc="100" dirty="0">
                <a:latin typeface="MT Extra"/>
                <a:cs typeface="MT Extra"/>
              </a:rPr>
              <a:t>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2100" baseline="1984" dirty="0">
                <a:latin typeface="Times New Roman"/>
                <a:cs typeface="Times New Roman"/>
              </a:rPr>
              <a:t>de </a:t>
            </a:r>
            <a:r>
              <a:rPr sz="2100" spc="-7" baseline="1984" dirty="0">
                <a:latin typeface="Times New Roman"/>
                <a:cs typeface="Times New Roman"/>
              </a:rPr>
              <a:t>l’angle d’incidence</a:t>
            </a:r>
            <a:r>
              <a:rPr sz="2100" spc="292" baseline="1984" dirty="0">
                <a:latin typeface="Times New Roman"/>
                <a:cs typeface="Times New Roman"/>
              </a:rPr>
              <a:t> </a:t>
            </a:r>
            <a:r>
              <a:rPr sz="1800" b="1" i="1" spc="7" baseline="2314" dirty="0">
                <a:latin typeface="Times New Roman"/>
                <a:cs typeface="Times New Roman"/>
              </a:rPr>
              <a:t>i</a:t>
            </a:r>
            <a:endParaRPr sz="1800" baseline="2314">
              <a:latin typeface="Times New Roman"/>
              <a:cs typeface="Times New Roman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4378811" y="7517250"/>
            <a:ext cx="171450" cy="0"/>
          </a:xfrm>
          <a:custGeom>
            <a:avLst/>
            <a:gdLst/>
            <a:ahLst/>
            <a:cxnLst/>
            <a:rect l="l" t="t" r="r" b="b"/>
            <a:pathLst>
              <a:path w="171450">
                <a:moveTo>
                  <a:pt x="0" y="0"/>
                </a:moveTo>
                <a:lnTo>
                  <a:pt x="170934" y="0"/>
                </a:lnTo>
              </a:path>
            </a:pathLst>
          </a:custGeom>
          <a:ln w="646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463881" y="7610892"/>
            <a:ext cx="6985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b="1" spc="-5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380874" y="7509149"/>
            <a:ext cx="110489" cy="208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i="1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151537" y="7495387"/>
            <a:ext cx="71755" cy="133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00" b="1" spc="10" dirty="0">
                <a:latin typeface="Times New Roman"/>
                <a:cs typeface="Times New Roman"/>
              </a:rPr>
              <a:t>1</a:t>
            </a:r>
            <a:endParaRPr sz="700">
              <a:latin typeface="Times New Roman"/>
              <a:cs typeface="Times New Roman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61995" y="7368488"/>
            <a:ext cx="386969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400" spc="-5" dirty="0">
                <a:latin typeface="Times New Roman"/>
                <a:cs typeface="Times New Roman"/>
              </a:rPr>
              <a:t>telle que </a:t>
            </a:r>
            <a:r>
              <a:rPr sz="1200" b="1" spc="40" dirty="0">
                <a:latin typeface="Times New Roman"/>
                <a:cs typeface="Times New Roman"/>
              </a:rPr>
              <a:t>sin</a:t>
            </a:r>
            <a:r>
              <a:rPr sz="1200" spc="40" dirty="0">
                <a:latin typeface="MT Extra"/>
                <a:cs typeface="MT Extra"/>
              </a:rPr>
              <a:t></a:t>
            </a:r>
            <a:r>
              <a:rPr sz="1200" spc="40" dirty="0">
                <a:latin typeface="Times New Roman"/>
                <a:cs typeface="Times New Roman"/>
              </a:rPr>
              <a:t> </a:t>
            </a:r>
            <a:r>
              <a:rPr sz="1200" b="1" spc="-5" dirty="0">
                <a:latin typeface="Symbol"/>
                <a:cs typeface="Symbol"/>
              </a:rPr>
              <a:t></a:t>
            </a:r>
            <a:r>
              <a:rPr sz="1200" b="1" spc="-5" dirty="0">
                <a:latin typeface="Times New Roman"/>
                <a:cs typeface="Times New Roman"/>
              </a:rPr>
              <a:t> </a:t>
            </a:r>
            <a:r>
              <a:rPr sz="1800" b="1" i="1" spc="22" baseline="37037" dirty="0">
                <a:latin typeface="Times New Roman"/>
                <a:cs typeface="Times New Roman"/>
              </a:rPr>
              <a:t>n</a:t>
            </a:r>
            <a:r>
              <a:rPr sz="1050" b="1" spc="22" baseline="39682" dirty="0">
                <a:latin typeface="Times New Roman"/>
                <a:cs typeface="Times New Roman"/>
              </a:rPr>
              <a:t>2 </a:t>
            </a:r>
            <a:r>
              <a:rPr sz="1400" dirty="0">
                <a:latin typeface="Times New Roman"/>
                <a:cs typeface="Times New Roman"/>
              </a:rPr>
              <a:t>, </a:t>
            </a:r>
            <a:r>
              <a:rPr sz="1400" spc="-5" dirty="0">
                <a:latin typeface="Times New Roman"/>
                <a:cs typeface="Times New Roman"/>
              </a:rPr>
              <a:t>pour les incidences </a:t>
            </a:r>
            <a:r>
              <a:rPr sz="1200" b="1" i="1" spc="10" dirty="0">
                <a:latin typeface="Times New Roman"/>
                <a:cs typeface="Times New Roman"/>
              </a:rPr>
              <a:t>i </a:t>
            </a:r>
            <a:r>
              <a:rPr sz="1200" b="1" spc="20" dirty="0">
                <a:latin typeface="Symbol"/>
                <a:cs typeface="Symbol"/>
              </a:rPr>
              <a:t></a:t>
            </a:r>
            <a:r>
              <a:rPr sz="1200" b="1" spc="20" dirty="0">
                <a:latin typeface="Times New Roman"/>
                <a:cs typeface="Times New Roman"/>
              </a:rPr>
              <a:t> </a:t>
            </a:r>
            <a:r>
              <a:rPr sz="1200" spc="15" dirty="0">
                <a:latin typeface="MT Extra"/>
                <a:cs typeface="MT Extra"/>
              </a:rPr>
              <a:t></a:t>
            </a:r>
            <a:r>
              <a:rPr sz="1200" spc="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il</a:t>
            </a:r>
            <a:r>
              <a:rPr sz="1400" spc="-15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existe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3535171" y="9010534"/>
            <a:ext cx="2026920" cy="528320"/>
          </a:xfrm>
          <a:custGeom>
            <a:avLst/>
            <a:gdLst/>
            <a:ahLst/>
            <a:cxnLst/>
            <a:rect l="l" t="t" r="r" b="b"/>
            <a:pathLst>
              <a:path w="2026920" h="528320">
                <a:moveTo>
                  <a:pt x="2026665" y="325870"/>
                </a:moveTo>
                <a:lnTo>
                  <a:pt x="1988627" y="295759"/>
                </a:lnTo>
                <a:lnTo>
                  <a:pt x="1949894" y="267130"/>
                </a:lnTo>
                <a:lnTo>
                  <a:pt x="1910503" y="239978"/>
                </a:lnTo>
                <a:lnTo>
                  <a:pt x="1870489" y="214302"/>
                </a:lnTo>
                <a:lnTo>
                  <a:pt x="1829887" y="190096"/>
                </a:lnTo>
                <a:lnTo>
                  <a:pt x="1788734" y="167359"/>
                </a:lnTo>
                <a:lnTo>
                  <a:pt x="1747063" y="146085"/>
                </a:lnTo>
                <a:lnTo>
                  <a:pt x="1704912" y="126272"/>
                </a:lnTo>
                <a:lnTo>
                  <a:pt x="1662315" y="107915"/>
                </a:lnTo>
                <a:lnTo>
                  <a:pt x="1619308" y="91013"/>
                </a:lnTo>
                <a:lnTo>
                  <a:pt x="1575926" y="75560"/>
                </a:lnTo>
                <a:lnTo>
                  <a:pt x="1532205" y="61553"/>
                </a:lnTo>
                <a:lnTo>
                  <a:pt x="1488179" y="48990"/>
                </a:lnTo>
                <a:lnTo>
                  <a:pt x="1443886" y="37866"/>
                </a:lnTo>
                <a:lnTo>
                  <a:pt x="1399359" y="28177"/>
                </a:lnTo>
                <a:lnTo>
                  <a:pt x="1354635" y="19921"/>
                </a:lnTo>
                <a:lnTo>
                  <a:pt x="1309749" y="13093"/>
                </a:lnTo>
                <a:lnTo>
                  <a:pt x="1264737" y="7691"/>
                </a:lnTo>
                <a:lnTo>
                  <a:pt x="1219633" y="3710"/>
                </a:lnTo>
                <a:lnTo>
                  <a:pt x="1174474" y="1148"/>
                </a:lnTo>
                <a:lnTo>
                  <a:pt x="1129294" y="0"/>
                </a:lnTo>
                <a:lnTo>
                  <a:pt x="1084129" y="262"/>
                </a:lnTo>
                <a:lnTo>
                  <a:pt x="1039016" y="1933"/>
                </a:lnTo>
                <a:lnTo>
                  <a:pt x="993988" y="5007"/>
                </a:lnTo>
                <a:lnTo>
                  <a:pt x="949082" y="9482"/>
                </a:lnTo>
                <a:lnTo>
                  <a:pt x="904333" y="15354"/>
                </a:lnTo>
                <a:lnTo>
                  <a:pt x="859777" y="22619"/>
                </a:lnTo>
                <a:lnTo>
                  <a:pt x="815448" y="31274"/>
                </a:lnTo>
                <a:lnTo>
                  <a:pt x="771383" y="41315"/>
                </a:lnTo>
                <a:lnTo>
                  <a:pt x="727617" y="52739"/>
                </a:lnTo>
                <a:lnTo>
                  <a:pt x="684185" y="65542"/>
                </a:lnTo>
                <a:lnTo>
                  <a:pt x="641123" y="79721"/>
                </a:lnTo>
                <a:lnTo>
                  <a:pt x="598466" y="95272"/>
                </a:lnTo>
                <a:lnTo>
                  <a:pt x="556250" y="112192"/>
                </a:lnTo>
                <a:lnTo>
                  <a:pt x="514510" y="130476"/>
                </a:lnTo>
                <a:lnTo>
                  <a:pt x="473282" y="150122"/>
                </a:lnTo>
                <a:lnTo>
                  <a:pt x="432600" y="171126"/>
                </a:lnTo>
                <a:lnTo>
                  <a:pt x="392502" y="193485"/>
                </a:lnTo>
                <a:lnTo>
                  <a:pt x="353021" y="217195"/>
                </a:lnTo>
                <a:lnTo>
                  <a:pt x="314193" y="242252"/>
                </a:lnTo>
                <a:lnTo>
                  <a:pt x="276055" y="268652"/>
                </a:lnTo>
                <a:lnTo>
                  <a:pt x="238640" y="296393"/>
                </a:lnTo>
                <a:lnTo>
                  <a:pt x="201986" y="325471"/>
                </a:lnTo>
                <a:lnTo>
                  <a:pt x="166126" y="355882"/>
                </a:lnTo>
                <a:lnTo>
                  <a:pt x="131098" y="387623"/>
                </a:lnTo>
                <a:lnTo>
                  <a:pt x="96935" y="420690"/>
                </a:lnTo>
                <a:lnTo>
                  <a:pt x="63675" y="455080"/>
                </a:lnTo>
                <a:lnTo>
                  <a:pt x="31351" y="490789"/>
                </a:lnTo>
                <a:lnTo>
                  <a:pt x="0" y="52781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3515995" y="9007475"/>
            <a:ext cx="1028700" cy="228600"/>
          </a:xfrm>
          <a:custGeom>
            <a:avLst/>
            <a:gdLst/>
            <a:ahLst/>
            <a:cxnLst/>
            <a:rect l="l" t="t" r="r" b="b"/>
            <a:pathLst>
              <a:path w="1028700" h="228600">
                <a:moveTo>
                  <a:pt x="1028700" y="0"/>
                </a:moveTo>
                <a:lnTo>
                  <a:pt x="0" y="2285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3432809" y="9096628"/>
            <a:ext cx="566420" cy="152400"/>
          </a:xfrm>
          <a:custGeom>
            <a:avLst/>
            <a:gdLst/>
            <a:ahLst/>
            <a:cxnLst/>
            <a:rect l="l" t="t" r="r" b="b"/>
            <a:pathLst>
              <a:path w="566420" h="152400">
                <a:moveTo>
                  <a:pt x="8889" y="138175"/>
                </a:moveTo>
                <a:lnTo>
                  <a:pt x="5461" y="138937"/>
                </a:lnTo>
                <a:lnTo>
                  <a:pt x="2031" y="139826"/>
                </a:lnTo>
                <a:lnTo>
                  <a:pt x="0" y="143255"/>
                </a:lnTo>
                <a:lnTo>
                  <a:pt x="860" y="147065"/>
                </a:lnTo>
                <a:lnTo>
                  <a:pt x="1650" y="150113"/>
                </a:lnTo>
                <a:lnTo>
                  <a:pt x="5079" y="152145"/>
                </a:lnTo>
                <a:lnTo>
                  <a:pt x="8509" y="151383"/>
                </a:lnTo>
                <a:lnTo>
                  <a:pt x="11937" y="150494"/>
                </a:lnTo>
                <a:lnTo>
                  <a:pt x="13969" y="147065"/>
                </a:lnTo>
                <a:lnTo>
                  <a:pt x="13109" y="143255"/>
                </a:lnTo>
                <a:lnTo>
                  <a:pt x="12318" y="140207"/>
                </a:lnTo>
                <a:lnTo>
                  <a:pt x="8889" y="138175"/>
                </a:lnTo>
                <a:close/>
              </a:path>
              <a:path w="566420" h="152400">
                <a:moveTo>
                  <a:pt x="33781" y="133222"/>
                </a:moveTo>
                <a:lnTo>
                  <a:pt x="30479" y="133984"/>
                </a:lnTo>
                <a:lnTo>
                  <a:pt x="27050" y="134873"/>
                </a:lnTo>
                <a:lnTo>
                  <a:pt x="24891" y="138302"/>
                </a:lnTo>
                <a:lnTo>
                  <a:pt x="25868" y="142112"/>
                </a:lnTo>
                <a:lnTo>
                  <a:pt x="26542" y="145033"/>
                </a:lnTo>
                <a:lnTo>
                  <a:pt x="29972" y="147192"/>
                </a:lnTo>
                <a:lnTo>
                  <a:pt x="33400" y="146303"/>
                </a:lnTo>
                <a:lnTo>
                  <a:pt x="36829" y="145541"/>
                </a:lnTo>
                <a:lnTo>
                  <a:pt x="38862" y="142112"/>
                </a:lnTo>
                <a:lnTo>
                  <a:pt x="38001" y="138302"/>
                </a:lnTo>
                <a:lnTo>
                  <a:pt x="37211" y="135254"/>
                </a:lnTo>
                <a:lnTo>
                  <a:pt x="33781" y="133222"/>
                </a:lnTo>
                <a:close/>
              </a:path>
              <a:path w="566420" h="152400">
                <a:moveTo>
                  <a:pt x="58800" y="128142"/>
                </a:moveTo>
                <a:lnTo>
                  <a:pt x="55372" y="129031"/>
                </a:lnTo>
                <a:lnTo>
                  <a:pt x="51942" y="129793"/>
                </a:lnTo>
                <a:lnTo>
                  <a:pt x="49784" y="133222"/>
                </a:lnTo>
                <a:lnTo>
                  <a:pt x="50673" y="136651"/>
                </a:lnTo>
                <a:lnTo>
                  <a:pt x="51435" y="140080"/>
                </a:lnTo>
                <a:lnTo>
                  <a:pt x="54863" y="142239"/>
                </a:lnTo>
                <a:lnTo>
                  <a:pt x="58292" y="141350"/>
                </a:lnTo>
                <a:lnTo>
                  <a:pt x="61722" y="140588"/>
                </a:lnTo>
                <a:lnTo>
                  <a:pt x="63880" y="137159"/>
                </a:lnTo>
                <a:lnTo>
                  <a:pt x="62991" y="133730"/>
                </a:lnTo>
                <a:lnTo>
                  <a:pt x="62229" y="130301"/>
                </a:lnTo>
                <a:lnTo>
                  <a:pt x="58800" y="128142"/>
                </a:lnTo>
                <a:close/>
              </a:path>
              <a:path w="566420" h="152400">
                <a:moveTo>
                  <a:pt x="83692" y="123189"/>
                </a:moveTo>
                <a:lnTo>
                  <a:pt x="80263" y="124078"/>
                </a:lnTo>
                <a:lnTo>
                  <a:pt x="76835" y="124840"/>
                </a:lnTo>
                <a:lnTo>
                  <a:pt x="74802" y="128269"/>
                </a:lnTo>
                <a:lnTo>
                  <a:pt x="75663" y="132079"/>
                </a:lnTo>
                <a:lnTo>
                  <a:pt x="76453" y="135127"/>
                </a:lnTo>
                <a:lnTo>
                  <a:pt x="79882" y="137159"/>
                </a:lnTo>
                <a:lnTo>
                  <a:pt x="83185" y="136397"/>
                </a:lnTo>
                <a:lnTo>
                  <a:pt x="86613" y="135508"/>
                </a:lnTo>
                <a:lnTo>
                  <a:pt x="88773" y="132079"/>
                </a:lnTo>
                <a:lnTo>
                  <a:pt x="87796" y="128269"/>
                </a:lnTo>
                <a:lnTo>
                  <a:pt x="87122" y="125348"/>
                </a:lnTo>
                <a:lnTo>
                  <a:pt x="83692" y="123189"/>
                </a:lnTo>
                <a:close/>
              </a:path>
              <a:path w="566420" h="152400">
                <a:moveTo>
                  <a:pt x="108585" y="118236"/>
                </a:moveTo>
                <a:lnTo>
                  <a:pt x="105155" y="118998"/>
                </a:lnTo>
                <a:lnTo>
                  <a:pt x="101726" y="119887"/>
                </a:lnTo>
                <a:lnTo>
                  <a:pt x="99694" y="123316"/>
                </a:lnTo>
                <a:lnTo>
                  <a:pt x="100555" y="127126"/>
                </a:lnTo>
                <a:lnTo>
                  <a:pt x="101345" y="130174"/>
                </a:lnTo>
                <a:lnTo>
                  <a:pt x="104775" y="132206"/>
                </a:lnTo>
                <a:lnTo>
                  <a:pt x="108203" y="131444"/>
                </a:lnTo>
                <a:lnTo>
                  <a:pt x="111632" y="130555"/>
                </a:lnTo>
                <a:lnTo>
                  <a:pt x="113664" y="127126"/>
                </a:lnTo>
                <a:lnTo>
                  <a:pt x="112804" y="123316"/>
                </a:lnTo>
                <a:lnTo>
                  <a:pt x="112013" y="120268"/>
                </a:lnTo>
                <a:lnTo>
                  <a:pt x="108585" y="118236"/>
                </a:lnTo>
                <a:close/>
              </a:path>
              <a:path w="566420" h="152400">
                <a:moveTo>
                  <a:pt x="133476" y="113283"/>
                </a:moveTo>
                <a:lnTo>
                  <a:pt x="130048" y="114045"/>
                </a:lnTo>
                <a:lnTo>
                  <a:pt x="126618" y="114934"/>
                </a:lnTo>
                <a:lnTo>
                  <a:pt x="124587" y="118363"/>
                </a:lnTo>
                <a:lnTo>
                  <a:pt x="125349" y="121792"/>
                </a:lnTo>
                <a:lnTo>
                  <a:pt x="126237" y="125094"/>
                </a:lnTo>
                <a:lnTo>
                  <a:pt x="129666" y="127253"/>
                </a:lnTo>
                <a:lnTo>
                  <a:pt x="133095" y="126364"/>
                </a:lnTo>
                <a:lnTo>
                  <a:pt x="136525" y="125602"/>
                </a:lnTo>
                <a:lnTo>
                  <a:pt x="138556" y="122173"/>
                </a:lnTo>
                <a:lnTo>
                  <a:pt x="137696" y="118363"/>
                </a:lnTo>
                <a:lnTo>
                  <a:pt x="136905" y="115315"/>
                </a:lnTo>
                <a:lnTo>
                  <a:pt x="133476" y="113283"/>
                </a:lnTo>
                <a:close/>
              </a:path>
              <a:path w="566420" h="152400">
                <a:moveTo>
                  <a:pt x="158368" y="108203"/>
                </a:moveTo>
                <a:lnTo>
                  <a:pt x="155066" y="109092"/>
                </a:lnTo>
                <a:lnTo>
                  <a:pt x="151637" y="109854"/>
                </a:lnTo>
                <a:lnTo>
                  <a:pt x="149478" y="113283"/>
                </a:lnTo>
                <a:lnTo>
                  <a:pt x="150367" y="116712"/>
                </a:lnTo>
                <a:lnTo>
                  <a:pt x="151129" y="120141"/>
                </a:lnTo>
                <a:lnTo>
                  <a:pt x="154559" y="122300"/>
                </a:lnTo>
                <a:lnTo>
                  <a:pt x="157987" y="121411"/>
                </a:lnTo>
                <a:lnTo>
                  <a:pt x="161416" y="120649"/>
                </a:lnTo>
                <a:lnTo>
                  <a:pt x="163449" y="117220"/>
                </a:lnTo>
                <a:lnTo>
                  <a:pt x="162687" y="113791"/>
                </a:lnTo>
                <a:lnTo>
                  <a:pt x="161798" y="110362"/>
                </a:lnTo>
                <a:lnTo>
                  <a:pt x="158368" y="108203"/>
                </a:lnTo>
                <a:close/>
              </a:path>
              <a:path w="566420" h="152400">
                <a:moveTo>
                  <a:pt x="183387" y="103250"/>
                </a:moveTo>
                <a:lnTo>
                  <a:pt x="179959" y="104139"/>
                </a:lnTo>
                <a:lnTo>
                  <a:pt x="176529" y="104901"/>
                </a:lnTo>
                <a:lnTo>
                  <a:pt x="174370" y="108330"/>
                </a:lnTo>
                <a:lnTo>
                  <a:pt x="175344" y="112140"/>
                </a:lnTo>
                <a:lnTo>
                  <a:pt x="176022" y="115188"/>
                </a:lnTo>
                <a:lnTo>
                  <a:pt x="179450" y="117220"/>
                </a:lnTo>
                <a:lnTo>
                  <a:pt x="182879" y="116458"/>
                </a:lnTo>
                <a:lnTo>
                  <a:pt x="186309" y="115569"/>
                </a:lnTo>
                <a:lnTo>
                  <a:pt x="188467" y="112140"/>
                </a:lnTo>
                <a:lnTo>
                  <a:pt x="187491" y="108330"/>
                </a:lnTo>
                <a:lnTo>
                  <a:pt x="186816" y="105409"/>
                </a:lnTo>
                <a:lnTo>
                  <a:pt x="183387" y="103250"/>
                </a:lnTo>
                <a:close/>
              </a:path>
              <a:path w="566420" h="152400">
                <a:moveTo>
                  <a:pt x="208279" y="98297"/>
                </a:moveTo>
                <a:lnTo>
                  <a:pt x="204850" y="99059"/>
                </a:lnTo>
                <a:lnTo>
                  <a:pt x="201422" y="99948"/>
                </a:lnTo>
                <a:lnTo>
                  <a:pt x="199389" y="103377"/>
                </a:lnTo>
                <a:lnTo>
                  <a:pt x="200250" y="107187"/>
                </a:lnTo>
                <a:lnTo>
                  <a:pt x="201040" y="110235"/>
                </a:lnTo>
                <a:lnTo>
                  <a:pt x="204469" y="112267"/>
                </a:lnTo>
                <a:lnTo>
                  <a:pt x="207772" y="111505"/>
                </a:lnTo>
                <a:lnTo>
                  <a:pt x="211200" y="110616"/>
                </a:lnTo>
                <a:lnTo>
                  <a:pt x="213360" y="107187"/>
                </a:lnTo>
                <a:lnTo>
                  <a:pt x="212386" y="103377"/>
                </a:lnTo>
                <a:lnTo>
                  <a:pt x="211709" y="100329"/>
                </a:lnTo>
                <a:lnTo>
                  <a:pt x="208279" y="98297"/>
                </a:lnTo>
                <a:close/>
              </a:path>
              <a:path w="566420" h="152400">
                <a:moveTo>
                  <a:pt x="233172" y="93344"/>
                </a:moveTo>
                <a:lnTo>
                  <a:pt x="229742" y="94106"/>
                </a:lnTo>
                <a:lnTo>
                  <a:pt x="226313" y="94995"/>
                </a:lnTo>
                <a:lnTo>
                  <a:pt x="224281" y="98424"/>
                </a:lnTo>
                <a:lnTo>
                  <a:pt x="225043" y="101853"/>
                </a:lnTo>
                <a:lnTo>
                  <a:pt x="225932" y="105155"/>
                </a:lnTo>
                <a:lnTo>
                  <a:pt x="229362" y="107314"/>
                </a:lnTo>
                <a:lnTo>
                  <a:pt x="232790" y="106425"/>
                </a:lnTo>
                <a:lnTo>
                  <a:pt x="236219" y="105663"/>
                </a:lnTo>
                <a:lnTo>
                  <a:pt x="238251" y="102234"/>
                </a:lnTo>
                <a:lnTo>
                  <a:pt x="237391" y="98424"/>
                </a:lnTo>
                <a:lnTo>
                  <a:pt x="236600" y="95376"/>
                </a:lnTo>
                <a:lnTo>
                  <a:pt x="233172" y="93344"/>
                </a:lnTo>
                <a:close/>
              </a:path>
              <a:path w="566420" h="152400">
                <a:moveTo>
                  <a:pt x="258063" y="88264"/>
                </a:moveTo>
                <a:lnTo>
                  <a:pt x="254635" y="89153"/>
                </a:lnTo>
                <a:lnTo>
                  <a:pt x="251332" y="89915"/>
                </a:lnTo>
                <a:lnTo>
                  <a:pt x="249174" y="93344"/>
                </a:lnTo>
                <a:lnTo>
                  <a:pt x="250062" y="96773"/>
                </a:lnTo>
                <a:lnTo>
                  <a:pt x="250825" y="100202"/>
                </a:lnTo>
                <a:lnTo>
                  <a:pt x="254253" y="102361"/>
                </a:lnTo>
                <a:lnTo>
                  <a:pt x="257682" y="101472"/>
                </a:lnTo>
                <a:lnTo>
                  <a:pt x="261112" y="100710"/>
                </a:lnTo>
                <a:lnTo>
                  <a:pt x="263143" y="97281"/>
                </a:lnTo>
                <a:lnTo>
                  <a:pt x="262381" y="93852"/>
                </a:lnTo>
                <a:lnTo>
                  <a:pt x="261492" y="90423"/>
                </a:lnTo>
                <a:lnTo>
                  <a:pt x="258063" y="88264"/>
                </a:lnTo>
                <a:close/>
              </a:path>
              <a:path w="566420" h="152400">
                <a:moveTo>
                  <a:pt x="282955" y="83311"/>
                </a:moveTo>
                <a:lnTo>
                  <a:pt x="279653" y="84200"/>
                </a:lnTo>
                <a:lnTo>
                  <a:pt x="276225" y="84962"/>
                </a:lnTo>
                <a:lnTo>
                  <a:pt x="274065" y="88391"/>
                </a:lnTo>
                <a:lnTo>
                  <a:pt x="275039" y="92201"/>
                </a:lnTo>
                <a:lnTo>
                  <a:pt x="275716" y="95249"/>
                </a:lnTo>
                <a:lnTo>
                  <a:pt x="279145" y="97281"/>
                </a:lnTo>
                <a:lnTo>
                  <a:pt x="282575" y="96519"/>
                </a:lnTo>
                <a:lnTo>
                  <a:pt x="286003" y="95630"/>
                </a:lnTo>
                <a:lnTo>
                  <a:pt x="288163" y="92201"/>
                </a:lnTo>
                <a:lnTo>
                  <a:pt x="287186" y="88391"/>
                </a:lnTo>
                <a:lnTo>
                  <a:pt x="286512" y="85470"/>
                </a:lnTo>
                <a:lnTo>
                  <a:pt x="282955" y="83311"/>
                </a:lnTo>
                <a:close/>
              </a:path>
              <a:path w="566420" h="152400">
                <a:moveTo>
                  <a:pt x="307975" y="78358"/>
                </a:moveTo>
                <a:lnTo>
                  <a:pt x="304545" y="79120"/>
                </a:lnTo>
                <a:lnTo>
                  <a:pt x="301116" y="80009"/>
                </a:lnTo>
                <a:lnTo>
                  <a:pt x="298957" y="83438"/>
                </a:lnTo>
                <a:lnTo>
                  <a:pt x="299931" y="87248"/>
                </a:lnTo>
                <a:lnTo>
                  <a:pt x="300609" y="90296"/>
                </a:lnTo>
                <a:lnTo>
                  <a:pt x="304038" y="92328"/>
                </a:lnTo>
                <a:lnTo>
                  <a:pt x="307466" y="91566"/>
                </a:lnTo>
                <a:lnTo>
                  <a:pt x="310895" y="90677"/>
                </a:lnTo>
                <a:lnTo>
                  <a:pt x="313054" y="87248"/>
                </a:lnTo>
                <a:lnTo>
                  <a:pt x="312081" y="83438"/>
                </a:lnTo>
                <a:lnTo>
                  <a:pt x="311403" y="80390"/>
                </a:lnTo>
                <a:lnTo>
                  <a:pt x="307975" y="78358"/>
                </a:lnTo>
                <a:close/>
              </a:path>
              <a:path w="566420" h="152400">
                <a:moveTo>
                  <a:pt x="332866" y="73405"/>
                </a:moveTo>
                <a:lnTo>
                  <a:pt x="329438" y="74167"/>
                </a:lnTo>
                <a:lnTo>
                  <a:pt x="326009" y="75056"/>
                </a:lnTo>
                <a:lnTo>
                  <a:pt x="323976" y="78485"/>
                </a:lnTo>
                <a:lnTo>
                  <a:pt x="324738" y="81914"/>
                </a:lnTo>
                <a:lnTo>
                  <a:pt x="325627" y="85216"/>
                </a:lnTo>
                <a:lnTo>
                  <a:pt x="329056" y="87375"/>
                </a:lnTo>
                <a:lnTo>
                  <a:pt x="332486" y="86486"/>
                </a:lnTo>
                <a:lnTo>
                  <a:pt x="335788" y="85724"/>
                </a:lnTo>
                <a:lnTo>
                  <a:pt x="337947" y="82295"/>
                </a:lnTo>
                <a:lnTo>
                  <a:pt x="336973" y="78485"/>
                </a:lnTo>
                <a:lnTo>
                  <a:pt x="336295" y="75437"/>
                </a:lnTo>
                <a:lnTo>
                  <a:pt x="332866" y="73405"/>
                </a:lnTo>
                <a:close/>
              </a:path>
              <a:path w="566420" h="152400">
                <a:moveTo>
                  <a:pt x="357759" y="68325"/>
                </a:moveTo>
                <a:lnTo>
                  <a:pt x="354329" y="69214"/>
                </a:lnTo>
                <a:lnTo>
                  <a:pt x="350900" y="69976"/>
                </a:lnTo>
                <a:lnTo>
                  <a:pt x="348868" y="73405"/>
                </a:lnTo>
                <a:lnTo>
                  <a:pt x="349630" y="76834"/>
                </a:lnTo>
                <a:lnTo>
                  <a:pt x="350519" y="80263"/>
                </a:lnTo>
                <a:lnTo>
                  <a:pt x="353949" y="82422"/>
                </a:lnTo>
                <a:lnTo>
                  <a:pt x="357377" y="81533"/>
                </a:lnTo>
                <a:lnTo>
                  <a:pt x="360806" y="80771"/>
                </a:lnTo>
                <a:lnTo>
                  <a:pt x="362838" y="77342"/>
                </a:lnTo>
                <a:lnTo>
                  <a:pt x="362076" y="73913"/>
                </a:lnTo>
                <a:lnTo>
                  <a:pt x="361188" y="70484"/>
                </a:lnTo>
                <a:lnTo>
                  <a:pt x="357759" y="68325"/>
                </a:lnTo>
                <a:close/>
              </a:path>
              <a:path w="566420" h="152400">
                <a:moveTo>
                  <a:pt x="382650" y="63372"/>
                </a:moveTo>
                <a:lnTo>
                  <a:pt x="379349" y="64261"/>
                </a:lnTo>
                <a:lnTo>
                  <a:pt x="375919" y="65023"/>
                </a:lnTo>
                <a:lnTo>
                  <a:pt x="373761" y="68452"/>
                </a:lnTo>
                <a:lnTo>
                  <a:pt x="374734" y="72262"/>
                </a:lnTo>
                <a:lnTo>
                  <a:pt x="375412" y="75310"/>
                </a:lnTo>
                <a:lnTo>
                  <a:pt x="378840" y="77342"/>
                </a:lnTo>
                <a:lnTo>
                  <a:pt x="382269" y="76580"/>
                </a:lnTo>
                <a:lnTo>
                  <a:pt x="385699" y="75691"/>
                </a:lnTo>
                <a:lnTo>
                  <a:pt x="387730" y="72262"/>
                </a:lnTo>
                <a:lnTo>
                  <a:pt x="386968" y="68833"/>
                </a:lnTo>
                <a:lnTo>
                  <a:pt x="386079" y="65531"/>
                </a:lnTo>
                <a:lnTo>
                  <a:pt x="382650" y="63372"/>
                </a:lnTo>
                <a:close/>
              </a:path>
              <a:path w="566420" h="152400">
                <a:moveTo>
                  <a:pt x="407669" y="58419"/>
                </a:moveTo>
                <a:lnTo>
                  <a:pt x="404240" y="59181"/>
                </a:lnTo>
                <a:lnTo>
                  <a:pt x="400812" y="60070"/>
                </a:lnTo>
                <a:lnTo>
                  <a:pt x="398652" y="63499"/>
                </a:lnTo>
                <a:lnTo>
                  <a:pt x="399626" y="67309"/>
                </a:lnTo>
                <a:lnTo>
                  <a:pt x="400303" y="70357"/>
                </a:lnTo>
                <a:lnTo>
                  <a:pt x="403732" y="72389"/>
                </a:lnTo>
                <a:lnTo>
                  <a:pt x="407162" y="71627"/>
                </a:lnTo>
                <a:lnTo>
                  <a:pt x="410590" y="70738"/>
                </a:lnTo>
                <a:lnTo>
                  <a:pt x="412750" y="67309"/>
                </a:lnTo>
                <a:lnTo>
                  <a:pt x="411776" y="63499"/>
                </a:lnTo>
                <a:lnTo>
                  <a:pt x="411099" y="60451"/>
                </a:lnTo>
                <a:lnTo>
                  <a:pt x="407669" y="58419"/>
                </a:lnTo>
                <a:close/>
              </a:path>
              <a:path w="566420" h="152400">
                <a:moveTo>
                  <a:pt x="432562" y="53466"/>
                </a:moveTo>
                <a:lnTo>
                  <a:pt x="429132" y="54228"/>
                </a:lnTo>
                <a:lnTo>
                  <a:pt x="425703" y="55117"/>
                </a:lnTo>
                <a:lnTo>
                  <a:pt x="423672" y="58546"/>
                </a:lnTo>
                <a:lnTo>
                  <a:pt x="424434" y="61975"/>
                </a:lnTo>
                <a:lnTo>
                  <a:pt x="425323" y="65277"/>
                </a:lnTo>
                <a:lnTo>
                  <a:pt x="428751" y="67436"/>
                </a:lnTo>
                <a:lnTo>
                  <a:pt x="432053" y="66547"/>
                </a:lnTo>
                <a:lnTo>
                  <a:pt x="435482" y="65785"/>
                </a:lnTo>
                <a:lnTo>
                  <a:pt x="437641" y="62356"/>
                </a:lnTo>
                <a:lnTo>
                  <a:pt x="436668" y="58546"/>
                </a:lnTo>
                <a:lnTo>
                  <a:pt x="435990" y="55498"/>
                </a:lnTo>
                <a:lnTo>
                  <a:pt x="432562" y="53466"/>
                </a:lnTo>
                <a:close/>
              </a:path>
              <a:path w="566420" h="152400">
                <a:moveTo>
                  <a:pt x="457453" y="48386"/>
                </a:moveTo>
                <a:lnTo>
                  <a:pt x="454025" y="49275"/>
                </a:lnTo>
                <a:lnTo>
                  <a:pt x="450595" y="50037"/>
                </a:lnTo>
                <a:lnTo>
                  <a:pt x="448563" y="53593"/>
                </a:lnTo>
                <a:lnTo>
                  <a:pt x="449325" y="56895"/>
                </a:lnTo>
                <a:lnTo>
                  <a:pt x="450214" y="60324"/>
                </a:lnTo>
                <a:lnTo>
                  <a:pt x="453643" y="62483"/>
                </a:lnTo>
                <a:lnTo>
                  <a:pt x="457073" y="61594"/>
                </a:lnTo>
                <a:lnTo>
                  <a:pt x="460501" y="60832"/>
                </a:lnTo>
                <a:lnTo>
                  <a:pt x="462534" y="57403"/>
                </a:lnTo>
                <a:lnTo>
                  <a:pt x="461673" y="53593"/>
                </a:lnTo>
                <a:lnTo>
                  <a:pt x="460882" y="50545"/>
                </a:lnTo>
                <a:lnTo>
                  <a:pt x="457453" y="48386"/>
                </a:lnTo>
                <a:close/>
              </a:path>
              <a:path w="566420" h="152400">
                <a:moveTo>
                  <a:pt x="541233" y="38356"/>
                </a:moveTo>
                <a:lnTo>
                  <a:pt x="537225" y="41909"/>
                </a:lnTo>
                <a:lnTo>
                  <a:pt x="537337" y="42417"/>
                </a:lnTo>
                <a:lnTo>
                  <a:pt x="535177" y="45846"/>
                </a:lnTo>
                <a:lnTo>
                  <a:pt x="531983" y="46556"/>
                </a:lnTo>
                <a:lnTo>
                  <a:pt x="483362" y="89661"/>
                </a:lnTo>
                <a:lnTo>
                  <a:pt x="480694" y="91947"/>
                </a:lnTo>
                <a:lnTo>
                  <a:pt x="480440" y="96011"/>
                </a:lnTo>
                <a:lnTo>
                  <a:pt x="482853" y="98551"/>
                </a:lnTo>
                <a:lnTo>
                  <a:pt x="485139" y="101218"/>
                </a:lnTo>
                <a:lnTo>
                  <a:pt x="489203" y="101472"/>
                </a:lnTo>
                <a:lnTo>
                  <a:pt x="491743" y="99059"/>
                </a:lnTo>
                <a:lnTo>
                  <a:pt x="556300" y="41909"/>
                </a:lnTo>
                <a:lnTo>
                  <a:pt x="551561" y="41909"/>
                </a:lnTo>
                <a:lnTo>
                  <a:pt x="541233" y="38356"/>
                </a:lnTo>
                <a:close/>
              </a:path>
              <a:path w="566420" h="152400">
                <a:moveTo>
                  <a:pt x="482345" y="43433"/>
                </a:moveTo>
                <a:lnTo>
                  <a:pt x="478916" y="44322"/>
                </a:lnTo>
                <a:lnTo>
                  <a:pt x="475488" y="45084"/>
                </a:lnTo>
                <a:lnTo>
                  <a:pt x="473455" y="48513"/>
                </a:lnTo>
                <a:lnTo>
                  <a:pt x="474349" y="52450"/>
                </a:lnTo>
                <a:lnTo>
                  <a:pt x="475106" y="55371"/>
                </a:lnTo>
                <a:lnTo>
                  <a:pt x="478536" y="57403"/>
                </a:lnTo>
                <a:lnTo>
                  <a:pt x="481964" y="56641"/>
                </a:lnTo>
                <a:lnTo>
                  <a:pt x="485393" y="55752"/>
                </a:lnTo>
                <a:lnTo>
                  <a:pt x="487350" y="52450"/>
                </a:lnTo>
                <a:lnTo>
                  <a:pt x="487279" y="51688"/>
                </a:lnTo>
                <a:lnTo>
                  <a:pt x="486663" y="49021"/>
                </a:lnTo>
                <a:lnTo>
                  <a:pt x="485775" y="45592"/>
                </a:lnTo>
                <a:lnTo>
                  <a:pt x="482345" y="43433"/>
                </a:lnTo>
                <a:close/>
              </a:path>
              <a:path w="566420" h="152400">
                <a:moveTo>
                  <a:pt x="507238" y="38480"/>
                </a:moveTo>
                <a:lnTo>
                  <a:pt x="503936" y="39242"/>
                </a:lnTo>
                <a:lnTo>
                  <a:pt x="503809" y="39369"/>
                </a:lnTo>
                <a:lnTo>
                  <a:pt x="500506" y="40131"/>
                </a:lnTo>
                <a:lnTo>
                  <a:pt x="498427" y="43433"/>
                </a:lnTo>
                <a:lnTo>
                  <a:pt x="498446" y="43941"/>
                </a:lnTo>
                <a:lnTo>
                  <a:pt x="499237" y="46989"/>
                </a:lnTo>
                <a:lnTo>
                  <a:pt x="499999" y="50418"/>
                </a:lnTo>
                <a:lnTo>
                  <a:pt x="503427" y="52450"/>
                </a:lnTo>
                <a:lnTo>
                  <a:pt x="506856" y="51688"/>
                </a:lnTo>
                <a:lnTo>
                  <a:pt x="510286" y="50799"/>
                </a:lnTo>
                <a:lnTo>
                  <a:pt x="512242" y="47497"/>
                </a:lnTo>
                <a:lnTo>
                  <a:pt x="512137" y="46556"/>
                </a:lnTo>
                <a:lnTo>
                  <a:pt x="511424" y="43433"/>
                </a:lnTo>
                <a:lnTo>
                  <a:pt x="510666" y="40512"/>
                </a:lnTo>
                <a:lnTo>
                  <a:pt x="507238" y="38480"/>
                </a:lnTo>
                <a:close/>
              </a:path>
              <a:path w="566420" h="152400">
                <a:moveTo>
                  <a:pt x="529184" y="34210"/>
                </a:moveTo>
                <a:lnTo>
                  <a:pt x="525399" y="35178"/>
                </a:lnTo>
                <a:lnTo>
                  <a:pt x="523398" y="38356"/>
                </a:lnTo>
                <a:lnTo>
                  <a:pt x="523338" y="38988"/>
                </a:lnTo>
                <a:lnTo>
                  <a:pt x="524216" y="42417"/>
                </a:lnTo>
                <a:lnTo>
                  <a:pt x="524890" y="45338"/>
                </a:lnTo>
                <a:lnTo>
                  <a:pt x="528319" y="47497"/>
                </a:lnTo>
                <a:lnTo>
                  <a:pt x="531983" y="46556"/>
                </a:lnTo>
                <a:lnTo>
                  <a:pt x="537082" y="42036"/>
                </a:lnTo>
                <a:lnTo>
                  <a:pt x="536448" y="38988"/>
                </a:lnTo>
                <a:lnTo>
                  <a:pt x="535899" y="36521"/>
                </a:lnTo>
                <a:lnTo>
                  <a:pt x="529184" y="34210"/>
                </a:lnTo>
                <a:close/>
              </a:path>
              <a:path w="566420" h="152400">
                <a:moveTo>
                  <a:pt x="537209" y="41924"/>
                </a:moveTo>
                <a:lnTo>
                  <a:pt x="531983" y="46556"/>
                </a:lnTo>
                <a:lnTo>
                  <a:pt x="535177" y="45846"/>
                </a:lnTo>
                <a:lnTo>
                  <a:pt x="537337" y="42417"/>
                </a:lnTo>
                <a:lnTo>
                  <a:pt x="537209" y="41924"/>
                </a:lnTo>
                <a:close/>
              </a:path>
              <a:path w="566420" h="152400">
                <a:moveTo>
                  <a:pt x="549401" y="31114"/>
                </a:moveTo>
                <a:lnTo>
                  <a:pt x="541233" y="38356"/>
                </a:lnTo>
                <a:lnTo>
                  <a:pt x="551561" y="41909"/>
                </a:lnTo>
                <a:lnTo>
                  <a:pt x="549401" y="31114"/>
                </a:lnTo>
                <a:close/>
              </a:path>
              <a:path w="566420" h="152400">
                <a:moveTo>
                  <a:pt x="559269" y="31114"/>
                </a:moveTo>
                <a:lnTo>
                  <a:pt x="549401" y="31114"/>
                </a:lnTo>
                <a:lnTo>
                  <a:pt x="551561" y="41909"/>
                </a:lnTo>
                <a:lnTo>
                  <a:pt x="556300" y="41909"/>
                </a:lnTo>
                <a:lnTo>
                  <a:pt x="565912" y="33400"/>
                </a:lnTo>
                <a:lnTo>
                  <a:pt x="559269" y="31114"/>
                </a:lnTo>
                <a:close/>
              </a:path>
              <a:path w="566420" h="152400">
                <a:moveTo>
                  <a:pt x="546680" y="33527"/>
                </a:moveTo>
                <a:lnTo>
                  <a:pt x="532256" y="33527"/>
                </a:lnTo>
                <a:lnTo>
                  <a:pt x="535686" y="35559"/>
                </a:lnTo>
                <a:lnTo>
                  <a:pt x="535899" y="36521"/>
                </a:lnTo>
                <a:lnTo>
                  <a:pt x="541233" y="38356"/>
                </a:lnTo>
                <a:lnTo>
                  <a:pt x="546680" y="33527"/>
                </a:lnTo>
                <a:close/>
              </a:path>
              <a:path w="566420" h="152400">
                <a:moveTo>
                  <a:pt x="532256" y="33527"/>
                </a:moveTo>
                <a:lnTo>
                  <a:pt x="529184" y="34210"/>
                </a:lnTo>
                <a:lnTo>
                  <a:pt x="535899" y="36521"/>
                </a:lnTo>
                <a:lnTo>
                  <a:pt x="535686" y="35559"/>
                </a:lnTo>
                <a:lnTo>
                  <a:pt x="532256" y="33527"/>
                </a:lnTo>
                <a:close/>
              </a:path>
              <a:path w="566420" h="152400">
                <a:moveTo>
                  <a:pt x="468884" y="0"/>
                </a:moveTo>
                <a:lnTo>
                  <a:pt x="465327" y="1777"/>
                </a:lnTo>
                <a:lnTo>
                  <a:pt x="464185" y="5079"/>
                </a:lnTo>
                <a:lnTo>
                  <a:pt x="463041" y="8508"/>
                </a:lnTo>
                <a:lnTo>
                  <a:pt x="464819" y="12064"/>
                </a:lnTo>
                <a:lnTo>
                  <a:pt x="529184" y="34210"/>
                </a:lnTo>
                <a:lnTo>
                  <a:pt x="532256" y="33527"/>
                </a:lnTo>
                <a:lnTo>
                  <a:pt x="546680" y="33527"/>
                </a:lnTo>
                <a:lnTo>
                  <a:pt x="549401" y="31114"/>
                </a:lnTo>
                <a:lnTo>
                  <a:pt x="559269" y="31114"/>
                </a:lnTo>
                <a:lnTo>
                  <a:pt x="46888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4538979" y="8997568"/>
            <a:ext cx="803275" cy="462915"/>
          </a:xfrm>
          <a:custGeom>
            <a:avLst/>
            <a:gdLst/>
            <a:ahLst/>
            <a:cxnLst/>
            <a:rect l="l" t="t" r="r" b="b"/>
            <a:pathLst>
              <a:path w="803275" h="462915">
                <a:moveTo>
                  <a:pt x="733960" y="430365"/>
                </a:moveTo>
                <a:lnTo>
                  <a:pt x="718185" y="457936"/>
                </a:lnTo>
                <a:lnTo>
                  <a:pt x="803275" y="462661"/>
                </a:lnTo>
                <a:lnTo>
                  <a:pt x="785943" y="436664"/>
                </a:lnTo>
                <a:lnTo>
                  <a:pt x="744982" y="436664"/>
                </a:lnTo>
                <a:lnTo>
                  <a:pt x="733960" y="430365"/>
                </a:lnTo>
                <a:close/>
              </a:path>
              <a:path w="803275" h="462915">
                <a:moveTo>
                  <a:pt x="740278" y="419325"/>
                </a:moveTo>
                <a:lnTo>
                  <a:pt x="733960" y="430365"/>
                </a:lnTo>
                <a:lnTo>
                  <a:pt x="744982" y="436664"/>
                </a:lnTo>
                <a:lnTo>
                  <a:pt x="751332" y="425640"/>
                </a:lnTo>
                <a:lnTo>
                  <a:pt x="740278" y="419325"/>
                </a:lnTo>
                <a:close/>
              </a:path>
              <a:path w="803275" h="462915">
                <a:moveTo>
                  <a:pt x="756031" y="391795"/>
                </a:moveTo>
                <a:lnTo>
                  <a:pt x="740278" y="419325"/>
                </a:lnTo>
                <a:lnTo>
                  <a:pt x="751332" y="425640"/>
                </a:lnTo>
                <a:lnTo>
                  <a:pt x="744982" y="436664"/>
                </a:lnTo>
                <a:lnTo>
                  <a:pt x="785943" y="436664"/>
                </a:lnTo>
                <a:lnTo>
                  <a:pt x="756031" y="391795"/>
                </a:lnTo>
                <a:close/>
              </a:path>
              <a:path w="803275" h="462915">
                <a:moveTo>
                  <a:pt x="6350" y="0"/>
                </a:moveTo>
                <a:lnTo>
                  <a:pt x="0" y="10922"/>
                </a:lnTo>
                <a:lnTo>
                  <a:pt x="733960" y="430365"/>
                </a:lnTo>
                <a:lnTo>
                  <a:pt x="740278" y="419325"/>
                </a:lnTo>
                <a:lnTo>
                  <a:pt x="635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531867" y="9225279"/>
            <a:ext cx="431165" cy="280035"/>
          </a:xfrm>
          <a:custGeom>
            <a:avLst/>
            <a:gdLst/>
            <a:ahLst/>
            <a:cxnLst/>
            <a:rect l="l" t="t" r="r" b="b"/>
            <a:pathLst>
              <a:path w="431164" h="280034">
                <a:moveTo>
                  <a:pt x="9779" y="266598"/>
                </a:moveTo>
                <a:lnTo>
                  <a:pt x="2667" y="267017"/>
                </a:lnTo>
                <a:lnTo>
                  <a:pt x="0" y="270014"/>
                </a:lnTo>
                <a:lnTo>
                  <a:pt x="508" y="277025"/>
                </a:lnTo>
                <a:lnTo>
                  <a:pt x="3429" y="279692"/>
                </a:lnTo>
                <a:lnTo>
                  <a:pt x="10541" y="279272"/>
                </a:lnTo>
                <a:lnTo>
                  <a:pt x="13208" y="276275"/>
                </a:lnTo>
                <a:lnTo>
                  <a:pt x="12700" y="269265"/>
                </a:lnTo>
                <a:lnTo>
                  <a:pt x="9779" y="266598"/>
                </a:lnTo>
                <a:close/>
              </a:path>
              <a:path w="431164" h="280034">
                <a:moveTo>
                  <a:pt x="35179" y="266052"/>
                </a:moveTo>
                <a:lnTo>
                  <a:pt x="28194" y="266458"/>
                </a:lnTo>
                <a:lnTo>
                  <a:pt x="25400" y="269468"/>
                </a:lnTo>
                <a:lnTo>
                  <a:pt x="25908" y="276466"/>
                </a:lnTo>
                <a:lnTo>
                  <a:pt x="28829" y="279133"/>
                </a:lnTo>
                <a:lnTo>
                  <a:pt x="35941" y="278726"/>
                </a:lnTo>
                <a:lnTo>
                  <a:pt x="38608" y="275716"/>
                </a:lnTo>
                <a:lnTo>
                  <a:pt x="38100" y="268719"/>
                </a:lnTo>
                <a:lnTo>
                  <a:pt x="35179" y="266052"/>
                </a:lnTo>
                <a:close/>
              </a:path>
              <a:path w="431164" h="280034">
                <a:moveTo>
                  <a:pt x="60071" y="264248"/>
                </a:moveTo>
                <a:lnTo>
                  <a:pt x="53086" y="265074"/>
                </a:lnTo>
                <a:lnTo>
                  <a:pt x="50673" y="268223"/>
                </a:lnTo>
                <a:lnTo>
                  <a:pt x="51435" y="275196"/>
                </a:lnTo>
                <a:lnTo>
                  <a:pt x="54610" y="277685"/>
                </a:lnTo>
                <a:lnTo>
                  <a:pt x="61595" y="276872"/>
                </a:lnTo>
                <a:lnTo>
                  <a:pt x="64135" y="273710"/>
                </a:lnTo>
                <a:lnTo>
                  <a:pt x="63627" y="270230"/>
                </a:lnTo>
                <a:lnTo>
                  <a:pt x="63246" y="266750"/>
                </a:lnTo>
                <a:lnTo>
                  <a:pt x="60071" y="264248"/>
                </a:lnTo>
                <a:close/>
              </a:path>
              <a:path w="431164" h="280034">
                <a:moveTo>
                  <a:pt x="85344" y="261594"/>
                </a:moveTo>
                <a:lnTo>
                  <a:pt x="78359" y="262445"/>
                </a:lnTo>
                <a:lnTo>
                  <a:pt x="75946" y="265607"/>
                </a:lnTo>
                <a:lnTo>
                  <a:pt x="76708" y="272567"/>
                </a:lnTo>
                <a:lnTo>
                  <a:pt x="79883" y="275056"/>
                </a:lnTo>
                <a:lnTo>
                  <a:pt x="86868" y="274205"/>
                </a:lnTo>
                <a:lnTo>
                  <a:pt x="89408" y="271043"/>
                </a:lnTo>
                <a:lnTo>
                  <a:pt x="88900" y="267563"/>
                </a:lnTo>
                <a:lnTo>
                  <a:pt x="88519" y="264071"/>
                </a:lnTo>
                <a:lnTo>
                  <a:pt x="85344" y="261594"/>
                </a:lnTo>
                <a:close/>
              </a:path>
              <a:path w="431164" h="280034">
                <a:moveTo>
                  <a:pt x="109728" y="257428"/>
                </a:moveTo>
                <a:lnTo>
                  <a:pt x="102870" y="259079"/>
                </a:lnTo>
                <a:lnTo>
                  <a:pt x="100711" y="262508"/>
                </a:lnTo>
                <a:lnTo>
                  <a:pt x="101600" y="265925"/>
                </a:lnTo>
                <a:lnTo>
                  <a:pt x="102362" y="269328"/>
                </a:lnTo>
                <a:lnTo>
                  <a:pt x="105791" y="271424"/>
                </a:lnTo>
                <a:lnTo>
                  <a:pt x="112649" y="269760"/>
                </a:lnTo>
                <a:lnTo>
                  <a:pt x="114808" y="266331"/>
                </a:lnTo>
                <a:lnTo>
                  <a:pt x="113919" y="262928"/>
                </a:lnTo>
                <a:lnTo>
                  <a:pt x="113157" y="259511"/>
                </a:lnTo>
                <a:lnTo>
                  <a:pt x="109728" y="257428"/>
                </a:lnTo>
                <a:close/>
              </a:path>
              <a:path w="431164" h="280034">
                <a:moveTo>
                  <a:pt x="134620" y="252336"/>
                </a:moveTo>
                <a:lnTo>
                  <a:pt x="127762" y="253987"/>
                </a:lnTo>
                <a:lnTo>
                  <a:pt x="125603" y="257428"/>
                </a:lnTo>
                <a:lnTo>
                  <a:pt x="126492" y="260832"/>
                </a:lnTo>
                <a:lnTo>
                  <a:pt x="127254" y="264236"/>
                </a:lnTo>
                <a:lnTo>
                  <a:pt x="130683" y="266331"/>
                </a:lnTo>
                <a:lnTo>
                  <a:pt x="137541" y="264680"/>
                </a:lnTo>
                <a:lnTo>
                  <a:pt x="139700" y="261238"/>
                </a:lnTo>
                <a:lnTo>
                  <a:pt x="138811" y="257835"/>
                </a:lnTo>
                <a:lnTo>
                  <a:pt x="138049" y="254431"/>
                </a:lnTo>
                <a:lnTo>
                  <a:pt x="134620" y="252336"/>
                </a:lnTo>
                <a:close/>
              </a:path>
              <a:path w="431164" h="280034">
                <a:moveTo>
                  <a:pt x="158877" y="246075"/>
                </a:moveTo>
                <a:lnTo>
                  <a:pt x="155448" y="247091"/>
                </a:lnTo>
                <a:lnTo>
                  <a:pt x="152146" y="248107"/>
                </a:lnTo>
                <a:lnTo>
                  <a:pt x="150241" y="251650"/>
                </a:lnTo>
                <a:lnTo>
                  <a:pt x="152273" y="258368"/>
                </a:lnTo>
                <a:lnTo>
                  <a:pt x="155829" y="260261"/>
                </a:lnTo>
                <a:lnTo>
                  <a:pt x="159131" y="259245"/>
                </a:lnTo>
                <a:lnTo>
                  <a:pt x="162560" y="258229"/>
                </a:lnTo>
                <a:lnTo>
                  <a:pt x="164337" y="254673"/>
                </a:lnTo>
                <a:lnTo>
                  <a:pt x="162306" y="247967"/>
                </a:lnTo>
                <a:lnTo>
                  <a:pt x="158877" y="246075"/>
                </a:lnTo>
                <a:close/>
              </a:path>
              <a:path w="431164" h="280034">
                <a:moveTo>
                  <a:pt x="182499" y="238213"/>
                </a:moveTo>
                <a:lnTo>
                  <a:pt x="179324" y="239445"/>
                </a:lnTo>
                <a:lnTo>
                  <a:pt x="176022" y="240690"/>
                </a:lnTo>
                <a:lnTo>
                  <a:pt x="174371" y="244347"/>
                </a:lnTo>
                <a:lnTo>
                  <a:pt x="175514" y="247624"/>
                </a:lnTo>
                <a:lnTo>
                  <a:pt x="176784" y="250913"/>
                </a:lnTo>
                <a:lnTo>
                  <a:pt x="180467" y="252577"/>
                </a:lnTo>
                <a:lnTo>
                  <a:pt x="187071" y="250113"/>
                </a:lnTo>
                <a:lnTo>
                  <a:pt x="188722" y="246456"/>
                </a:lnTo>
                <a:lnTo>
                  <a:pt x="186182" y="239877"/>
                </a:lnTo>
                <a:lnTo>
                  <a:pt x="182499" y="238213"/>
                </a:lnTo>
                <a:close/>
              </a:path>
              <a:path w="431164" h="280034">
                <a:moveTo>
                  <a:pt x="205867" y="229349"/>
                </a:moveTo>
                <a:lnTo>
                  <a:pt x="199517" y="232232"/>
                </a:lnTo>
                <a:lnTo>
                  <a:pt x="198120" y="236004"/>
                </a:lnTo>
                <a:lnTo>
                  <a:pt x="200914" y="242392"/>
                </a:lnTo>
                <a:lnTo>
                  <a:pt x="204724" y="243814"/>
                </a:lnTo>
                <a:lnTo>
                  <a:pt x="211074" y="240918"/>
                </a:lnTo>
                <a:lnTo>
                  <a:pt x="212598" y="237159"/>
                </a:lnTo>
                <a:lnTo>
                  <a:pt x="211074" y="233959"/>
                </a:lnTo>
                <a:lnTo>
                  <a:pt x="209677" y="230771"/>
                </a:lnTo>
                <a:lnTo>
                  <a:pt x="205867" y="229349"/>
                </a:lnTo>
                <a:close/>
              </a:path>
              <a:path w="431164" h="280034">
                <a:moveTo>
                  <a:pt x="228727" y="219379"/>
                </a:moveTo>
                <a:lnTo>
                  <a:pt x="222631" y="222681"/>
                </a:lnTo>
                <a:lnTo>
                  <a:pt x="221361" y="226529"/>
                </a:lnTo>
                <a:lnTo>
                  <a:pt x="224662" y="232714"/>
                </a:lnTo>
                <a:lnTo>
                  <a:pt x="228600" y="233883"/>
                </a:lnTo>
                <a:lnTo>
                  <a:pt x="231648" y="232232"/>
                </a:lnTo>
                <a:lnTo>
                  <a:pt x="234823" y="230581"/>
                </a:lnTo>
                <a:lnTo>
                  <a:pt x="235966" y="226733"/>
                </a:lnTo>
                <a:lnTo>
                  <a:pt x="232664" y="220548"/>
                </a:lnTo>
                <a:lnTo>
                  <a:pt x="228727" y="219379"/>
                </a:lnTo>
                <a:close/>
              </a:path>
              <a:path w="431164" h="280034">
                <a:moveTo>
                  <a:pt x="251460" y="207987"/>
                </a:moveTo>
                <a:lnTo>
                  <a:pt x="245364" y="211289"/>
                </a:lnTo>
                <a:lnTo>
                  <a:pt x="244094" y="215137"/>
                </a:lnTo>
                <a:lnTo>
                  <a:pt x="247396" y="221322"/>
                </a:lnTo>
                <a:lnTo>
                  <a:pt x="251333" y="222491"/>
                </a:lnTo>
                <a:lnTo>
                  <a:pt x="257429" y="219189"/>
                </a:lnTo>
                <a:lnTo>
                  <a:pt x="258699" y="215341"/>
                </a:lnTo>
                <a:lnTo>
                  <a:pt x="255397" y="209156"/>
                </a:lnTo>
                <a:lnTo>
                  <a:pt x="251460" y="207987"/>
                </a:lnTo>
                <a:close/>
              </a:path>
              <a:path w="431164" h="280034">
                <a:moveTo>
                  <a:pt x="272923" y="195071"/>
                </a:moveTo>
                <a:lnTo>
                  <a:pt x="266954" y="198780"/>
                </a:lnTo>
                <a:lnTo>
                  <a:pt x="266065" y="202691"/>
                </a:lnTo>
                <a:lnTo>
                  <a:pt x="267965" y="205866"/>
                </a:lnTo>
                <a:lnTo>
                  <a:pt x="269748" y="208648"/>
                </a:lnTo>
                <a:lnTo>
                  <a:pt x="273685" y="209562"/>
                </a:lnTo>
                <a:lnTo>
                  <a:pt x="276606" y="207708"/>
                </a:lnTo>
                <a:lnTo>
                  <a:pt x="279654" y="205866"/>
                </a:lnTo>
                <a:lnTo>
                  <a:pt x="280543" y="201942"/>
                </a:lnTo>
                <a:lnTo>
                  <a:pt x="278525" y="198780"/>
                </a:lnTo>
                <a:lnTo>
                  <a:pt x="276860" y="195960"/>
                </a:lnTo>
                <a:lnTo>
                  <a:pt x="272923" y="195071"/>
                </a:lnTo>
                <a:close/>
              </a:path>
              <a:path w="431164" h="280034">
                <a:moveTo>
                  <a:pt x="293624" y="181228"/>
                </a:moveTo>
                <a:lnTo>
                  <a:pt x="290830" y="183260"/>
                </a:lnTo>
                <a:lnTo>
                  <a:pt x="287909" y="185292"/>
                </a:lnTo>
                <a:lnTo>
                  <a:pt x="287274" y="189229"/>
                </a:lnTo>
                <a:lnTo>
                  <a:pt x="289306" y="192150"/>
                </a:lnTo>
                <a:lnTo>
                  <a:pt x="291338" y="194944"/>
                </a:lnTo>
                <a:lnTo>
                  <a:pt x="295402" y="195579"/>
                </a:lnTo>
                <a:lnTo>
                  <a:pt x="298196" y="193547"/>
                </a:lnTo>
                <a:lnTo>
                  <a:pt x="301117" y="191515"/>
                </a:lnTo>
                <a:lnTo>
                  <a:pt x="301752" y="187578"/>
                </a:lnTo>
                <a:lnTo>
                  <a:pt x="299720" y="184657"/>
                </a:lnTo>
                <a:lnTo>
                  <a:pt x="297688" y="181863"/>
                </a:lnTo>
                <a:lnTo>
                  <a:pt x="293624" y="181228"/>
                </a:lnTo>
                <a:close/>
              </a:path>
              <a:path w="431164" h="280034">
                <a:moveTo>
                  <a:pt x="312801" y="165734"/>
                </a:moveTo>
                <a:lnTo>
                  <a:pt x="307721" y="170560"/>
                </a:lnTo>
                <a:lnTo>
                  <a:pt x="307467" y="174497"/>
                </a:lnTo>
                <a:lnTo>
                  <a:pt x="309880" y="177037"/>
                </a:lnTo>
                <a:lnTo>
                  <a:pt x="312293" y="179704"/>
                </a:lnTo>
                <a:lnTo>
                  <a:pt x="316230" y="179831"/>
                </a:lnTo>
                <a:lnTo>
                  <a:pt x="318897" y="177418"/>
                </a:lnTo>
                <a:lnTo>
                  <a:pt x="321437" y="175005"/>
                </a:lnTo>
                <a:lnTo>
                  <a:pt x="321564" y="171068"/>
                </a:lnTo>
                <a:lnTo>
                  <a:pt x="316865" y="165861"/>
                </a:lnTo>
                <a:lnTo>
                  <a:pt x="312801" y="165734"/>
                </a:lnTo>
                <a:close/>
              </a:path>
              <a:path w="431164" h="280034">
                <a:moveTo>
                  <a:pt x="335280" y="148843"/>
                </a:moveTo>
                <a:lnTo>
                  <a:pt x="331216" y="148970"/>
                </a:lnTo>
                <a:lnTo>
                  <a:pt x="328803" y="151510"/>
                </a:lnTo>
                <a:lnTo>
                  <a:pt x="328803" y="151637"/>
                </a:lnTo>
                <a:lnTo>
                  <a:pt x="326517" y="154177"/>
                </a:lnTo>
                <a:lnTo>
                  <a:pt x="326644" y="158114"/>
                </a:lnTo>
                <a:lnTo>
                  <a:pt x="331724" y="162940"/>
                </a:lnTo>
                <a:lnTo>
                  <a:pt x="335788" y="162813"/>
                </a:lnTo>
                <a:lnTo>
                  <a:pt x="338201" y="160146"/>
                </a:lnTo>
                <a:lnTo>
                  <a:pt x="340614" y="157606"/>
                </a:lnTo>
                <a:lnTo>
                  <a:pt x="340360" y="153542"/>
                </a:lnTo>
                <a:lnTo>
                  <a:pt x="337820" y="151256"/>
                </a:lnTo>
                <a:lnTo>
                  <a:pt x="335280" y="148843"/>
                </a:lnTo>
                <a:close/>
              </a:path>
              <a:path w="431164" h="280034">
                <a:moveTo>
                  <a:pt x="352425" y="130301"/>
                </a:moveTo>
                <a:lnTo>
                  <a:pt x="348488" y="130682"/>
                </a:lnTo>
                <a:lnTo>
                  <a:pt x="343916" y="136016"/>
                </a:lnTo>
                <a:lnTo>
                  <a:pt x="344297" y="140080"/>
                </a:lnTo>
                <a:lnTo>
                  <a:pt x="349631" y="144652"/>
                </a:lnTo>
                <a:lnTo>
                  <a:pt x="353568" y="144271"/>
                </a:lnTo>
                <a:lnTo>
                  <a:pt x="358140" y="138937"/>
                </a:lnTo>
                <a:lnTo>
                  <a:pt x="357759" y="134873"/>
                </a:lnTo>
                <a:lnTo>
                  <a:pt x="352425" y="130301"/>
                </a:lnTo>
                <a:close/>
              </a:path>
              <a:path w="431164" h="280034">
                <a:moveTo>
                  <a:pt x="367919" y="110616"/>
                </a:moveTo>
                <a:lnTo>
                  <a:pt x="363982" y="111251"/>
                </a:lnTo>
                <a:lnTo>
                  <a:pt x="361823" y="114045"/>
                </a:lnTo>
                <a:lnTo>
                  <a:pt x="359791" y="116966"/>
                </a:lnTo>
                <a:lnTo>
                  <a:pt x="360553" y="120903"/>
                </a:lnTo>
                <a:lnTo>
                  <a:pt x="363347" y="122935"/>
                </a:lnTo>
                <a:lnTo>
                  <a:pt x="366268" y="124967"/>
                </a:lnTo>
                <a:lnTo>
                  <a:pt x="370205" y="124332"/>
                </a:lnTo>
                <a:lnTo>
                  <a:pt x="372237" y="121411"/>
                </a:lnTo>
                <a:lnTo>
                  <a:pt x="374269" y="118617"/>
                </a:lnTo>
                <a:lnTo>
                  <a:pt x="373634" y="114680"/>
                </a:lnTo>
                <a:lnTo>
                  <a:pt x="370713" y="112648"/>
                </a:lnTo>
                <a:lnTo>
                  <a:pt x="367919" y="110616"/>
                </a:lnTo>
                <a:close/>
              </a:path>
              <a:path w="431164" h="280034">
                <a:moveTo>
                  <a:pt x="381381" y="89534"/>
                </a:moveTo>
                <a:lnTo>
                  <a:pt x="377571" y="90550"/>
                </a:lnTo>
                <a:lnTo>
                  <a:pt x="375793" y="93598"/>
                </a:lnTo>
                <a:lnTo>
                  <a:pt x="374142" y="96646"/>
                </a:lnTo>
                <a:lnTo>
                  <a:pt x="375158" y="100583"/>
                </a:lnTo>
                <a:lnTo>
                  <a:pt x="378206" y="102361"/>
                </a:lnTo>
                <a:lnTo>
                  <a:pt x="381254" y="104012"/>
                </a:lnTo>
                <a:lnTo>
                  <a:pt x="385191" y="102996"/>
                </a:lnTo>
                <a:lnTo>
                  <a:pt x="386842" y="99948"/>
                </a:lnTo>
                <a:lnTo>
                  <a:pt x="388620" y="96900"/>
                </a:lnTo>
                <a:lnTo>
                  <a:pt x="387604" y="92963"/>
                </a:lnTo>
                <a:lnTo>
                  <a:pt x="384429" y="91185"/>
                </a:lnTo>
                <a:lnTo>
                  <a:pt x="381381" y="89534"/>
                </a:lnTo>
                <a:close/>
              </a:path>
              <a:path w="431164" h="280034">
                <a:moveTo>
                  <a:pt x="428217" y="66928"/>
                </a:moveTo>
                <a:lnTo>
                  <a:pt x="391922" y="66928"/>
                </a:lnTo>
                <a:lnTo>
                  <a:pt x="395224" y="68198"/>
                </a:lnTo>
                <a:lnTo>
                  <a:pt x="398399" y="69595"/>
                </a:lnTo>
                <a:lnTo>
                  <a:pt x="400050" y="73278"/>
                </a:lnTo>
                <a:lnTo>
                  <a:pt x="399665" y="74186"/>
                </a:lnTo>
                <a:lnTo>
                  <a:pt x="430911" y="84073"/>
                </a:lnTo>
                <a:lnTo>
                  <a:pt x="428217" y="66928"/>
                </a:lnTo>
                <a:close/>
              </a:path>
              <a:path w="431164" h="280034">
                <a:moveTo>
                  <a:pt x="387448" y="70321"/>
                </a:moveTo>
                <a:lnTo>
                  <a:pt x="386842" y="71754"/>
                </a:lnTo>
                <a:lnTo>
                  <a:pt x="385572" y="75056"/>
                </a:lnTo>
                <a:lnTo>
                  <a:pt x="387096" y="78739"/>
                </a:lnTo>
                <a:lnTo>
                  <a:pt x="390398" y="80009"/>
                </a:lnTo>
                <a:lnTo>
                  <a:pt x="393700" y="81406"/>
                </a:lnTo>
                <a:lnTo>
                  <a:pt x="397383" y="79755"/>
                </a:lnTo>
                <a:lnTo>
                  <a:pt x="398653" y="76580"/>
                </a:lnTo>
                <a:lnTo>
                  <a:pt x="399665" y="74186"/>
                </a:lnTo>
                <a:lnTo>
                  <a:pt x="387448" y="70321"/>
                </a:lnTo>
                <a:close/>
              </a:path>
              <a:path w="431164" h="280034">
                <a:moveTo>
                  <a:pt x="391922" y="66928"/>
                </a:moveTo>
                <a:lnTo>
                  <a:pt x="388239" y="68452"/>
                </a:lnTo>
                <a:lnTo>
                  <a:pt x="387448" y="70321"/>
                </a:lnTo>
                <a:lnTo>
                  <a:pt x="399665" y="74186"/>
                </a:lnTo>
                <a:lnTo>
                  <a:pt x="400050" y="73278"/>
                </a:lnTo>
                <a:lnTo>
                  <a:pt x="398399" y="69595"/>
                </a:lnTo>
                <a:lnTo>
                  <a:pt x="395224" y="68198"/>
                </a:lnTo>
                <a:lnTo>
                  <a:pt x="391922" y="66928"/>
                </a:lnTo>
                <a:close/>
              </a:path>
              <a:path w="431164" h="280034">
                <a:moveTo>
                  <a:pt x="417703" y="0"/>
                </a:moveTo>
                <a:lnTo>
                  <a:pt x="358267" y="61086"/>
                </a:lnTo>
                <a:lnTo>
                  <a:pt x="387448" y="70321"/>
                </a:lnTo>
                <a:lnTo>
                  <a:pt x="388239" y="68452"/>
                </a:lnTo>
                <a:lnTo>
                  <a:pt x="391922" y="66928"/>
                </a:lnTo>
                <a:lnTo>
                  <a:pt x="428217" y="66928"/>
                </a:lnTo>
                <a:lnTo>
                  <a:pt x="4177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4563745" y="8522969"/>
            <a:ext cx="0" cy="2057400"/>
          </a:xfrm>
          <a:custGeom>
            <a:avLst/>
            <a:gdLst/>
            <a:ahLst/>
            <a:cxnLst/>
            <a:rect l="l" t="t" r="r" b="b"/>
            <a:pathLst>
              <a:path h="2057400">
                <a:moveTo>
                  <a:pt x="0" y="0"/>
                </a:moveTo>
                <a:lnTo>
                  <a:pt x="0" y="2057399"/>
                </a:lnTo>
              </a:path>
            </a:pathLst>
          </a:custGeom>
          <a:ln w="127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3554095" y="8524875"/>
            <a:ext cx="1371600" cy="685800"/>
          </a:xfrm>
          <a:custGeom>
            <a:avLst/>
            <a:gdLst/>
            <a:ahLst/>
            <a:cxnLst/>
            <a:rect l="l" t="t" r="r" b="b"/>
            <a:pathLst>
              <a:path w="1371600" h="685800">
                <a:moveTo>
                  <a:pt x="1371600" y="685799"/>
                </a:moveTo>
                <a:lnTo>
                  <a:pt x="0" y="0"/>
                </a:lnTo>
              </a:path>
            </a:pathLst>
          </a:custGeom>
          <a:ln w="9525">
            <a:solidFill>
              <a:srgbClr val="000000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3975100" y="8439150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0" y="0"/>
                </a:moveTo>
                <a:lnTo>
                  <a:pt x="571500" y="571499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4570095" y="8448675"/>
            <a:ext cx="571500" cy="571500"/>
          </a:xfrm>
          <a:custGeom>
            <a:avLst/>
            <a:gdLst/>
            <a:ahLst/>
            <a:cxnLst/>
            <a:rect l="l" t="t" r="r" b="b"/>
            <a:pathLst>
              <a:path w="571500" h="571500">
                <a:moveTo>
                  <a:pt x="571500" y="0"/>
                </a:moveTo>
                <a:lnTo>
                  <a:pt x="0" y="571499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4432427" y="8756395"/>
            <a:ext cx="124460" cy="174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4597400" y="8732646"/>
            <a:ext cx="212089" cy="717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4210558" y="8578595"/>
            <a:ext cx="330835" cy="346710"/>
          </a:xfrm>
          <a:custGeom>
            <a:avLst/>
            <a:gdLst/>
            <a:ahLst/>
            <a:cxnLst/>
            <a:rect l="l" t="t" r="r" b="b"/>
            <a:pathLst>
              <a:path w="330835" h="346709">
                <a:moveTo>
                  <a:pt x="326516" y="0"/>
                </a:moveTo>
                <a:lnTo>
                  <a:pt x="319531" y="762"/>
                </a:lnTo>
                <a:lnTo>
                  <a:pt x="317118" y="3937"/>
                </a:lnTo>
                <a:lnTo>
                  <a:pt x="317880" y="10922"/>
                </a:lnTo>
                <a:lnTo>
                  <a:pt x="321055" y="13335"/>
                </a:lnTo>
                <a:lnTo>
                  <a:pt x="324484" y="12954"/>
                </a:lnTo>
                <a:lnTo>
                  <a:pt x="324612" y="12954"/>
                </a:lnTo>
                <a:lnTo>
                  <a:pt x="328040" y="12573"/>
                </a:lnTo>
                <a:lnTo>
                  <a:pt x="330580" y="9398"/>
                </a:lnTo>
                <a:lnTo>
                  <a:pt x="330072" y="5969"/>
                </a:lnTo>
                <a:lnTo>
                  <a:pt x="329691" y="2413"/>
                </a:lnTo>
                <a:lnTo>
                  <a:pt x="326516" y="0"/>
                </a:lnTo>
                <a:close/>
              </a:path>
              <a:path w="330835" h="346709">
                <a:moveTo>
                  <a:pt x="301116" y="4318"/>
                </a:moveTo>
                <a:lnTo>
                  <a:pt x="294258" y="5588"/>
                </a:lnTo>
                <a:lnTo>
                  <a:pt x="291972" y="8890"/>
                </a:lnTo>
                <a:lnTo>
                  <a:pt x="292607" y="12319"/>
                </a:lnTo>
                <a:lnTo>
                  <a:pt x="293115" y="15748"/>
                </a:lnTo>
                <a:lnTo>
                  <a:pt x="296417" y="18161"/>
                </a:lnTo>
                <a:lnTo>
                  <a:pt x="303402" y="16891"/>
                </a:lnTo>
                <a:lnTo>
                  <a:pt x="305688" y="13589"/>
                </a:lnTo>
                <a:lnTo>
                  <a:pt x="304418" y="6731"/>
                </a:lnTo>
                <a:lnTo>
                  <a:pt x="301116" y="4318"/>
                </a:lnTo>
                <a:close/>
              </a:path>
              <a:path w="330835" h="346709">
                <a:moveTo>
                  <a:pt x="275716" y="10541"/>
                </a:moveTo>
                <a:lnTo>
                  <a:pt x="272414" y="11557"/>
                </a:lnTo>
                <a:lnTo>
                  <a:pt x="268986" y="12573"/>
                </a:lnTo>
                <a:lnTo>
                  <a:pt x="267080" y="16129"/>
                </a:lnTo>
                <a:lnTo>
                  <a:pt x="269113" y="22733"/>
                </a:lnTo>
                <a:lnTo>
                  <a:pt x="272668" y="24638"/>
                </a:lnTo>
                <a:lnTo>
                  <a:pt x="276097" y="23622"/>
                </a:lnTo>
                <a:lnTo>
                  <a:pt x="279400" y="22606"/>
                </a:lnTo>
                <a:lnTo>
                  <a:pt x="281304" y="19050"/>
                </a:lnTo>
                <a:lnTo>
                  <a:pt x="279272" y="12446"/>
                </a:lnTo>
                <a:lnTo>
                  <a:pt x="275716" y="10541"/>
                </a:lnTo>
                <a:close/>
              </a:path>
              <a:path w="330835" h="346709">
                <a:moveTo>
                  <a:pt x="251713" y="18669"/>
                </a:moveTo>
                <a:lnTo>
                  <a:pt x="248284" y="19685"/>
                </a:lnTo>
                <a:lnTo>
                  <a:pt x="244982" y="20701"/>
                </a:lnTo>
                <a:lnTo>
                  <a:pt x="243077" y="24257"/>
                </a:lnTo>
                <a:lnTo>
                  <a:pt x="245109" y="30861"/>
                </a:lnTo>
                <a:lnTo>
                  <a:pt x="248665" y="32766"/>
                </a:lnTo>
                <a:lnTo>
                  <a:pt x="251967" y="31750"/>
                </a:lnTo>
                <a:lnTo>
                  <a:pt x="255396" y="30734"/>
                </a:lnTo>
                <a:lnTo>
                  <a:pt x="257301" y="27178"/>
                </a:lnTo>
                <a:lnTo>
                  <a:pt x="255269" y="20574"/>
                </a:lnTo>
                <a:lnTo>
                  <a:pt x="251713" y="18669"/>
                </a:lnTo>
                <a:close/>
              </a:path>
              <a:path w="330835" h="346709">
                <a:moveTo>
                  <a:pt x="227329" y="28448"/>
                </a:moveTo>
                <a:lnTo>
                  <a:pt x="224154" y="29845"/>
                </a:lnTo>
                <a:lnTo>
                  <a:pt x="220979" y="31369"/>
                </a:lnTo>
                <a:lnTo>
                  <a:pt x="219582" y="35052"/>
                </a:lnTo>
                <a:lnTo>
                  <a:pt x="220979" y="38227"/>
                </a:lnTo>
                <a:lnTo>
                  <a:pt x="222376" y="41529"/>
                </a:lnTo>
                <a:lnTo>
                  <a:pt x="226187" y="42926"/>
                </a:lnTo>
                <a:lnTo>
                  <a:pt x="229362" y="41402"/>
                </a:lnTo>
                <a:lnTo>
                  <a:pt x="232537" y="40005"/>
                </a:lnTo>
                <a:lnTo>
                  <a:pt x="234061" y="36195"/>
                </a:lnTo>
                <a:lnTo>
                  <a:pt x="232537" y="33020"/>
                </a:lnTo>
                <a:lnTo>
                  <a:pt x="231139" y="29845"/>
                </a:lnTo>
                <a:lnTo>
                  <a:pt x="227329" y="28448"/>
                </a:lnTo>
                <a:close/>
              </a:path>
              <a:path w="330835" h="346709">
                <a:moveTo>
                  <a:pt x="204342" y="40132"/>
                </a:moveTo>
                <a:lnTo>
                  <a:pt x="201294" y="41783"/>
                </a:lnTo>
                <a:lnTo>
                  <a:pt x="198119" y="43434"/>
                </a:lnTo>
                <a:lnTo>
                  <a:pt x="196976" y="47244"/>
                </a:lnTo>
                <a:lnTo>
                  <a:pt x="198627" y="50292"/>
                </a:lnTo>
                <a:lnTo>
                  <a:pt x="200278" y="53467"/>
                </a:lnTo>
                <a:lnTo>
                  <a:pt x="204088" y="54610"/>
                </a:lnTo>
                <a:lnTo>
                  <a:pt x="207263" y="52959"/>
                </a:lnTo>
                <a:lnTo>
                  <a:pt x="210312" y="51308"/>
                </a:lnTo>
                <a:lnTo>
                  <a:pt x="211454" y="47498"/>
                </a:lnTo>
                <a:lnTo>
                  <a:pt x="209803" y="44323"/>
                </a:lnTo>
                <a:lnTo>
                  <a:pt x="208152" y="41275"/>
                </a:lnTo>
                <a:lnTo>
                  <a:pt x="204342" y="40132"/>
                </a:lnTo>
                <a:close/>
              </a:path>
              <a:path w="330835" h="346709">
                <a:moveTo>
                  <a:pt x="182625" y="53340"/>
                </a:moveTo>
                <a:lnTo>
                  <a:pt x="179577" y="54991"/>
                </a:lnTo>
                <a:lnTo>
                  <a:pt x="176402" y="56642"/>
                </a:lnTo>
                <a:lnTo>
                  <a:pt x="175259" y="60452"/>
                </a:lnTo>
                <a:lnTo>
                  <a:pt x="176911" y="63627"/>
                </a:lnTo>
                <a:lnTo>
                  <a:pt x="178562" y="66675"/>
                </a:lnTo>
                <a:lnTo>
                  <a:pt x="182371" y="67818"/>
                </a:lnTo>
                <a:lnTo>
                  <a:pt x="185546" y="66167"/>
                </a:lnTo>
                <a:lnTo>
                  <a:pt x="188594" y="64516"/>
                </a:lnTo>
                <a:lnTo>
                  <a:pt x="189737" y="60706"/>
                </a:lnTo>
                <a:lnTo>
                  <a:pt x="188087" y="57531"/>
                </a:lnTo>
                <a:lnTo>
                  <a:pt x="186436" y="54483"/>
                </a:lnTo>
                <a:lnTo>
                  <a:pt x="182625" y="53340"/>
                </a:lnTo>
                <a:close/>
              </a:path>
              <a:path w="330835" h="346709">
                <a:moveTo>
                  <a:pt x="161162" y="68326"/>
                </a:moveTo>
                <a:lnTo>
                  <a:pt x="158368" y="70358"/>
                </a:lnTo>
                <a:lnTo>
                  <a:pt x="155447" y="72390"/>
                </a:lnTo>
                <a:lnTo>
                  <a:pt x="154812" y="76327"/>
                </a:lnTo>
                <a:lnTo>
                  <a:pt x="156844" y="79248"/>
                </a:lnTo>
                <a:lnTo>
                  <a:pt x="158876" y="82042"/>
                </a:lnTo>
                <a:lnTo>
                  <a:pt x="162813" y="82804"/>
                </a:lnTo>
                <a:lnTo>
                  <a:pt x="165734" y="80772"/>
                </a:lnTo>
                <a:lnTo>
                  <a:pt x="168528" y="78613"/>
                </a:lnTo>
                <a:lnTo>
                  <a:pt x="169163" y="74676"/>
                </a:lnTo>
                <a:lnTo>
                  <a:pt x="167131" y="71882"/>
                </a:lnTo>
                <a:lnTo>
                  <a:pt x="165100" y="68961"/>
                </a:lnTo>
                <a:lnTo>
                  <a:pt x="161162" y="68326"/>
                </a:lnTo>
                <a:close/>
              </a:path>
              <a:path w="330835" h="346709">
                <a:moveTo>
                  <a:pt x="141224" y="84836"/>
                </a:moveTo>
                <a:lnTo>
                  <a:pt x="138556" y="87122"/>
                </a:lnTo>
                <a:lnTo>
                  <a:pt x="135762" y="89281"/>
                </a:lnTo>
                <a:lnTo>
                  <a:pt x="135508" y="93345"/>
                </a:lnTo>
                <a:lnTo>
                  <a:pt x="137794" y="96012"/>
                </a:lnTo>
                <a:lnTo>
                  <a:pt x="139953" y="98679"/>
                </a:lnTo>
                <a:lnTo>
                  <a:pt x="144017" y="99060"/>
                </a:lnTo>
                <a:lnTo>
                  <a:pt x="149351" y="94488"/>
                </a:lnTo>
                <a:lnTo>
                  <a:pt x="149732" y="90551"/>
                </a:lnTo>
                <a:lnTo>
                  <a:pt x="147446" y="87757"/>
                </a:lnTo>
                <a:lnTo>
                  <a:pt x="145161" y="85090"/>
                </a:lnTo>
                <a:lnTo>
                  <a:pt x="141224" y="84836"/>
                </a:lnTo>
                <a:close/>
              </a:path>
              <a:path w="330835" h="346709">
                <a:moveTo>
                  <a:pt x="126491" y="102743"/>
                </a:moveTo>
                <a:lnTo>
                  <a:pt x="122427" y="102743"/>
                </a:lnTo>
                <a:lnTo>
                  <a:pt x="119887" y="105156"/>
                </a:lnTo>
                <a:lnTo>
                  <a:pt x="117475" y="107696"/>
                </a:lnTo>
                <a:lnTo>
                  <a:pt x="117475" y="111633"/>
                </a:lnTo>
                <a:lnTo>
                  <a:pt x="119887" y="114173"/>
                </a:lnTo>
                <a:lnTo>
                  <a:pt x="122427" y="116586"/>
                </a:lnTo>
                <a:lnTo>
                  <a:pt x="126491" y="116586"/>
                </a:lnTo>
                <a:lnTo>
                  <a:pt x="131444" y="111633"/>
                </a:lnTo>
                <a:lnTo>
                  <a:pt x="131444" y="107696"/>
                </a:lnTo>
                <a:lnTo>
                  <a:pt x="126491" y="102743"/>
                </a:lnTo>
                <a:close/>
              </a:path>
              <a:path w="330835" h="346709">
                <a:moveTo>
                  <a:pt x="108965" y="121539"/>
                </a:moveTo>
                <a:lnTo>
                  <a:pt x="105028" y="121920"/>
                </a:lnTo>
                <a:lnTo>
                  <a:pt x="100456" y="127254"/>
                </a:lnTo>
                <a:lnTo>
                  <a:pt x="100837" y="131191"/>
                </a:lnTo>
                <a:lnTo>
                  <a:pt x="106171" y="135763"/>
                </a:lnTo>
                <a:lnTo>
                  <a:pt x="110108" y="135382"/>
                </a:lnTo>
                <a:lnTo>
                  <a:pt x="114680" y="130048"/>
                </a:lnTo>
                <a:lnTo>
                  <a:pt x="114300" y="126111"/>
                </a:lnTo>
                <a:lnTo>
                  <a:pt x="108965" y="121539"/>
                </a:lnTo>
                <a:close/>
              </a:path>
              <a:path w="330835" h="346709">
                <a:moveTo>
                  <a:pt x="92709" y="141605"/>
                </a:moveTo>
                <a:lnTo>
                  <a:pt x="88772" y="142367"/>
                </a:lnTo>
                <a:lnTo>
                  <a:pt x="86867" y="145161"/>
                </a:lnTo>
                <a:lnTo>
                  <a:pt x="84836" y="148082"/>
                </a:lnTo>
                <a:lnTo>
                  <a:pt x="85597" y="152019"/>
                </a:lnTo>
                <a:lnTo>
                  <a:pt x="88518" y="154051"/>
                </a:lnTo>
                <a:lnTo>
                  <a:pt x="91439" y="155956"/>
                </a:lnTo>
                <a:lnTo>
                  <a:pt x="95376" y="155194"/>
                </a:lnTo>
                <a:lnTo>
                  <a:pt x="97281" y="152400"/>
                </a:lnTo>
                <a:lnTo>
                  <a:pt x="99313" y="149479"/>
                </a:lnTo>
                <a:lnTo>
                  <a:pt x="98551" y="145542"/>
                </a:lnTo>
                <a:lnTo>
                  <a:pt x="95630" y="143510"/>
                </a:lnTo>
                <a:lnTo>
                  <a:pt x="92709" y="141605"/>
                </a:lnTo>
                <a:close/>
              </a:path>
              <a:path w="330835" h="346709">
                <a:moveTo>
                  <a:pt x="78739" y="162687"/>
                </a:moveTo>
                <a:lnTo>
                  <a:pt x="74802" y="163449"/>
                </a:lnTo>
                <a:lnTo>
                  <a:pt x="72770" y="166370"/>
                </a:lnTo>
                <a:lnTo>
                  <a:pt x="70865" y="169291"/>
                </a:lnTo>
                <a:lnTo>
                  <a:pt x="71627" y="173228"/>
                </a:lnTo>
                <a:lnTo>
                  <a:pt x="74549" y="175260"/>
                </a:lnTo>
                <a:lnTo>
                  <a:pt x="77342" y="177165"/>
                </a:lnTo>
                <a:lnTo>
                  <a:pt x="81406" y="176403"/>
                </a:lnTo>
                <a:lnTo>
                  <a:pt x="83312" y="173609"/>
                </a:lnTo>
                <a:lnTo>
                  <a:pt x="85343" y="170688"/>
                </a:lnTo>
                <a:lnTo>
                  <a:pt x="84581" y="166624"/>
                </a:lnTo>
                <a:lnTo>
                  <a:pt x="81661" y="164719"/>
                </a:lnTo>
                <a:lnTo>
                  <a:pt x="78739" y="162687"/>
                </a:lnTo>
                <a:close/>
              </a:path>
              <a:path w="330835" h="346709">
                <a:moveTo>
                  <a:pt x="65786" y="185039"/>
                </a:moveTo>
                <a:lnTo>
                  <a:pt x="61975" y="186182"/>
                </a:lnTo>
                <a:lnTo>
                  <a:pt x="60325" y="189357"/>
                </a:lnTo>
                <a:lnTo>
                  <a:pt x="58674" y="192405"/>
                </a:lnTo>
                <a:lnTo>
                  <a:pt x="59816" y="196215"/>
                </a:lnTo>
                <a:lnTo>
                  <a:pt x="62991" y="197866"/>
                </a:lnTo>
                <a:lnTo>
                  <a:pt x="66039" y="199517"/>
                </a:lnTo>
                <a:lnTo>
                  <a:pt x="69850" y="198374"/>
                </a:lnTo>
                <a:lnTo>
                  <a:pt x="71500" y="195326"/>
                </a:lnTo>
                <a:lnTo>
                  <a:pt x="73151" y="192151"/>
                </a:lnTo>
                <a:lnTo>
                  <a:pt x="72008" y="188341"/>
                </a:lnTo>
                <a:lnTo>
                  <a:pt x="68961" y="186690"/>
                </a:lnTo>
                <a:lnTo>
                  <a:pt x="65786" y="185039"/>
                </a:lnTo>
                <a:close/>
              </a:path>
              <a:path w="330835" h="346709">
                <a:moveTo>
                  <a:pt x="54609" y="208153"/>
                </a:moveTo>
                <a:lnTo>
                  <a:pt x="50926" y="209677"/>
                </a:lnTo>
                <a:lnTo>
                  <a:pt x="49529" y="212852"/>
                </a:lnTo>
                <a:lnTo>
                  <a:pt x="48132" y="216154"/>
                </a:lnTo>
                <a:lnTo>
                  <a:pt x="49656" y="219837"/>
                </a:lnTo>
                <a:lnTo>
                  <a:pt x="56006" y="222631"/>
                </a:lnTo>
                <a:lnTo>
                  <a:pt x="59816" y="221107"/>
                </a:lnTo>
                <a:lnTo>
                  <a:pt x="61213" y="217932"/>
                </a:lnTo>
                <a:lnTo>
                  <a:pt x="62611" y="214630"/>
                </a:lnTo>
                <a:lnTo>
                  <a:pt x="61087" y="210947"/>
                </a:lnTo>
                <a:lnTo>
                  <a:pt x="57912" y="209550"/>
                </a:lnTo>
                <a:lnTo>
                  <a:pt x="54609" y="208153"/>
                </a:lnTo>
                <a:close/>
              </a:path>
              <a:path w="330835" h="346709">
                <a:moveTo>
                  <a:pt x="45084" y="232029"/>
                </a:moveTo>
                <a:lnTo>
                  <a:pt x="41528" y="233934"/>
                </a:lnTo>
                <a:lnTo>
                  <a:pt x="40386" y="237236"/>
                </a:lnTo>
                <a:lnTo>
                  <a:pt x="40268" y="237744"/>
                </a:lnTo>
                <a:lnTo>
                  <a:pt x="39369" y="240665"/>
                </a:lnTo>
                <a:lnTo>
                  <a:pt x="41275" y="244221"/>
                </a:lnTo>
                <a:lnTo>
                  <a:pt x="47878" y="246253"/>
                </a:lnTo>
                <a:lnTo>
                  <a:pt x="51434" y="244475"/>
                </a:lnTo>
                <a:lnTo>
                  <a:pt x="52695" y="240665"/>
                </a:lnTo>
                <a:lnTo>
                  <a:pt x="53593" y="237744"/>
                </a:lnTo>
                <a:lnTo>
                  <a:pt x="51688" y="234188"/>
                </a:lnTo>
                <a:lnTo>
                  <a:pt x="48387" y="233172"/>
                </a:lnTo>
                <a:lnTo>
                  <a:pt x="45084" y="232029"/>
                </a:lnTo>
                <a:close/>
              </a:path>
              <a:path w="330835" h="346709">
                <a:moveTo>
                  <a:pt x="0" y="266446"/>
                </a:moveTo>
                <a:lnTo>
                  <a:pt x="29463" y="346329"/>
                </a:lnTo>
                <a:lnTo>
                  <a:pt x="75691" y="274828"/>
                </a:lnTo>
                <a:lnTo>
                  <a:pt x="0" y="266446"/>
                </a:lnTo>
                <a:close/>
              </a:path>
              <a:path w="330835" h="346709">
                <a:moveTo>
                  <a:pt x="37845" y="256540"/>
                </a:moveTo>
                <a:lnTo>
                  <a:pt x="34289" y="258572"/>
                </a:lnTo>
                <a:lnTo>
                  <a:pt x="33363" y="262001"/>
                </a:lnTo>
                <a:lnTo>
                  <a:pt x="32384" y="265303"/>
                </a:lnTo>
                <a:lnTo>
                  <a:pt x="34416" y="268859"/>
                </a:lnTo>
                <a:lnTo>
                  <a:pt x="41147" y="270637"/>
                </a:lnTo>
                <a:lnTo>
                  <a:pt x="44703" y="268732"/>
                </a:lnTo>
                <a:lnTo>
                  <a:pt x="45592" y="265303"/>
                </a:lnTo>
                <a:lnTo>
                  <a:pt x="46608" y="262001"/>
                </a:lnTo>
                <a:lnTo>
                  <a:pt x="44576" y="258445"/>
                </a:lnTo>
                <a:lnTo>
                  <a:pt x="41275" y="257556"/>
                </a:lnTo>
                <a:lnTo>
                  <a:pt x="37845" y="2565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4808346" y="8553450"/>
            <a:ext cx="231648" cy="23164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4023359" y="8489315"/>
            <a:ext cx="121285" cy="12128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 txBox="1"/>
          <p:nvPr/>
        </p:nvSpPr>
        <p:spPr>
          <a:xfrm>
            <a:off x="4396546" y="8634707"/>
            <a:ext cx="11176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350" b="1" dirty="0">
                <a:latin typeface="Times New Roman"/>
                <a:cs typeface="Times New Roman"/>
              </a:rPr>
              <a:t>1</a:t>
            </a:r>
            <a:endParaRPr sz="1350">
              <a:latin typeface="Times New Roman"/>
              <a:cs typeface="Times New Roman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242368" y="8473645"/>
            <a:ext cx="209550" cy="232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5"/>
              </a:spcBef>
            </a:pPr>
            <a:r>
              <a:rPr sz="1200" spc="-10" dirty="0">
                <a:latin typeface="MT Extra"/>
                <a:cs typeface="MT Extra"/>
              </a:rPr>
              <a:t></a:t>
            </a:r>
            <a:r>
              <a:rPr sz="1200" spc="-180" dirty="0">
                <a:latin typeface="Times New Roman"/>
                <a:cs typeface="Times New Roman"/>
              </a:rPr>
              <a:t> </a:t>
            </a:r>
            <a:r>
              <a:rPr sz="2025" b="1" i="1" baseline="-39094" dirty="0">
                <a:latin typeface="Times New Roman"/>
                <a:cs typeface="Times New Roman"/>
              </a:rPr>
              <a:t>i</a:t>
            </a:r>
            <a:endParaRPr sz="2025" baseline="-39094">
              <a:latin typeface="Times New Roman"/>
              <a:cs typeface="Times New Roman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4745551" y="8465625"/>
            <a:ext cx="212725" cy="2108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sz="1200" b="1" i="1" spc="15" dirty="0">
                <a:latin typeface="Times New Roman"/>
                <a:cs typeface="Times New Roman"/>
              </a:rPr>
              <a:t>i</a:t>
            </a:r>
            <a:r>
              <a:rPr sz="1200" b="1" spc="15" dirty="0">
                <a:latin typeface="Times New Roman"/>
                <a:cs typeface="Times New Roman"/>
              </a:rPr>
              <a:t>'</a:t>
            </a:r>
            <a:r>
              <a:rPr sz="1050" b="1" spc="22" baseline="-23809" dirty="0">
                <a:latin typeface="Times New Roman"/>
                <a:cs typeface="Times New Roman"/>
              </a:rPr>
              <a:t>1</a:t>
            </a:r>
            <a:endParaRPr sz="1050" baseline="-23809">
              <a:latin typeface="Times New Roman"/>
              <a:cs typeface="Times New Roman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4562475" y="8232775"/>
            <a:ext cx="0" cy="1600200"/>
          </a:xfrm>
          <a:custGeom>
            <a:avLst/>
            <a:gdLst/>
            <a:ahLst/>
            <a:cxnLst/>
            <a:rect l="l" t="t" r="r" b="b"/>
            <a:pathLst>
              <a:path h="1600200">
                <a:moveTo>
                  <a:pt x="0" y="0"/>
                </a:moveTo>
                <a:lnTo>
                  <a:pt x="0" y="1600199"/>
                </a:lnTo>
              </a:path>
            </a:pathLst>
          </a:custGeom>
          <a:ln w="1270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 txBox="1"/>
          <p:nvPr/>
        </p:nvSpPr>
        <p:spPr>
          <a:xfrm>
            <a:off x="417068" y="7707156"/>
            <a:ext cx="6725920" cy="680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 marR="43180">
              <a:lnSpc>
                <a:spcPct val="108700"/>
              </a:lnSpc>
              <a:spcBef>
                <a:spcPts val="100"/>
              </a:spcBef>
            </a:pP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rayon </a:t>
            </a:r>
            <a:r>
              <a:rPr sz="1400" dirty="0">
                <a:latin typeface="Times New Roman"/>
                <a:cs typeface="Times New Roman"/>
              </a:rPr>
              <a:t>réfracté. </a:t>
            </a:r>
            <a:r>
              <a:rPr sz="1400" spc="-5" dirty="0">
                <a:latin typeface="Times New Roman"/>
                <a:cs typeface="Times New Roman"/>
              </a:rPr>
              <a:t>Pour les incidences </a:t>
            </a:r>
            <a:r>
              <a:rPr sz="1200" b="1" i="1" spc="15" dirty="0">
                <a:latin typeface="Times New Roman"/>
                <a:cs typeface="Times New Roman"/>
              </a:rPr>
              <a:t>i</a:t>
            </a:r>
            <a:r>
              <a:rPr sz="1050" b="1" spc="22" baseline="-23809" dirty="0">
                <a:latin typeface="Times New Roman"/>
                <a:cs typeface="Times New Roman"/>
              </a:rPr>
              <a:t>1 </a:t>
            </a:r>
            <a:r>
              <a:rPr sz="1200" b="1" spc="25" dirty="0">
                <a:latin typeface="Symbol"/>
                <a:cs typeface="Symbol"/>
              </a:rPr>
              <a:t></a:t>
            </a:r>
            <a:r>
              <a:rPr sz="1200" b="1" spc="25" dirty="0">
                <a:latin typeface="Times New Roman"/>
                <a:cs typeface="Times New Roman"/>
              </a:rPr>
              <a:t> </a:t>
            </a:r>
            <a:r>
              <a:rPr sz="1200" spc="20" dirty="0">
                <a:latin typeface="MT Extra"/>
                <a:cs typeface="MT Extra"/>
              </a:rPr>
              <a:t></a:t>
            </a:r>
            <a:r>
              <a:rPr sz="1200" spc="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, il n’ y a pas </a:t>
            </a:r>
            <a:r>
              <a:rPr sz="1400" spc="-5" dirty="0">
                <a:latin typeface="Times New Roman"/>
                <a:cs typeface="Times New Roman"/>
              </a:rPr>
              <a:t>de </a:t>
            </a:r>
            <a:r>
              <a:rPr sz="1400" dirty="0">
                <a:latin typeface="Times New Roman"/>
                <a:cs typeface="Times New Roman"/>
              </a:rPr>
              <a:t>rayon </a:t>
            </a:r>
            <a:r>
              <a:rPr sz="1400" spc="-5" dirty="0">
                <a:latin typeface="Times New Roman"/>
                <a:cs typeface="Times New Roman"/>
              </a:rPr>
              <a:t>refracté </a:t>
            </a:r>
            <a:r>
              <a:rPr sz="1400" dirty="0">
                <a:latin typeface="Times New Roman"/>
                <a:cs typeface="Times New Roman"/>
              </a:rPr>
              <a:t>: </a:t>
            </a:r>
            <a:r>
              <a:rPr sz="1400" spc="-5" dirty="0">
                <a:latin typeface="Times New Roman"/>
                <a:cs typeface="Times New Roman"/>
              </a:rPr>
              <a:t>on dit qu’il </a:t>
            </a:r>
            <a:r>
              <a:rPr sz="1400" dirty="0">
                <a:latin typeface="Times New Roman"/>
                <a:cs typeface="Times New Roman"/>
              </a:rPr>
              <a:t>y a  </a:t>
            </a:r>
            <a:r>
              <a:rPr sz="1400" spc="-5" dirty="0">
                <a:latin typeface="Times New Roman"/>
                <a:cs typeface="Times New Roman"/>
              </a:rPr>
              <a:t>réflexion totale, </a:t>
            </a:r>
            <a:r>
              <a:rPr sz="1200" spc="-10" dirty="0">
                <a:latin typeface="MT Extra"/>
                <a:cs typeface="MT Extra"/>
              </a:rPr>
              <a:t></a:t>
            </a:r>
            <a:r>
              <a:rPr sz="12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est </a:t>
            </a:r>
            <a:r>
              <a:rPr sz="1400" spc="-5" dirty="0">
                <a:latin typeface="Times New Roman"/>
                <a:cs typeface="Times New Roman"/>
              </a:rPr>
              <a:t>appelé </a:t>
            </a:r>
            <a:r>
              <a:rPr sz="1400" spc="-10" dirty="0">
                <a:latin typeface="Times New Roman"/>
                <a:cs typeface="Times New Roman"/>
              </a:rPr>
              <a:t>angle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réfraction</a:t>
            </a:r>
            <a:r>
              <a:rPr sz="1400" spc="-15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limite</a:t>
            </a:r>
            <a:endParaRPr sz="1400">
              <a:latin typeface="Times New Roman"/>
              <a:cs typeface="Times New Roman"/>
            </a:endParaRPr>
          </a:p>
          <a:p>
            <a:pPr marL="1704975" algn="ctr">
              <a:lnSpc>
                <a:spcPct val="100000"/>
              </a:lnSpc>
              <a:spcBef>
                <a:spcPts val="55"/>
              </a:spcBef>
            </a:pPr>
            <a:r>
              <a:rPr sz="1200" spc="-5" dirty="0">
                <a:latin typeface="Times New Roman"/>
                <a:cs typeface="Times New Roman"/>
              </a:rPr>
              <a:t>N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0" name="object 5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8</a:t>
            </a:fld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168" y="766419"/>
            <a:ext cx="6650355" cy="120269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marL="241300" algn="just">
              <a:lnSpc>
                <a:spcPct val="100000"/>
              </a:lnSpc>
              <a:spcBef>
                <a:spcPts val="434"/>
              </a:spcBef>
            </a:pP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3.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Théorème </a:t>
            </a:r>
            <a:r>
              <a:rPr sz="1400" dirty="0">
                <a:solidFill>
                  <a:srgbClr val="0000FF"/>
                </a:solidFill>
                <a:latin typeface="Times New Roman"/>
                <a:cs typeface="Times New Roman"/>
              </a:rPr>
              <a:t>de</a:t>
            </a:r>
            <a:r>
              <a:rPr sz="1400" spc="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1400" spc="-5" dirty="0">
                <a:solidFill>
                  <a:srgbClr val="0000FF"/>
                </a:solidFill>
                <a:latin typeface="Times New Roman"/>
                <a:cs typeface="Times New Roman"/>
              </a:rPr>
              <a:t>Malus</a:t>
            </a:r>
            <a:endParaRPr sz="14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340"/>
              </a:spcBef>
            </a:pPr>
            <a:r>
              <a:rPr sz="1400" dirty="0">
                <a:latin typeface="Times New Roman"/>
                <a:cs typeface="Times New Roman"/>
              </a:rPr>
              <a:t>1. </a:t>
            </a:r>
            <a:r>
              <a:rPr sz="1400" spc="-5" dirty="0">
                <a:latin typeface="Times New Roman"/>
                <a:cs typeface="Times New Roman"/>
              </a:rPr>
              <a:t>Surface d’onde </a:t>
            </a:r>
            <a:r>
              <a:rPr sz="1400" dirty="0">
                <a:latin typeface="Times New Roman"/>
                <a:cs typeface="Times New Roman"/>
              </a:rPr>
              <a:t>en </a:t>
            </a:r>
            <a:r>
              <a:rPr sz="1400" spc="-5" dirty="0">
                <a:latin typeface="Times New Roman"/>
                <a:cs typeface="Times New Roman"/>
              </a:rPr>
              <a:t>optique</a:t>
            </a:r>
            <a:r>
              <a:rPr sz="1400" spc="3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géométrique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6100"/>
              </a:lnSpc>
              <a:spcBef>
                <a:spcPts val="390"/>
              </a:spcBef>
            </a:pPr>
            <a:r>
              <a:rPr sz="1400" spc="-5" dirty="0">
                <a:latin typeface="Times New Roman"/>
                <a:cs typeface="Times New Roman"/>
              </a:rPr>
              <a:t>Soit une </a:t>
            </a:r>
            <a:r>
              <a:rPr sz="1400" dirty="0">
                <a:latin typeface="Times New Roman"/>
                <a:cs typeface="Times New Roman"/>
              </a:rPr>
              <a:t>source </a:t>
            </a:r>
            <a:r>
              <a:rPr sz="1400" spc="-5" dirty="0">
                <a:latin typeface="Times New Roman"/>
                <a:cs typeface="Times New Roman"/>
              </a:rPr>
              <a:t>ponctuelle </a:t>
            </a:r>
            <a:r>
              <a:rPr sz="1400" dirty="0">
                <a:latin typeface="Times New Roman"/>
                <a:cs typeface="Times New Roman"/>
              </a:rPr>
              <a:t>(S), </a:t>
            </a:r>
            <a:r>
              <a:rPr sz="1400" spc="-5" dirty="0">
                <a:latin typeface="Times New Roman"/>
                <a:cs typeface="Times New Roman"/>
              </a:rPr>
              <a:t>on appelle </a:t>
            </a:r>
            <a:r>
              <a:rPr sz="1400" dirty="0">
                <a:latin typeface="Times New Roman"/>
                <a:cs typeface="Times New Roman"/>
              </a:rPr>
              <a:t>surface </a:t>
            </a:r>
            <a:r>
              <a:rPr sz="1400" spc="-5" dirty="0">
                <a:latin typeface="Times New Roman"/>
                <a:cs typeface="Times New Roman"/>
              </a:rPr>
              <a:t>d’onde </a:t>
            </a:r>
            <a:r>
              <a:rPr sz="1400" dirty="0">
                <a:latin typeface="Times New Roman"/>
                <a:cs typeface="Times New Roman"/>
              </a:rPr>
              <a:t>(Σ) l’ensemble </a:t>
            </a:r>
            <a:r>
              <a:rPr sz="1400" spc="-5" dirty="0">
                <a:latin typeface="Times New Roman"/>
                <a:cs typeface="Times New Roman"/>
              </a:rPr>
              <a:t>des points </a:t>
            </a:r>
            <a:r>
              <a:rPr sz="1400" dirty="0">
                <a:latin typeface="Times New Roman"/>
                <a:cs typeface="Times New Roman"/>
              </a:rPr>
              <a:t>M </a:t>
            </a:r>
            <a:r>
              <a:rPr sz="1400" spc="-5" dirty="0">
                <a:latin typeface="Times New Roman"/>
                <a:cs typeface="Times New Roman"/>
              </a:rPr>
              <a:t>tels  que </a:t>
            </a:r>
            <a:r>
              <a:rPr sz="1400" dirty="0">
                <a:latin typeface="Times New Roman"/>
                <a:cs typeface="Times New Roman"/>
              </a:rPr>
              <a:t>le </a:t>
            </a:r>
            <a:r>
              <a:rPr sz="1400" spc="-5" dirty="0">
                <a:latin typeface="Times New Roman"/>
                <a:cs typeface="Times New Roman"/>
              </a:rPr>
              <a:t>chemin optique soit constant, </a:t>
            </a:r>
            <a:r>
              <a:rPr sz="1400" dirty="0">
                <a:latin typeface="Times New Roman"/>
                <a:cs typeface="Times New Roman"/>
              </a:rPr>
              <a:t>ce </a:t>
            </a:r>
            <a:r>
              <a:rPr sz="1400" spc="-5" dirty="0">
                <a:latin typeface="Times New Roman"/>
                <a:cs typeface="Times New Roman"/>
              </a:rPr>
              <a:t>chemin optique étant </a:t>
            </a:r>
            <a:r>
              <a:rPr sz="1400" dirty="0">
                <a:latin typeface="Times New Roman"/>
                <a:cs typeface="Times New Roman"/>
              </a:rPr>
              <a:t>compté le </a:t>
            </a:r>
            <a:r>
              <a:rPr sz="1400" spc="-5" dirty="0">
                <a:latin typeface="Times New Roman"/>
                <a:cs typeface="Times New Roman"/>
              </a:rPr>
              <a:t>long d’un rayon  lumineux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846326" y="2083688"/>
            <a:ext cx="1890139" cy="1873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784219" y="2351886"/>
            <a:ext cx="457834" cy="4216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sz="1100" dirty="0">
                <a:latin typeface="Times New Roman"/>
                <a:cs typeface="Times New Roman"/>
              </a:rPr>
              <a:t>M1</a:t>
            </a:r>
            <a:endParaRPr sz="1100">
              <a:latin typeface="Times New Roman"/>
              <a:cs typeface="Times New Roman"/>
            </a:endParaRPr>
          </a:p>
          <a:p>
            <a:pPr marL="248920">
              <a:lnSpc>
                <a:spcPct val="100000"/>
              </a:lnSpc>
              <a:spcBef>
                <a:spcPts val="240"/>
              </a:spcBef>
            </a:pPr>
            <a:r>
              <a:rPr sz="1100" dirty="0">
                <a:latin typeface="Times New Roman"/>
                <a:cs typeface="Times New Roman"/>
              </a:rPr>
              <a:t>M2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14300">
              <a:lnSpc>
                <a:spcPts val="1410"/>
              </a:lnSpc>
            </a:pPr>
            <a:fld id="{81D60167-4931-47E6-BA6A-407CBD079E47}" type="slidenum">
              <a:rPr dirty="0"/>
              <a:t>9</a:t>
            </a:fld>
            <a:endParaRPr dirty="0"/>
          </a:p>
        </p:txBody>
      </p:sp>
      <p:sp>
        <p:nvSpPr>
          <p:cNvPr id="5" name="object 5"/>
          <p:cNvSpPr txBox="1"/>
          <p:nvPr/>
        </p:nvSpPr>
        <p:spPr>
          <a:xfrm>
            <a:off x="4063365" y="3172713"/>
            <a:ext cx="220979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imes New Roman"/>
                <a:cs typeface="Times New Roman"/>
              </a:rPr>
              <a:t>M3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5168" y="3717811"/>
            <a:ext cx="6650355" cy="259207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361315" algn="ctr">
              <a:lnSpc>
                <a:spcPct val="100000"/>
              </a:lnSpc>
              <a:spcBef>
                <a:spcPts val="590"/>
              </a:spcBef>
            </a:pPr>
            <a:r>
              <a:rPr sz="1100" dirty="0">
                <a:latin typeface="Times New Roman"/>
                <a:cs typeface="Times New Roman"/>
              </a:rPr>
              <a:t>Σ</a:t>
            </a:r>
            <a:endParaRPr sz="11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625"/>
              </a:spcBef>
            </a:pPr>
            <a:r>
              <a:rPr sz="1400" dirty="0">
                <a:latin typeface="Times New Roman"/>
                <a:cs typeface="Times New Roman"/>
              </a:rPr>
              <a:t>2.</a:t>
            </a:r>
            <a:r>
              <a:rPr sz="1400" spc="3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Exemple</a:t>
            </a:r>
            <a:endParaRPr sz="1400">
              <a:latin typeface="Times New Roman"/>
              <a:cs typeface="Times New Roman"/>
            </a:endParaRPr>
          </a:p>
          <a:p>
            <a:pPr marL="12700" marR="5080" algn="just">
              <a:lnSpc>
                <a:spcPts val="1610"/>
              </a:lnSpc>
              <a:spcBef>
                <a:spcPts val="445"/>
              </a:spcBef>
            </a:pPr>
            <a:r>
              <a:rPr sz="1400" spc="-5" dirty="0">
                <a:latin typeface="Times New Roman"/>
                <a:cs typeface="Times New Roman"/>
              </a:rPr>
              <a:t>Une source ponctuelle </a:t>
            </a:r>
            <a:r>
              <a:rPr sz="1400" dirty="0">
                <a:latin typeface="Times New Roman"/>
                <a:cs typeface="Times New Roman"/>
              </a:rPr>
              <a:t>(S) est placée </a:t>
            </a:r>
            <a:r>
              <a:rPr sz="1400" spc="-5" dirty="0">
                <a:latin typeface="Times New Roman"/>
                <a:cs typeface="Times New Roman"/>
              </a:rPr>
              <a:t>dans </a:t>
            </a:r>
            <a:r>
              <a:rPr sz="1400" dirty="0">
                <a:latin typeface="Times New Roman"/>
                <a:cs typeface="Times New Roman"/>
              </a:rPr>
              <a:t>un </a:t>
            </a:r>
            <a:r>
              <a:rPr sz="1400" spc="-5" dirty="0">
                <a:latin typeface="Times New Roman"/>
                <a:cs typeface="Times New Roman"/>
              </a:rPr>
              <a:t>milieu transparent, homogène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spc="-5" dirty="0">
                <a:latin typeface="Times New Roman"/>
                <a:cs typeface="Times New Roman"/>
              </a:rPr>
              <a:t>isotrope, les  rayons lumineux sont alors rectilignes. Porter un chemin optique constant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partir </a:t>
            </a:r>
            <a:r>
              <a:rPr sz="1400" dirty="0">
                <a:latin typeface="Times New Roman"/>
                <a:cs typeface="Times New Roman"/>
              </a:rPr>
              <a:t>de (S)  </a:t>
            </a:r>
            <a:r>
              <a:rPr sz="1400" spc="-5" dirty="0">
                <a:latin typeface="Times New Roman"/>
                <a:cs typeface="Times New Roman"/>
              </a:rPr>
              <a:t>revient </a:t>
            </a:r>
            <a:r>
              <a:rPr sz="1400" dirty="0">
                <a:latin typeface="Times New Roman"/>
                <a:cs typeface="Times New Roman"/>
              </a:rPr>
              <a:t>à </a:t>
            </a:r>
            <a:r>
              <a:rPr sz="1400" spc="-5" dirty="0">
                <a:latin typeface="Times New Roman"/>
                <a:cs typeface="Times New Roman"/>
              </a:rPr>
              <a:t>prendre </a:t>
            </a:r>
            <a:r>
              <a:rPr sz="1400" dirty="0">
                <a:latin typeface="Times New Roman"/>
                <a:cs typeface="Times New Roman"/>
              </a:rPr>
              <a:t>sur chaque </a:t>
            </a:r>
            <a:r>
              <a:rPr sz="1400" spc="-5" dirty="0">
                <a:latin typeface="Times New Roman"/>
                <a:cs typeface="Times New Roman"/>
              </a:rPr>
              <a:t>rayon une longueur constante </a:t>
            </a:r>
            <a:r>
              <a:rPr sz="1400" dirty="0">
                <a:latin typeface="Times New Roman"/>
                <a:cs typeface="Times New Roman"/>
              </a:rPr>
              <a:t>; </a:t>
            </a:r>
            <a:r>
              <a:rPr sz="1400" spc="-5" dirty="0">
                <a:latin typeface="Times New Roman"/>
                <a:cs typeface="Times New Roman"/>
              </a:rPr>
              <a:t>les surfaces d’onde (Σ) sont  donc des sphères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centre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(S).</a:t>
            </a:r>
            <a:endParaRPr sz="1400">
              <a:latin typeface="Times New Roman"/>
              <a:cs typeface="Times New Roman"/>
            </a:endParaRPr>
          </a:p>
          <a:p>
            <a:pPr marL="12700" marR="7620" algn="just">
              <a:lnSpc>
                <a:spcPts val="1610"/>
              </a:lnSpc>
              <a:spcBef>
                <a:spcPts val="400"/>
              </a:spcBef>
            </a:pPr>
            <a:r>
              <a:rPr sz="1400" dirty="0">
                <a:latin typeface="Times New Roman"/>
                <a:cs typeface="Times New Roman"/>
              </a:rPr>
              <a:t>Si </a:t>
            </a:r>
            <a:r>
              <a:rPr sz="1400" spc="-5" dirty="0">
                <a:latin typeface="Times New Roman"/>
                <a:cs typeface="Times New Roman"/>
              </a:rPr>
              <a:t>on </a:t>
            </a:r>
            <a:r>
              <a:rPr sz="1400" dirty="0">
                <a:latin typeface="Times New Roman"/>
                <a:cs typeface="Times New Roman"/>
              </a:rPr>
              <a:t>se </a:t>
            </a:r>
            <a:r>
              <a:rPr sz="1400" spc="-5" dirty="0">
                <a:latin typeface="Times New Roman"/>
                <a:cs typeface="Times New Roman"/>
              </a:rPr>
              <a:t>place </a:t>
            </a:r>
            <a:r>
              <a:rPr sz="1400" dirty="0">
                <a:latin typeface="Times New Roman"/>
                <a:cs typeface="Times New Roman"/>
              </a:rPr>
              <a:t>à des </a:t>
            </a:r>
            <a:r>
              <a:rPr sz="1400" spc="-5" dirty="0">
                <a:latin typeface="Times New Roman"/>
                <a:cs typeface="Times New Roman"/>
              </a:rPr>
              <a:t>distances très éloignées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la source, les surfaces d’ondes deviennent </a:t>
            </a:r>
            <a:r>
              <a:rPr sz="1400" spc="-10" dirty="0">
                <a:latin typeface="Times New Roman"/>
                <a:cs typeface="Times New Roman"/>
              </a:rPr>
              <a:t>des  </a:t>
            </a:r>
            <a:r>
              <a:rPr sz="1400" spc="-5" dirty="0">
                <a:latin typeface="Times New Roman"/>
                <a:cs typeface="Times New Roman"/>
              </a:rPr>
              <a:t>surfaces planes qu’on </a:t>
            </a:r>
            <a:r>
              <a:rPr sz="1400" dirty="0">
                <a:latin typeface="Times New Roman"/>
                <a:cs typeface="Times New Roman"/>
              </a:rPr>
              <a:t>appelle </a:t>
            </a:r>
            <a:r>
              <a:rPr sz="1400" spc="-5" dirty="0">
                <a:latin typeface="Times New Roman"/>
                <a:cs typeface="Times New Roman"/>
              </a:rPr>
              <a:t>des plans</a:t>
            </a:r>
            <a:r>
              <a:rPr sz="1400" spc="1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d’ondes.</a:t>
            </a:r>
            <a:endParaRPr sz="1400">
              <a:latin typeface="Times New Roman"/>
              <a:cs typeface="Times New Roman"/>
            </a:endParaRPr>
          </a:p>
          <a:p>
            <a:pPr marL="241300" algn="just">
              <a:lnSpc>
                <a:spcPct val="100000"/>
              </a:lnSpc>
              <a:spcBef>
                <a:spcPts val="284"/>
              </a:spcBef>
            </a:pP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Enoncé </a:t>
            </a:r>
            <a:r>
              <a:rPr sz="1400" b="1" u="heavy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du </a:t>
            </a: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Théorème </a:t>
            </a:r>
            <a:r>
              <a:rPr sz="14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de</a:t>
            </a:r>
            <a:r>
              <a:rPr sz="1400" b="1" u="heavy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4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Malus</a:t>
            </a:r>
            <a:endParaRPr sz="1400">
              <a:latin typeface="Times New Roman"/>
              <a:cs typeface="Times New Roman"/>
            </a:endParaRPr>
          </a:p>
          <a:p>
            <a:pPr marL="12700" marR="10795" algn="just">
              <a:lnSpc>
                <a:spcPts val="1610"/>
              </a:lnSpc>
              <a:spcBef>
                <a:spcPts val="445"/>
              </a:spcBef>
            </a:pPr>
            <a:r>
              <a:rPr sz="1400" spc="-5" dirty="0">
                <a:latin typeface="Times New Roman"/>
                <a:cs typeface="Times New Roman"/>
              </a:rPr>
              <a:t>Les rayons lumineux provenant d’une source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lumière sont normaux </a:t>
            </a:r>
            <a:r>
              <a:rPr sz="1400" spc="-10" dirty="0">
                <a:latin typeface="Times New Roman"/>
                <a:cs typeface="Times New Roman"/>
              </a:rPr>
              <a:t>aux </a:t>
            </a:r>
            <a:r>
              <a:rPr sz="1400" spc="-5" dirty="0">
                <a:latin typeface="Times New Roman"/>
                <a:cs typeface="Times New Roman"/>
              </a:rPr>
              <a:t>surfaces d’ondes  après un nombre quelconque </a:t>
            </a:r>
            <a:r>
              <a:rPr sz="1400" dirty="0">
                <a:latin typeface="Times New Roman"/>
                <a:cs typeface="Times New Roman"/>
              </a:rPr>
              <a:t>de </a:t>
            </a:r>
            <a:r>
              <a:rPr sz="1400" spc="-5" dirty="0">
                <a:latin typeface="Times New Roman"/>
                <a:cs typeface="Times New Roman"/>
              </a:rPr>
              <a:t>réflexion </a:t>
            </a:r>
            <a:r>
              <a:rPr sz="1400" spc="-10" dirty="0">
                <a:latin typeface="Times New Roman"/>
                <a:cs typeface="Times New Roman"/>
              </a:rPr>
              <a:t>et </a:t>
            </a:r>
            <a:r>
              <a:rPr sz="1400" dirty="0">
                <a:latin typeface="Times New Roman"/>
                <a:cs typeface="Times New Roman"/>
              </a:rPr>
              <a:t>de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réfraction.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632075" y="2989833"/>
            <a:ext cx="1974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imes New Roman"/>
                <a:cs typeface="Times New Roman"/>
              </a:rPr>
              <a:t>(S)</a:t>
            </a:r>
            <a:endParaRPr sz="11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10474</Words>
  <Application>Microsoft Office PowerPoint</Application>
  <PresentationFormat>Personnalisé</PresentationFormat>
  <Paragraphs>1360</Paragraphs>
  <Slides>39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39</vt:i4>
      </vt:variant>
    </vt:vector>
  </HeadingPairs>
  <TitlesOfParts>
    <vt:vector size="45" baseType="lpstr">
      <vt:lpstr>Arial</vt:lpstr>
      <vt:lpstr>Calibri</vt:lpstr>
      <vt:lpstr>MT Extra</vt:lpstr>
      <vt:lpstr>Symbol</vt:lpstr>
      <vt:lpstr>Times New Roman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toto</dc:creator>
  <cp:lastModifiedBy>mohammed hamal</cp:lastModifiedBy>
  <cp:revision>1</cp:revision>
  <dcterms:created xsi:type="dcterms:W3CDTF">2024-11-10T20:25:58Z</dcterms:created>
  <dcterms:modified xsi:type="dcterms:W3CDTF">2024-11-10T20:32:02Z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2024-11-10T00:00:00Z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2024-11-10T00:00:00Z</vt:filetime>
  </property>
</Properties>
</file>